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515" r:id="rId2"/>
    <p:sldId id="516" r:id="rId3"/>
    <p:sldId id="517" r:id="rId4"/>
    <p:sldId id="518" r:id="rId5"/>
    <p:sldId id="519" r:id="rId6"/>
    <p:sldId id="520" r:id="rId7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dirty="0" smtClean="0"/>
              <a:t>Back to Solving </a:t>
            </a:r>
            <a:r>
              <a:rPr lang="en-US" dirty="0"/>
              <a:t>a Linear System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r>
              <a:rPr lang="en-US" b="1" dirty="0" smtClean="0">
                <a:sym typeface="Symbol" pitchFamily="18" charset="2"/>
              </a:rPr>
              <a:t>Observation 1: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If we obtain a row equivalent matrix to either the coefficient matrix (in the case of a homogeneous system) or the augmented matrix (in the non-homogeneous case), then the solution sets of the two </a:t>
            </a:r>
            <a:r>
              <a:rPr lang="en-US" dirty="0" smtClean="0">
                <a:sym typeface="Symbol" pitchFamily="18" charset="2"/>
              </a:rPr>
              <a:t>linear systems </a:t>
            </a:r>
            <a:r>
              <a:rPr lang="en-US" dirty="0">
                <a:sym typeface="Symbol" pitchFamily="18" charset="2"/>
              </a:rPr>
              <a:t>are the same.  (This is expressed by saying that the systems are equivalent). </a:t>
            </a:r>
            <a:r>
              <a:rPr lang="en-US" i="1" dirty="0" smtClean="0">
                <a:sym typeface="Symbol" pitchFamily="18" charset="2"/>
              </a:rPr>
              <a:t>In fact, that is why we defined the elementary row operations in the way we did. 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Homogeneous Systems - 1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  </a:t>
            </a:r>
            <a:r>
              <a:rPr lang="en-US" b="1" dirty="0"/>
              <a:t>Suppose that we have </a:t>
            </a:r>
            <a:r>
              <a:rPr lang="en-US" b="1" dirty="0" smtClean="0"/>
              <a:t>row-reduced </a:t>
            </a:r>
            <a:r>
              <a:rPr lang="en-US" b="1" dirty="0"/>
              <a:t>the coefficient matrix A to an RREF matrix R:</a:t>
            </a:r>
          </a:p>
          <a:p>
            <a:r>
              <a:rPr lang="en-US" dirty="0"/>
              <a:t>The leading variables in each non-zero row of R correspond to pivot columns. These are referred to as </a:t>
            </a:r>
            <a:r>
              <a:rPr lang="en-US" b="1" dirty="0"/>
              <a:t>basic variables</a:t>
            </a:r>
            <a:r>
              <a:rPr lang="en-US" dirty="0"/>
              <a:t>. Remaining variables, if any, are referred to as </a:t>
            </a:r>
            <a:r>
              <a:rPr lang="en-US" b="1" dirty="0"/>
              <a:t>free variables</a:t>
            </a:r>
            <a:r>
              <a:rPr lang="en-US" dirty="0"/>
              <a:t>.  </a:t>
            </a:r>
          </a:p>
          <a:p>
            <a:r>
              <a:rPr lang="en-US" dirty="0"/>
              <a:t>If we write the matrix equation R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b="1" dirty="0"/>
              <a:t>0</a:t>
            </a:r>
            <a:r>
              <a:rPr lang="en-US" dirty="0"/>
              <a:t> as a linear system, we can obtain the general solution of the system (recall that the system R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is equivalent to the original system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 smtClean="0"/>
              <a:t>). </a:t>
            </a:r>
            <a:r>
              <a:rPr lang="en-US" b="1" dirty="0" smtClean="0"/>
              <a:t>The general solution is best expressed in vector terms.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/>
              <a:t>Homogeneous Systems - 2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Observation 2</a:t>
            </a:r>
            <a:r>
              <a:rPr lang="en-US" dirty="0" smtClean="0"/>
              <a:t>: if the number of non-zero rows r of R is less than the number of variables n, then the system has a non-trivial solution as follows: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/>
              <a:t>Express basic variables in terms of free variables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/>
              <a:t>Free variables behave like parameters - i.e. we can choose any values for them, and each such choice gives a solution. So we get infinitely many solutions.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Observation 3 </a:t>
            </a:r>
            <a:r>
              <a:rPr lang="en-US" dirty="0" smtClean="0"/>
              <a:t>(Special case of above): if A is an </a:t>
            </a:r>
            <a:r>
              <a:rPr lang="en-US" dirty="0" err="1" smtClean="0">
                <a:sym typeface="Symbol" pitchFamily="18" charset="2"/>
              </a:rPr>
              <a:t>mn</a:t>
            </a:r>
            <a:r>
              <a:rPr lang="en-US" dirty="0" smtClean="0">
                <a:sym typeface="Symbol" pitchFamily="18" charset="2"/>
              </a:rPr>
              <a:t> matrix with m &lt; n, then the homogeneous system A</a:t>
            </a:r>
            <a:r>
              <a:rPr lang="en-US" b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n-US" b="1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must have  a </a:t>
            </a:r>
            <a:r>
              <a:rPr lang="en-US" dirty="0" smtClean="0">
                <a:sym typeface="Symbol" pitchFamily="18" charset="2"/>
              </a:rPr>
              <a:t>non-trivial solution (in fact, infinitely many solutions). This is because in this case there have to be free variables.</a:t>
            </a:r>
            <a:endParaRPr lang="en-US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/>
              <a:t>Homogeneous Systems - 3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b="1" dirty="0" smtClean="0"/>
              <a:t>Observation 4</a:t>
            </a:r>
            <a:r>
              <a:rPr lang="en-US" dirty="0" smtClean="0"/>
              <a:t>: </a:t>
            </a:r>
            <a:r>
              <a:rPr lang="en-US" dirty="0"/>
              <a:t>If the number of non-zero rows of R is equal to the number of variables (i.e. number of columns), then there are no free variables, and the system has a unique solution (only the trivial solution of all zeros).</a:t>
            </a:r>
          </a:p>
          <a:p>
            <a:r>
              <a:rPr lang="en-US" b="1" dirty="0"/>
              <a:t>Proposition </a:t>
            </a:r>
            <a:r>
              <a:rPr lang="en-US" b="1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If A is a square matrix, then A is row equivalent to the identity matrix if and only if the homogeneous system A</a:t>
            </a:r>
            <a:r>
              <a:rPr lang="en-US" b="1" dirty="0"/>
              <a:t>x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has only the trivial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4000" dirty="0"/>
              <a:t>Homogeneous Systems - Summary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System is always consistent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the system has a unique solution, then it is the trivial solution of all zeroes – in this case the RREF </a:t>
            </a:r>
            <a:r>
              <a:rPr lang="en-US" sz="2800" dirty="0" smtClean="0"/>
              <a:t>is either the 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identity matrix </a:t>
            </a:r>
            <a:r>
              <a:rPr lang="en-US" sz="2800" dirty="0" smtClean="0">
                <a:sym typeface="Symbol" pitchFamily="18" charset="2"/>
              </a:rPr>
              <a:t>I</a:t>
            </a:r>
            <a:r>
              <a:rPr lang="en-US" sz="2800" baseline="-25000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 itself or has I</a:t>
            </a:r>
            <a:r>
              <a:rPr lang="en-US" sz="2800" baseline="-25000" dirty="0" smtClean="0">
                <a:sym typeface="Symbol" pitchFamily="18" charset="2"/>
              </a:rPr>
              <a:t>n </a:t>
            </a:r>
            <a:r>
              <a:rPr lang="en-US" sz="2800" dirty="0" smtClean="0">
                <a:sym typeface="Symbol" pitchFamily="18" charset="2"/>
              </a:rPr>
              <a:t>as its upper portion with only zero rows below</a:t>
            </a:r>
            <a:endParaRPr lang="en-US" sz="2800" dirty="0">
              <a:sym typeface="Symbol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Symbol" pitchFamily="18" charset="2"/>
              </a:rPr>
              <a:t>Else, the system contains free variables and has infinitely many solutions (one of which is the trivial solution); this happens when number of non-zero rows in the RREF is less than the number of </a:t>
            </a:r>
            <a:r>
              <a:rPr lang="en-US" sz="2800" dirty="0" smtClean="0">
                <a:sym typeface="Symbol" pitchFamily="18" charset="2"/>
              </a:rPr>
              <a:t>variables.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Symbol" pitchFamily="18" charset="2"/>
              </a:rPr>
              <a:t>If </a:t>
            </a:r>
            <a:r>
              <a:rPr lang="en-US" sz="2800" dirty="0">
                <a:sym typeface="Symbol" pitchFamily="18" charset="2"/>
              </a:rPr>
              <a:t>number of equations is less than the number of </a:t>
            </a:r>
            <a:r>
              <a:rPr lang="en-US" sz="2800" dirty="0" smtClean="0">
                <a:sym typeface="Symbol" pitchFamily="18" charset="2"/>
              </a:rPr>
              <a:t>variables, then the system has infinitely many solutions. This is a special case of point 3. 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 smtClean="0"/>
              <a:t>Non-Homogeneous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dirty="0" smtClean="0"/>
              <a:t>In this case, we work with the augmented matrix and reduce it to an RREF matrix, say R: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Proposition 4</a:t>
            </a:r>
            <a:r>
              <a:rPr lang="en-US" dirty="0" smtClean="0"/>
              <a:t> (Existence and Nature of Solutions): The system is consistent if and only if the rightmost column of R is not a pivot column, i.e. if there is no row of the form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[0 ……… 0 b] with b </a:t>
            </a:r>
            <a:r>
              <a:rPr lang="en-US" u="sng" dirty="0" smtClean="0"/>
              <a:t>non-zero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If the system is consistent, then it has either (</a:t>
            </a:r>
            <a:r>
              <a:rPr lang="en-US" dirty="0" err="1" smtClean="0"/>
              <a:t>i</a:t>
            </a:r>
            <a:r>
              <a:rPr lang="en-US" dirty="0" smtClean="0"/>
              <a:t>) a unique solution if there are no free variables or (ii) infinitely many solutions when there is at least one free variable.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637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Back to Solving a Linear System  </vt:lpstr>
      <vt:lpstr>Homogeneous Systems - 1</vt:lpstr>
      <vt:lpstr>Homogeneous Systems - 2</vt:lpstr>
      <vt:lpstr>Homogeneous Systems - 3</vt:lpstr>
      <vt:lpstr>Homogeneous Systems - Summary</vt:lpstr>
      <vt:lpstr>Non-Homogeneous Systems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370</cp:revision>
  <dcterms:created xsi:type="dcterms:W3CDTF">2001-08-16T03:34:40Z</dcterms:created>
  <dcterms:modified xsi:type="dcterms:W3CDTF">2018-08-10T12:00:13Z</dcterms:modified>
</cp:coreProperties>
</file>