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527" r:id="rId2"/>
    <p:sldId id="530" r:id="rId3"/>
    <p:sldId id="533" r:id="rId4"/>
    <p:sldId id="531" r:id="rId5"/>
    <p:sldId id="535" r:id="rId6"/>
    <p:sldId id="537" r:id="rId7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/>
              <a:t>Very Important Theorem – Ver 1.0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sz="2400" b="1" dirty="0"/>
              <a:t>Theorem </a:t>
            </a:r>
            <a:r>
              <a:rPr lang="en-US" sz="2400" b="1" dirty="0" smtClean="0"/>
              <a:t>1</a:t>
            </a:r>
            <a:r>
              <a:rPr lang="en-US" sz="2400" dirty="0" smtClean="0"/>
              <a:t>: </a:t>
            </a:r>
            <a:r>
              <a:rPr lang="en-US" sz="2400" dirty="0"/>
              <a:t>The following are equivalent for an </a:t>
            </a:r>
            <a:r>
              <a:rPr lang="en-US" sz="2400" dirty="0" err="1"/>
              <a:t>m</a:t>
            </a:r>
            <a:r>
              <a:rPr lang="en-US" sz="2400" dirty="0" err="1">
                <a:sym typeface="Symbol" pitchFamily="18" charset="2"/>
              </a:rPr>
              <a:t>m</a:t>
            </a:r>
            <a:r>
              <a:rPr lang="en-US" sz="2400" dirty="0"/>
              <a:t> square matrix A: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    </a:t>
            </a:r>
            <a:r>
              <a:rPr lang="en-US" sz="2000" dirty="0" smtClean="0"/>
              <a:t>A </a:t>
            </a:r>
            <a:r>
              <a:rPr lang="en-US" sz="2000" dirty="0"/>
              <a:t>is invertible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    </a:t>
            </a:r>
            <a:r>
              <a:rPr lang="en-US" sz="2000" dirty="0" smtClean="0"/>
              <a:t>A </a:t>
            </a:r>
            <a:r>
              <a:rPr lang="en-US" sz="2000" dirty="0"/>
              <a:t>is row equivalent to the identity matrix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    </a:t>
            </a:r>
            <a:r>
              <a:rPr lang="en-US" sz="2000" dirty="0" smtClean="0"/>
              <a:t>The </a:t>
            </a:r>
            <a:r>
              <a:rPr lang="en-US" sz="2000" dirty="0"/>
              <a:t>homogeneous system A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 has only the trivial solution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    </a:t>
            </a:r>
            <a:r>
              <a:rPr lang="en-US" sz="2000" dirty="0" smtClean="0"/>
              <a:t>The </a:t>
            </a:r>
            <a:r>
              <a:rPr lang="en-US" sz="2000" dirty="0"/>
              <a:t>system of equations A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b</a:t>
            </a:r>
            <a:r>
              <a:rPr lang="en-US" sz="2000" dirty="0"/>
              <a:t> has at least one solution for every </a:t>
            </a:r>
            <a:r>
              <a:rPr lang="en-US" sz="2000" b="1" dirty="0"/>
              <a:t>b </a:t>
            </a:r>
            <a:r>
              <a:rPr lang="en-US" sz="2000" dirty="0"/>
              <a:t>in R</a:t>
            </a:r>
            <a:r>
              <a:rPr lang="en-US" sz="2000" baseline="30000" dirty="0"/>
              <a:t>m</a:t>
            </a:r>
            <a:r>
              <a:rPr lang="en-US" sz="2000" b="1" dirty="0"/>
              <a:t>. </a:t>
            </a:r>
          </a:p>
          <a:p>
            <a:r>
              <a:rPr lang="en-US" dirty="0"/>
              <a:t> </a:t>
            </a:r>
            <a:r>
              <a:rPr lang="en-US" sz="2400" b="1" dirty="0" smtClean="0"/>
              <a:t>Remark</a:t>
            </a:r>
            <a:r>
              <a:rPr lang="en-US" sz="2400" dirty="0" smtClean="0"/>
              <a:t>: Earlier, we proved the equivalence of the first three statements above. In today’s session, we will derive some corollaries of the above result, using only a) </a:t>
            </a:r>
            <a:r>
              <a:rPr lang="en-US" sz="2400" dirty="0" smtClean="0">
                <a:sym typeface="Symbol"/>
              </a:rPr>
              <a:t> b)  c</a:t>
            </a:r>
            <a:r>
              <a:rPr lang="en-US" sz="2400" dirty="0" smtClean="0">
                <a:sym typeface="Symbol"/>
              </a:rPr>
              <a:t>). With </a:t>
            </a:r>
            <a:r>
              <a:rPr lang="en-US" sz="2400" dirty="0" smtClean="0">
                <a:sym typeface="Symbol"/>
              </a:rPr>
              <a:t>the help of these corollaries, </a:t>
            </a:r>
            <a:r>
              <a:rPr lang="en-US" sz="2400" dirty="0" smtClean="0">
                <a:sym typeface="Symbol"/>
              </a:rPr>
              <a:t>we will complete </a:t>
            </a:r>
            <a:r>
              <a:rPr lang="en-US" sz="2400" dirty="0" smtClean="0">
                <a:sym typeface="Symbol"/>
              </a:rPr>
              <a:t>the proof of VIT by showing a)  d).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For Section B, this will be completed in the next lecture.</a:t>
            </a:r>
            <a:r>
              <a:rPr lang="en-US" sz="2400" dirty="0" smtClean="0"/>
              <a:t>  )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Invertible Matrices – cont’d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Corollary 1.2</a:t>
            </a:r>
            <a:r>
              <a:rPr lang="en-US" dirty="0" smtClean="0"/>
              <a:t>: </a:t>
            </a:r>
            <a:r>
              <a:rPr lang="en-US" dirty="0"/>
              <a:t>If A has a left inverse or a right inverse, then it has an inverse.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Corollary 1.3</a:t>
            </a:r>
            <a:r>
              <a:rPr lang="en-US" dirty="0" smtClean="0"/>
              <a:t>: </a:t>
            </a:r>
            <a:r>
              <a:rPr lang="en-US" dirty="0"/>
              <a:t>Suppose a square matrix A is factored as a product of square matrices, i.e. A =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……A</a:t>
            </a:r>
            <a:r>
              <a:rPr lang="en-US" baseline="-25000" dirty="0"/>
              <a:t>n </a:t>
            </a:r>
            <a:r>
              <a:rPr lang="en-US" dirty="0"/>
              <a:t>(</a:t>
            </a:r>
            <a:r>
              <a:rPr lang="en-US" b="1" i="1" dirty="0"/>
              <a:t>all square matrices</a:t>
            </a:r>
            <a:r>
              <a:rPr lang="en-US" dirty="0"/>
              <a:t>). Then A is invertible if and only if each A</a:t>
            </a:r>
            <a:r>
              <a:rPr lang="en-US" baseline="-25000" dirty="0"/>
              <a:t>i</a:t>
            </a:r>
            <a:r>
              <a:rPr lang="en-US" dirty="0"/>
              <a:t> is invertible.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/>
              <a:t>Note:</a:t>
            </a:r>
            <a:r>
              <a:rPr lang="en-US" dirty="0"/>
              <a:t> The above Corollary </a:t>
            </a:r>
            <a:r>
              <a:rPr lang="en-US" dirty="0" smtClean="0"/>
              <a:t>1.3 </a:t>
            </a:r>
            <a:r>
              <a:rPr lang="en-US" dirty="0"/>
              <a:t>applies only if the matrices A</a:t>
            </a:r>
            <a:r>
              <a:rPr lang="en-US" baseline="-25000" dirty="0"/>
              <a:t>i</a:t>
            </a:r>
            <a:r>
              <a:rPr lang="en-US" dirty="0"/>
              <a:t> are square</a:t>
            </a:r>
            <a:r>
              <a:rPr lang="en-US" dirty="0" smtClean="0"/>
              <a:t>. We had earlier seen that if each </a:t>
            </a:r>
            <a:r>
              <a:rPr lang="en-US" sz="3200" dirty="0">
                <a:solidFill>
                  <a:srgbClr val="000000"/>
                </a:solidFill>
                <a:ea typeface="+mn-ea"/>
                <a:cs typeface="+mn-cs"/>
              </a:rPr>
              <a:t>A</a:t>
            </a:r>
            <a:r>
              <a:rPr lang="en-US" sz="3200" baseline="-25000" dirty="0">
                <a:solidFill>
                  <a:srgbClr val="000000"/>
                </a:solidFill>
                <a:ea typeface="+mn-ea"/>
                <a:cs typeface="+mn-cs"/>
              </a:rPr>
              <a:t>i </a:t>
            </a:r>
            <a:r>
              <a:rPr lang="en-US" dirty="0" smtClean="0"/>
              <a:t>is invertible, then so is A. </a:t>
            </a:r>
            <a:r>
              <a:rPr lang="en-US" dirty="0"/>
              <a:t>S</a:t>
            </a:r>
            <a:r>
              <a:rPr lang="en-US" dirty="0" smtClean="0"/>
              <a:t>o we only need to show that if A is invertible, then so is </a:t>
            </a:r>
            <a:r>
              <a:rPr lang="en-US" smtClean="0"/>
              <a:t>each </a:t>
            </a:r>
            <a:r>
              <a:rPr lang="en-US" sz="3200" smtClean="0">
                <a:solidFill>
                  <a:srgbClr val="000000"/>
                </a:solidFill>
                <a:ea typeface="+mn-ea"/>
                <a:cs typeface="+mn-cs"/>
              </a:rPr>
              <a:t>A</a:t>
            </a:r>
            <a:r>
              <a:rPr lang="en-US" sz="3200" baseline="-25000" smtClean="0">
                <a:solidFill>
                  <a:srgbClr val="000000"/>
                </a:solidFill>
                <a:ea typeface="+mn-ea"/>
                <a:cs typeface="+mn-cs"/>
              </a:rPr>
              <a:t>i</a:t>
            </a:r>
            <a:r>
              <a:rPr lang="en-US" smtClean="0"/>
              <a:t>.  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Invertible Matrices - continued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54864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Corollary </a:t>
            </a:r>
            <a:r>
              <a:rPr lang="en-US" b="1" dirty="0" smtClean="0"/>
              <a:t>1.4 </a:t>
            </a:r>
            <a:r>
              <a:rPr lang="en-US" dirty="0"/>
              <a:t>: (Alternative version of last equivalence in </a:t>
            </a:r>
            <a:r>
              <a:rPr lang="en-US" dirty="0" smtClean="0"/>
              <a:t>VIT): </a:t>
            </a:r>
            <a:r>
              <a:rPr lang="en-US" dirty="0"/>
              <a:t>The matrix A is invertible if and only if the system of equations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has a </a:t>
            </a:r>
            <a:r>
              <a:rPr lang="en-US" b="1" dirty="0"/>
              <a:t>unique</a:t>
            </a:r>
            <a:r>
              <a:rPr lang="en-US" dirty="0"/>
              <a:t> solution for each and every vector </a:t>
            </a:r>
            <a:r>
              <a:rPr lang="en-US" b="1" dirty="0"/>
              <a:t>b </a:t>
            </a:r>
            <a:r>
              <a:rPr lang="en-US" dirty="0"/>
              <a:t>in R</a:t>
            </a:r>
            <a:r>
              <a:rPr lang="en-US" baseline="30000" dirty="0"/>
              <a:t>m</a:t>
            </a:r>
            <a:r>
              <a:rPr lang="en-US" b="1" dirty="0"/>
              <a:t>. 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Proof: </a:t>
            </a:r>
            <a:r>
              <a:rPr lang="en-US" dirty="0" smtClean="0"/>
              <a:t>Left as an exercise</a:t>
            </a:r>
            <a:r>
              <a:rPr lang="en-US" dirty="0" smtClean="0"/>
              <a:t>. (</a:t>
            </a:r>
            <a:r>
              <a:rPr lang="en-US" i="1" dirty="0" smtClean="0"/>
              <a:t>You may assume a) </a:t>
            </a:r>
            <a:r>
              <a:rPr lang="en-US" i="1" dirty="0" smtClean="0">
                <a:sym typeface="Symbol"/>
              </a:rPr>
              <a:t> d) to prove this.</a:t>
            </a:r>
            <a:r>
              <a:rPr lang="en-US" dirty="0" smtClean="0">
                <a:sym typeface="Symbol"/>
              </a:rPr>
              <a:t>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dirty="0"/>
              <a:t>Proof of Corollary </a:t>
            </a:r>
            <a:r>
              <a:rPr lang="en-US" dirty="0" smtClean="0"/>
              <a:t>1.2 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Corollary </a:t>
            </a:r>
            <a:r>
              <a:rPr lang="en-US" sz="2400" b="1" dirty="0" smtClean="0"/>
              <a:t>1.2</a:t>
            </a:r>
            <a:r>
              <a:rPr lang="en-US" sz="2800" dirty="0" smtClean="0"/>
              <a:t>: </a:t>
            </a:r>
            <a:r>
              <a:rPr lang="en-US" sz="2400" dirty="0"/>
              <a:t>If A has a left inverse or a right inverse, then it has an inverse.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Proof</a:t>
            </a:r>
            <a:r>
              <a:rPr lang="en-US" sz="2400" dirty="0"/>
              <a:t>: </a:t>
            </a:r>
            <a:r>
              <a:rPr lang="en-US" sz="2400" dirty="0" smtClean="0"/>
              <a:t>Case 1:  </a:t>
            </a:r>
            <a:r>
              <a:rPr lang="en-US" sz="2400" dirty="0"/>
              <a:t>Suppose A has a left inverse; then there exists a matrix C such that CA = I. Now consider the homogeneous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Multiplying on the left by C, we get: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(CA) </a:t>
            </a:r>
            <a:r>
              <a:rPr lang="en-US" sz="2400" b="1" dirty="0"/>
              <a:t>x</a:t>
            </a:r>
            <a:r>
              <a:rPr lang="en-US" sz="2400" dirty="0"/>
              <a:t> = C</a:t>
            </a:r>
            <a:r>
              <a:rPr lang="en-US" sz="2400" b="1" dirty="0"/>
              <a:t>0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 I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  <a:r>
              <a:rPr lang="en-US" sz="2400" dirty="0"/>
              <a:t>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In short, the homogeneous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has only the trivial solution. Hence, by VIT, A is invertible. Furthermore, I = CA =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A, so multiplying on the right by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, we get C =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 </a:t>
            </a:r>
            <a:r>
              <a:rPr lang="en-US" sz="2800" smtClean="0"/>
              <a:t>Case 2: S</a:t>
            </a:r>
            <a:r>
              <a:rPr lang="en-US" sz="2400" smtClean="0"/>
              <a:t>uppose </a:t>
            </a:r>
            <a:r>
              <a:rPr lang="en-US" sz="2400" dirty="0"/>
              <a:t>A has a right inverse; then there exists a matrix D such that AD = I. In other words, D has a left inverse, and so is invertible by part a). Hence,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(AD)D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= </a:t>
            </a:r>
            <a:r>
              <a:rPr lang="en-US" sz="2400" dirty="0"/>
              <a:t>ID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 or A = 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aseline="30000" dirty="0"/>
              <a:t>       </a:t>
            </a:r>
            <a:r>
              <a:rPr lang="en-US" sz="2400" dirty="0"/>
              <a:t>Thus, A, being the inverse of an invertible matrix, is itself invertible, and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= D.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dirty="0"/>
              <a:t>Proof of Corollary </a:t>
            </a:r>
            <a:r>
              <a:rPr lang="en-US" sz="3600" dirty="0" smtClean="0"/>
              <a:t>1.3</a:t>
            </a:r>
            <a:endParaRPr lang="en-US" sz="3600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Corollary </a:t>
            </a:r>
            <a:r>
              <a:rPr lang="en-US" sz="2400" b="1" dirty="0" smtClean="0"/>
              <a:t>1.3: </a:t>
            </a:r>
            <a:r>
              <a:rPr lang="en-US" sz="2400" dirty="0"/>
              <a:t>Let a square matrix A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……A</a:t>
            </a:r>
            <a:r>
              <a:rPr lang="en-US" sz="2400" baseline="-25000" dirty="0"/>
              <a:t>n </a:t>
            </a:r>
            <a:r>
              <a:rPr lang="en-US" sz="2400" dirty="0"/>
              <a:t>(</a:t>
            </a:r>
            <a:r>
              <a:rPr lang="en-US" sz="2400" b="1" i="1" dirty="0"/>
              <a:t>all square matrices</a:t>
            </a:r>
            <a:r>
              <a:rPr lang="en-US" sz="2400" dirty="0"/>
              <a:t>). Then A is invertible if and only if each A</a:t>
            </a:r>
            <a:r>
              <a:rPr lang="en-US" sz="2400" baseline="-25000" dirty="0"/>
              <a:t>i</a:t>
            </a:r>
            <a:r>
              <a:rPr lang="en-US" sz="2400" dirty="0"/>
              <a:t> is invertible.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Proof</a:t>
            </a:r>
            <a:r>
              <a:rPr lang="en-US" sz="2400" dirty="0"/>
              <a:t>: The fact that the product of invertible matrices is invertible was covered previously. So we have only to show that if A is invertible, then each A</a:t>
            </a:r>
            <a:r>
              <a:rPr lang="en-US" sz="2400" baseline="-25000" dirty="0"/>
              <a:t>i</a:t>
            </a:r>
            <a:r>
              <a:rPr lang="en-US" sz="2400" dirty="0"/>
              <a:t> is invertible. We will first show that the last matrix in the product, i.e. A</a:t>
            </a:r>
            <a:r>
              <a:rPr lang="en-US" sz="2400" baseline="-25000" dirty="0"/>
              <a:t>n</a:t>
            </a:r>
            <a:r>
              <a:rPr lang="en-US" sz="2400" dirty="0"/>
              <a:t> is invertible. Consider the homogeneous system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="1" dirty="0" err="1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Multiplying on the left by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 smtClean="0"/>
              <a:t>……</a:t>
            </a:r>
            <a:r>
              <a:rPr lang="en-US" sz="2400" dirty="0">
                <a:solidFill>
                  <a:srgbClr val="000000"/>
                </a:solidFill>
              </a:rPr>
              <a:t> A</a:t>
            </a:r>
            <a:r>
              <a:rPr lang="en-US" sz="2400" baseline="-25000" dirty="0">
                <a:solidFill>
                  <a:srgbClr val="000000"/>
                </a:solidFill>
              </a:rPr>
              <a:t>n</a:t>
            </a:r>
            <a:r>
              <a:rPr lang="en-US" sz="2400" baseline="-25000" dirty="0">
                <a:solidFill>
                  <a:srgbClr val="000000"/>
                </a:solidFill>
                <a:sym typeface="Symbol"/>
              </a:rPr>
              <a:t>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n-US" sz="2400" dirty="0"/>
              <a:t>we get: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baseline="-25000" dirty="0" smtClean="0">
                <a:sym typeface="Symbol"/>
              </a:rPr>
              <a:t>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b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  <a:r>
              <a:rPr lang="en-US" sz="2400" dirty="0"/>
              <a:t> or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 Since A is invertible, multiplying on the left by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, we get (A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A) 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I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  <a:r>
              <a:rPr lang="en-US" sz="2400" dirty="0"/>
              <a:t>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In short, the homogeneous system </a:t>
            </a:r>
            <a:r>
              <a:rPr lang="en-US" sz="2400" dirty="0" err="1"/>
              <a:t>A</a:t>
            </a:r>
            <a:r>
              <a:rPr lang="en-US" sz="2400" baseline="-25000" dirty="0" err="1"/>
              <a:t>n</a:t>
            </a:r>
            <a:r>
              <a:rPr lang="en-US" sz="2400" b="1" dirty="0" err="1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has only the trivial solution. Hence, by VIT, A</a:t>
            </a:r>
            <a:r>
              <a:rPr lang="en-US" sz="2400" baseline="-25000" dirty="0"/>
              <a:t>n</a:t>
            </a:r>
            <a:r>
              <a:rPr lang="en-US" sz="2400" dirty="0"/>
              <a:t> is invertible.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Now putting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 smtClean="0"/>
              <a:t>……</a:t>
            </a:r>
            <a:r>
              <a:rPr lang="en-US" sz="2400" dirty="0">
                <a:solidFill>
                  <a:srgbClr val="000000"/>
                </a:solidFill>
              </a:rPr>
              <a:t> A</a:t>
            </a:r>
            <a:r>
              <a:rPr lang="en-US" sz="2400" baseline="-25000" dirty="0">
                <a:solidFill>
                  <a:srgbClr val="000000"/>
                </a:solidFill>
              </a:rPr>
              <a:t>n</a:t>
            </a:r>
            <a:r>
              <a:rPr lang="en-US" sz="2400" baseline="-25000" dirty="0">
                <a:solidFill>
                  <a:srgbClr val="000000"/>
                </a:solidFill>
                <a:sym typeface="Symbol"/>
              </a:rPr>
              <a:t>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baseline="-25000" dirty="0" smtClean="0"/>
              <a:t>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dirty="0"/>
              <a:t> = A and multiplying on the right by 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baseline="30000" dirty="0" smtClean="0">
                <a:cs typeface="Times New Roman" pitchFamily="18" charset="0"/>
              </a:rPr>
              <a:t>–</a:t>
            </a:r>
            <a:r>
              <a:rPr lang="en-US" sz="2400" baseline="30000" dirty="0" smtClean="0"/>
              <a:t>1</a:t>
            </a:r>
            <a:r>
              <a:rPr lang="en-US" sz="2400" dirty="0"/>
              <a:t>, we get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……A</a:t>
            </a:r>
            <a:r>
              <a:rPr lang="en-US" sz="2400" baseline="-25000" dirty="0"/>
              <a:t>n-1 </a:t>
            </a:r>
            <a:r>
              <a:rPr lang="en-US" sz="2400" dirty="0"/>
              <a:t>= A A</a:t>
            </a:r>
            <a:r>
              <a:rPr lang="en-US" sz="2400" baseline="-25000" dirty="0"/>
              <a:t>n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 = B (say</a:t>
            </a:r>
            <a:r>
              <a:rPr lang="en-US" sz="2400" dirty="0" smtClean="0"/>
              <a:t>), where B, </a:t>
            </a:r>
            <a:r>
              <a:rPr lang="en-US" sz="2400" dirty="0"/>
              <a:t>being a product of invertible </a:t>
            </a:r>
            <a:r>
              <a:rPr lang="en-US" sz="2400" dirty="0" smtClean="0"/>
              <a:t>matrices, is </a:t>
            </a:r>
            <a:r>
              <a:rPr lang="en-US" sz="2400" dirty="0"/>
              <a:t>invertible. Thus by what we have shown above, </a:t>
            </a:r>
            <a:r>
              <a:rPr lang="en-US" sz="2400" dirty="0" smtClean="0"/>
              <a:t>the last matrix in the product, namely </a:t>
            </a: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aseline="-25000" dirty="0">
                <a:solidFill>
                  <a:srgbClr val="000000"/>
                </a:solidFill>
              </a:rPr>
              <a:t>n</a:t>
            </a:r>
            <a:r>
              <a:rPr lang="en-US" sz="2400" baseline="-25000" dirty="0">
                <a:solidFill>
                  <a:srgbClr val="000000"/>
                </a:solidFill>
                <a:sym typeface="Symbol"/>
              </a:rPr>
              <a:t>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baseline="-25000" dirty="0" smtClean="0"/>
              <a:t> </a:t>
            </a:r>
            <a:r>
              <a:rPr lang="en-US" sz="2400" dirty="0"/>
              <a:t>is invertible</a:t>
            </a:r>
            <a:r>
              <a:rPr lang="en-US" sz="2400" dirty="0" smtClean="0"/>
              <a:t>. </a:t>
            </a:r>
            <a:r>
              <a:rPr lang="en-US" sz="2400" dirty="0"/>
              <a:t>By repeating this step, we get that each A</a:t>
            </a:r>
            <a:r>
              <a:rPr lang="en-US" sz="2400" baseline="-25000" dirty="0"/>
              <a:t>i</a:t>
            </a:r>
            <a:r>
              <a:rPr lang="en-US" sz="2400" dirty="0"/>
              <a:t> is invertible.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dirty="0"/>
              <a:t>Proof of </a:t>
            </a:r>
            <a:r>
              <a:rPr lang="en-US"/>
              <a:t>Corollary </a:t>
            </a:r>
            <a:r>
              <a:rPr lang="en-US" smtClean="0"/>
              <a:t>1.4</a:t>
            </a:r>
            <a:endParaRPr 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486400"/>
          </a:xfrm>
        </p:spPr>
        <p:txBody>
          <a:bodyPr/>
          <a:lstStyle/>
          <a:p>
            <a:r>
              <a:rPr lang="en-US"/>
              <a:t>Suppose that the matrix A is invertible. Then by VIT the system of equations A</a:t>
            </a:r>
            <a:r>
              <a:rPr lang="en-US" b="1"/>
              <a:t>x</a:t>
            </a:r>
            <a:r>
              <a:rPr lang="en-US"/>
              <a:t> = </a:t>
            </a:r>
            <a:r>
              <a:rPr lang="en-US" b="1"/>
              <a:t>b</a:t>
            </a:r>
            <a:r>
              <a:rPr lang="en-US"/>
              <a:t> has at least one solution for each </a:t>
            </a:r>
            <a:r>
              <a:rPr lang="en-US" b="1"/>
              <a:t>b. </a:t>
            </a:r>
            <a:r>
              <a:rPr lang="en-US"/>
              <a:t>But further, if </a:t>
            </a:r>
            <a:r>
              <a:rPr lang="en-US" b="1"/>
              <a:t>u </a:t>
            </a:r>
            <a:r>
              <a:rPr lang="en-US"/>
              <a:t>is any solution, then:</a:t>
            </a:r>
          </a:p>
          <a:p>
            <a:pPr>
              <a:buFontTx/>
              <a:buNone/>
            </a:pPr>
            <a:r>
              <a:rPr lang="en-US"/>
              <a:t>    A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b="1"/>
              <a:t>b</a:t>
            </a:r>
          </a:p>
          <a:p>
            <a:pPr>
              <a:buFontTx/>
              <a:buNone/>
            </a:pPr>
            <a:r>
              <a:rPr lang="en-US" b="1">
                <a:sym typeface="Symbol" pitchFamily="18" charset="2"/>
              </a:rPr>
              <a:t> </a:t>
            </a:r>
            <a:r>
              <a:rPr lang="en-US">
                <a:sym typeface="Symbol" pitchFamily="18" charset="2"/>
              </a:rPr>
              <a:t>(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/>
              <a:t>A)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 b="1"/>
              <a:t>b</a:t>
            </a:r>
          </a:p>
          <a:p>
            <a:pPr>
              <a:buFont typeface="Symbol" pitchFamily="18" charset="2"/>
              <a:buChar char="Þ"/>
            </a:pPr>
            <a:r>
              <a:rPr lang="en-US" b="1"/>
              <a:t>u</a:t>
            </a:r>
            <a:r>
              <a:rPr lang="en-US"/>
              <a:t> =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 b="1"/>
              <a:t>b</a:t>
            </a:r>
          </a:p>
          <a:p>
            <a:pPr>
              <a:buFont typeface="Symbol" pitchFamily="18" charset="2"/>
              <a:buNone/>
            </a:pPr>
            <a:r>
              <a:rPr lang="en-US"/>
              <a:t>In short, the system has the unique solution</a:t>
            </a:r>
            <a:r>
              <a:rPr lang="en-US" b="1"/>
              <a:t> </a:t>
            </a:r>
            <a:r>
              <a:rPr lang="en-US"/>
              <a:t>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 b="1"/>
              <a:t>b</a:t>
            </a:r>
          </a:p>
          <a:p>
            <a:pPr>
              <a:buFont typeface="Symbol" pitchFamily="18" charset="2"/>
              <a:buNone/>
            </a:pPr>
            <a:r>
              <a:rPr lang="en-US"/>
              <a:t>Proof in the reverse direction follows directly from statement of VIT</a:t>
            </a:r>
            <a:r>
              <a:rPr lang="en-US" b="1"/>
              <a:t>. </a:t>
            </a:r>
          </a:p>
          <a:p>
            <a:pPr>
              <a:buFontTx/>
              <a:buNone/>
            </a:pPr>
            <a:endParaRPr lang="en-US" sz="2800"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858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Very Important Theorem – Ver 1.0</vt:lpstr>
      <vt:lpstr>Invertible Matrices – cont’d</vt:lpstr>
      <vt:lpstr>Invertible Matrices - continued</vt:lpstr>
      <vt:lpstr>Proof of Corollary 1.2 </vt:lpstr>
      <vt:lpstr>Proof of Corollary 1.3</vt:lpstr>
      <vt:lpstr>Proof of Corollary 1.4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383</cp:revision>
  <cp:lastPrinted>2018-08-20T02:59:21Z</cp:lastPrinted>
  <dcterms:created xsi:type="dcterms:W3CDTF">2001-08-16T03:34:40Z</dcterms:created>
  <dcterms:modified xsi:type="dcterms:W3CDTF">2018-08-21T06:52:59Z</dcterms:modified>
</cp:coreProperties>
</file>