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8"/>
  </p:handoutMasterIdLst>
  <p:sldIdLst>
    <p:sldId id="380" r:id="rId2"/>
    <p:sldId id="374" r:id="rId3"/>
    <p:sldId id="367" r:id="rId4"/>
    <p:sldId id="371" r:id="rId5"/>
    <p:sldId id="368" r:id="rId6"/>
    <p:sldId id="369" r:id="rId7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31D4BF-9D13-4886-838B-C180902B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16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679E-7EF0-4F1D-9227-5C9155B6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9ED-875C-4110-B965-A56254A57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711-52EF-4CAF-A42B-5AB121C030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928D-321B-457A-A276-12FCE53B4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A52EC-7457-4D0B-9D07-2CB0C9A18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9B2E-DE47-470E-984D-16B8C9AB1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CFAA-8355-4333-A166-EB9F3A413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BEA5-E41A-49D0-ADEC-0588DFC13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5695-1B64-4F32-AD32-3A66BB152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73B-C381-4A8D-A142-4199F8728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29-B47D-4311-8CA7-9805F729E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B39636-143D-4384-84A7-64411EA96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447800"/>
          </a:xfrm>
        </p:spPr>
        <p:txBody>
          <a:bodyPr/>
          <a:lstStyle/>
          <a:p>
            <a:r>
              <a:rPr lang="en-US" altLang="en-US" sz="3600" b="1" smtClean="0"/>
              <a:t>Direct Consequences of the Vector Space Definition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5105400"/>
          </a:xfrm>
        </p:spPr>
        <p:txBody>
          <a:bodyPr/>
          <a:lstStyle/>
          <a:p>
            <a:pPr marL="609600" indent="-609600">
              <a:spcBef>
                <a:spcPct val="50000"/>
              </a:spcBef>
              <a:buSzPct val="75000"/>
              <a:buFontTx/>
              <a:buNone/>
            </a:pPr>
            <a:r>
              <a:rPr lang="en-US" altLang="en-US" sz="2800" b="1" smtClean="0"/>
              <a:t>Proposition 7</a:t>
            </a:r>
            <a:r>
              <a:rPr lang="en-US" altLang="en-US" sz="2800" smtClean="0"/>
              <a:t>: Let V be a vector space. Then:    </a:t>
            </a:r>
          </a:p>
          <a:p>
            <a:pPr marL="609600" indent="-609600">
              <a:spcBef>
                <a:spcPct val="50000"/>
              </a:spcBef>
              <a:buSzPct val="75000"/>
              <a:buFontTx/>
              <a:buAutoNum type="alphaLcParenR"/>
            </a:pPr>
            <a:r>
              <a:rPr lang="en-US" altLang="en-US" sz="2800" smtClean="0"/>
              <a:t>The zero vector is unique.</a:t>
            </a:r>
          </a:p>
          <a:p>
            <a:pPr marL="609600" indent="-609600">
              <a:spcBef>
                <a:spcPct val="50000"/>
              </a:spcBef>
              <a:buSzPct val="75000"/>
              <a:buFontTx/>
              <a:buAutoNum type="alphaLcParenR"/>
            </a:pPr>
            <a:r>
              <a:rPr lang="en-US" altLang="en-US" sz="2800" smtClean="0"/>
              <a:t>The additive inverse vector of any vector </a:t>
            </a:r>
            <a:r>
              <a:rPr lang="en-US" altLang="en-US" sz="2800" b="1" smtClean="0"/>
              <a:t>u</a:t>
            </a:r>
            <a:r>
              <a:rPr lang="en-US" altLang="en-US" sz="2800" smtClean="0"/>
              <a:t> is unique; we use the notation </a:t>
            </a:r>
            <a:r>
              <a:rPr lang="en-US" altLang="en-US" sz="2800" smtClean="0">
                <a:sym typeface="Symbol" pitchFamily="18" charset="2"/>
              </a:rPr>
              <a:t></a:t>
            </a:r>
            <a:r>
              <a:rPr lang="en-US" altLang="en-US" sz="2800" b="1" smtClean="0">
                <a:sym typeface="Symbol" pitchFamily="18" charset="2"/>
              </a:rPr>
              <a:t>u</a:t>
            </a:r>
            <a:r>
              <a:rPr lang="en-US" altLang="en-US" sz="2800" smtClean="0">
                <a:sym typeface="Symbol" pitchFamily="18" charset="2"/>
              </a:rPr>
              <a:t> for the inverse vector</a:t>
            </a:r>
          </a:p>
          <a:p>
            <a:pPr marL="609600" indent="-609600">
              <a:spcBef>
                <a:spcPct val="50000"/>
              </a:spcBef>
              <a:buSzPct val="75000"/>
              <a:buFontTx/>
              <a:buAutoNum type="alphaLcParenR"/>
            </a:pPr>
            <a:r>
              <a:rPr lang="en-US" altLang="en-US" sz="2800" smtClean="0"/>
              <a:t>0</a:t>
            </a:r>
            <a:r>
              <a:rPr lang="en-US" altLang="en-US" sz="2800" b="1" smtClean="0"/>
              <a:t>u</a:t>
            </a:r>
            <a:r>
              <a:rPr lang="en-US" altLang="en-US" sz="2800" smtClean="0"/>
              <a:t>  = </a:t>
            </a:r>
            <a:r>
              <a:rPr lang="en-US" altLang="en-US" sz="2800" b="1" smtClean="0"/>
              <a:t>0 </a:t>
            </a:r>
            <a:r>
              <a:rPr lang="en-US" altLang="en-US" sz="2800" smtClean="0"/>
              <a:t>for every vector</a:t>
            </a:r>
            <a:r>
              <a:rPr lang="en-US" altLang="en-US" sz="2800" b="1" smtClean="0"/>
              <a:t> u</a:t>
            </a:r>
            <a:endParaRPr lang="en-US" altLang="en-US" sz="2800" smtClean="0"/>
          </a:p>
          <a:p>
            <a:pPr marL="609600" indent="-609600">
              <a:spcBef>
                <a:spcPct val="50000"/>
              </a:spcBef>
              <a:buSzPct val="75000"/>
              <a:buFontTx/>
              <a:buAutoNum type="alphaLcParenR"/>
            </a:pPr>
            <a:r>
              <a:rPr lang="en-US" altLang="en-US" sz="2800" smtClean="0"/>
              <a:t>c</a:t>
            </a:r>
            <a:r>
              <a:rPr lang="en-US" altLang="en-US" sz="2800" b="1" smtClean="0"/>
              <a:t>0</a:t>
            </a:r>
            <a:r>
              <a:rPr lang="en-US" altLang="en-US" sz="2800" smtClean="0"/>
              <a:t> = </a:t>
            </a:r>
            <a:r>
              <a:rPr lang="en-US" altLang="en-US" sz="2800" b="1" smtClean="0"/>
              <a:t>0 </a:t>
            </a:r>
            <a:r>
              <a:rPr lang="en-US" altLang="en-US" sz="2800" smtClean="0"/>
              <a:t>for every scalar c</a:t>
            </a:r>
          </a:p>
          <a:p>
            <a:pPr marL="609600" indent="-609600">
              <a:spcBef>
                <a:spcPct val="50000"/>
              </a:spcBef>
              <a:buSzPct val="75000"/>
              <a:buFontTx/>
              <a:buAutoNum type="alphaLcParenR"/>
            </a:pPr>
            <a:r>
              <a:rPr lang="en-US" altLang="en-US" sz="2800" smtClean="0">
                <a:sym typeface="Symbol" pitchFamily="18" charset="2"/>
              </a:rPr>
              <a:t></a:t>
            </a:r>
            <a:r>
              <a:rPr lang="en-US" altLang="en-US" sz="2800" b="1" smtClean="0"/>
              <a:t>u</a:t>
            </a:r>
            <a:r>
              <a:rPr lang="en-US" altLang="en-US" sz="2800" smtClean="0"/>
              <a:t> = (</a:t>
            </a:r>
            <a:r>
              <a:rPr lang="en-US" altLang="en-US" sz="2800" smtClean="0">
                <a:sym typeface="Symbol" pitchFamily="18" charset="2"/>
              </a:rPr>
              <a:t>1)</a:t>
            </a:r>
            <a:r>
              <a:rPr lang="en-US" altLang="en-US" sz="2800" b="1" smtClean="0"/>
              <a:t>u</a:t>
            </a:r>
            <a:r>
              <a:rPr lang="en-US" altLang="en-US" sz="2800" smtClean="0"/>
              <a:t> for every vector </a:t>
            </a:r>
            <a:r>
              <a:rPr lang="en-US" altLang="en-US" sz="2800" b="1" smtClean="0"/>
              <a:t>u</a:t>
            </a:r>
          </a:p>
          <a:p>
            <a:pPr marL="609600" indent="-609600">
              <a:spcBef>
                <a:spcPct val="50000"/>
              </a:spcBef>
              <a:buSzPct val="75000"/>
              <a:buFontTx/>
              <a:buNone/>
            </a:pPr>
            <a:r>
              <a:rPr lang="en-US" altLang="en-US" sz="2800" b="1" smtClean="0"/>
              <a:t>Proof: </a:t>
            </a:r>
            <a:r>
              <a:rPr lang="en-US" altLang="en-US" sz="2800" smtClean="0"/>
              <a:t>left as an exercise.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smtClean="0"/>
              <a:t>Subspaces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4000" cy="5181600"/>
          </a:xfrm>
        </p:spPr>
        <p:txBody>
          <a:bodyPr/>
          <a:lstStyle/>
          <a:p>
            <a:pPr marL="609600" indent="-609600"/>
            <a:r>
              <a:rPr lang="en-US" b="1" dirty="0" smtClean="0"/>
              <a:t>Motivation:</a:t>
            </a:r>
            <a:r>
              <a:rPr lang="en-US" dirty="0" smtClean="0"/>
              <a:t> We may have noticed from the various examples that many of the examples of vector spaces were in fact subsets of each other: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The space </a:t>
            </a:r>
            <a:r>
              <a:rPr lang="en-US" dirty="0" smtClean="0">
                <a:latin typeface="Castellar"/>
              </a:rPr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[t] is a subset of </a:t>
            </a:r>
            <a:r>
              <a:rPr lang="en-US" dirty="0" smtClean="0">
                <a:latin typeface="Castellar"/>
              </a:rPr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[t] which is a subset of </a:t>
            </a:r>
            <a:r>
              <a:rPr lang="en-US" dirty="0" smtClean="0">
                <a:latin typeface="Castellar"/>
              </a:rPr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[t], etc. Moreover, all of these are subsets of the space R[t] of all polynomials on R: </a:t>
            </a:r>
            <a:r>
              <a:rPr lang="en-US" dirty="0" smtClean="0">
                <a:latin typeface="Castellar"/>
              </a:rPr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[t] </a:t>
            </a:r>
            <a:r>
              <a:rPr lang="en-US" dirty="0" smtClean="0">
                <a:sym typeface="Symbol" pitchFamily="18" charset="2"/>
              </a:rPr>
              <a:t></a:t>
            </a:r>
            <a:r>
              <a:rPr lang="en-US" dirty="0" smtClean="0"/>
              <a:t> </a:t>
            </a:r>
            <a:r>
              <a:rPr lang="en-US" dirty="0" smtClean="0">
                <a:latin typeface="Castellar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1</a:t>
            </a:r>
            <a:r>
              <a:rPr lang="en-US" dirty="0" smtClean="0"/>
              <a:t>[t] </a:t>
            </a:r>
            <a:r>
              <a:rPr lang="en-US" dirty="0" smtClean="0">
                <a:sym typeface="Symbol" pitchFamily="18" charset="2"/>
              </a:rPr>
              <a:t></a:t>
            </a:r>
            <a:r>
              <a:rPr lang="en-US" dirty="0" smtClean="0"/>
              <a:t> </a:t>
            </a:r>
            <a:r>
              <a:rPr lang="en-US" dirty="0" smtClean="0">
                <a:latin typeface="Castellar"/>
              </a:rPr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[t] </a:t>
            </a:r>
            <a:r>
              <a:rPr lang="en-US" dirty="0" smtClean="0">
                <a:sym typeface="Symbol" pitchFamily="18" charset="2"/>
              </a:rPr>
              <a:t> …….  </a:t>
            </a:r>
            <a:r>
              <a:rPr lang="en-US" dirty="0" smtClean="0">
                <a:latin typeface="Castellar"/>
                <a:sym typeface="Symbol" pitchFamily="18" charset="2"/>
              </a:rPr>
              <a:t>R</a:t>
            </a:r>
            <a:r>
              <a:rPr lang="en-US" dirty="0" smtClean="0">
                <a:sym typeface="Symbol" pitchFamily="18" charset="2"/>
              </a:rPr>
              <a:t>[t].</a:t>
            </a:r>
          </a:p>
          <a:p>
            <a:pPr marL="609600" indent="-609600">
              <a:spcBef>
                <a:spcPts val="1800"/>
              </a:spcBef>
              <a:buFontTx/>
              <a:buAutoNum type="arabicPeriod"/>
            </a:pPr>
            <a:r>
              <a:rPr lang="en-US" dirty="0" smtClean="0">
                <a:sym typeface="Symbol" pitchFamily="18" charset="2"/>
              </a:rPr>
              <a:t>We know that </a:t>
            </a:r>
            <a:r>
              <a:rPr lang="en-US" dirty="0" smtClean="0">
                <a:solidFill>
                  <a:srgbClr val="000000"/>
                </a:solidFill>
                <a:latin typeface="Castellar"/>
              </a:rPr>
              <a:t>R</a:t>
            </a:r>
            <a:r>
              <a:rPr lang="en-US" baseline="30000" dirty="0" smtClean="0">
                <a:solidFill>
                  <a:srgbClr val="000000"/>
                </a:solidFill>
                <a:latin typeface="Castellar"/>
                <a:sym typeface="Symbol"/>
              </a:rPr>
              <a:t>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i="1" dirty="0" smtClean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astellar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are both vector space over </a:t>
            </a:r>
            <a:r>
              <a:rPr lang="en-US" dirty="0">
                <a:solidFill>
                  <a:srgbClr val="000000"/>
                </a:solidFill>
                <a:latin typeface="Castellar"/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000000"/>
                </a:solidFill>
              </a:rPr>
              <a:t>c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Castellar"/>
              </a:rPr>
              <a:t>R</a:t>
            </a:r>
            <a:r>
              <a:rPr lang="en-US" baseline="30000" dirty="0">
                <a:solidFill>
                  <a:srgbClr val="000000"/>
                </a:solidFill>
                <a:latin typeface="Castellar"/>
                <a:sym typeface="Symbol"/>
              </a:rPr>
              <a:t>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endParaRPr lang="en-US" dirty="0" smtClean="0"/>
          </a:p>
          <a:p>
            <a:pPr marL="609600" indent="-609600">
              <a:buFontTx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696200" cy="914400"/>
          </a:xfrm>
        </p:spPr>
        <p:txBody>
          <a:bodyPr/>
          <a:lstStyle/>
          <a:p>
            <a:r>
              <a:rPr lang="en-US" sz="3600" b="1" smtClean="0"/>
              <a:t>Definition</a:t>
            </a:r>
            <a:r>
              <a:rPr lang="en-US" sz="3600" smtClean="0"/>
              <a:t> </a:t>
            </a:r>
            <a:r>
              <a:rPr lang="en-US" sz="3600" b="1" smtClean="0"/>
              <a:t>of Subspace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81200"/>
            <a:ext cx="8229600" cy="38100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b="1" smtClean="0"/>
              <a:t>Definition</a:t>
            </a:r>
            <a:r>
              <a:rPr lang="en-US" smtClean="0"/>
              <a:t>: Let V be a vector space over the field F. A (vector) subspace of V is a non-empty subset W of V which is itself a vector space over F with the operations of vector addition and scalar multiplication taken from V.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 dirty="0" smtClean="0"/>
              <a:t>Does a Vector Space Always Have  Subspaces 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09800"/>
            <a:ext cx="9144000" cy="4419600"/>
          </a:xfrm>
        </p:spPr>
        <p:txBody>
          <a:bodyPr/>
          <a:lstStyle/>
          <a:p>
            <a:pPr marL="609600" indent="-609600">
              <a:buSzPct val="75000"/>
              <a:buFontTx/>
              <a:buAutoNum type="arabicPeriod"/>
            </a:pPr>
            <a:r>
              <a:rPr lang="en-US" dirty="0" smtClean="0"/>
              <a:t>For any vector space V, the subset consisting of the zero vector alone is a subspace of V, called the zero subspace.  </a:t>
            </a:r>
          </a:p>
          <a:p>
            <a:pPr marL="609600" indent="-609600">
              <a:buSzPct val="75000"/>
              <a:buFontTx/>
              <a:buAutoNum type="arabicPeriod" startAt="2"/>
            </a:pPr>
            <a:r>
              <a:rPr lang="en-US" dirty="0" smtClean="0"/>
              <a:t>V is of course a subspace of itself. Subspaces other than V and {</a:t>
            </a:r>
            <a:r>
              <a:rPr lang="en-US" b="1" dirty="0" smtClean="0"/>
              <a:t>0</a:t>
            </a:r>
            <a:r>
              <a:rPr lang="en-US" dirty="0" smtClean="0"/>
              <a:t>} are known as proper subspaces.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696200" cy="990600"/>
          </a:xfrm>
        </p:spPr>
        <p:txBody>
          <a:bodyPr/>
          <a:lstStyle/>
          <a:p>
            <a:r>
              <a:rPr lang="en-US" sz="3600" b="1" smtClean="0"/>
              <a:t>Test for Subspaces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sz="2800" b="1" smtClean="0"/>
              <a:t>Proposition 8: </a:t>
            </a:r>
            <a:r>
              <a:rPr lang="en-US" sz="2800" smtClean="0"/>
              <a:t>A subset W of V is a subspace if and only if it satisfies the following three properties: </a:t>
            </a:r>
          </a:p>
          <a:p>
            <a:pPr marL="609600" indent="-609600">
              <a:buSzPct val="75000"/>
              <a:buFontTx/>
              <a:buAutoNum type="arabicPeriod"/>
            </a:pPr>
            <a:r>
              <a:rPr lang="en-US" sz="2800" smtClean="0"/>
              <a:t>The zero vector </a:t>
            </a:r>
            <a:r>
              <a:rPr lang="en-US" sz="2800" b="1" smtClean="0"/>
              <a:t>0 </a:t>
            </a:r>
            <a:r>
              <a:rPr lang="en-US" sz="2800" smtClean="0"/>
              <a:t>is in W</a:t>
            </a:r>
          </a:p>
          <a:p>
            <a:pPr marL="609600" indent="-609600">
              <a:buSzPct val="75000"/>
              <a:buFontTx/>
              <a:buAutoNum type="arabicPeriod"/>
            </a:pPr>
            <a:r>
              <a:rPr lang="en-US" sz="2800" smtClean="0"/>
              <a:t>W is closed under addition. That is, for each </a:t>
            </a:r>
            <a:r>
              <a:rPr lang="en-US" sz="2800" b="1" smtClean="0"/>
              <a:t>u</a:t>
            </a:r>
            <a:r>
              <a:rPr lang="en-US" sz="2800" smtClean="0"/>
              <a:t> and </a:t>
            </a:r>
            <a:r>
              <a:rPr lang="en-US" sz="2800" b="1" smtClean="0"/>
              <a:t>v</a:t>
            </a:r>
            <a:r>
              <a:rPr lang="en-US" sz="2800" smtClean="0"/>
              <a:t> in W, the sum </a:t>
            </a:r>
            <a:r>
              <a:rPr lang="en-US" sz="2800" b="1" smtClean="0"/>
              <a:t>u</a:t>
            </a:r>
            <a:r>
              <a:rPr lang="en-US" sz="2800" smtClean="0"/>
              <a:t> + </a:t>
            </a:r>
            <a:r>
              <a:rPr lang="en-US" sz="2800" b="1" smtClean="0"/>
              <a:t>v</a:t>
            </a:r>
            <a:r>
              <a:rPr lang="en-US" sz="2800" smtClean="0"/>
              <a:t> is in W </a:t>
            </a:r>
          </a:p>
          <a:p>
            <a:pPr marL="609600" indent="-609600">
              <a:buSzPct val="75000"/>
              <a:buFontTx/>
              <a:buAutoNum type="arabicPeriod"/>
            </a:pPr>
            <a:r>
              <a:rPr lang="en-US" sz="2800" smtClean="0"/>
              <a:t>W is closed under scalar multiplication. That is, for each </a:t>
            </a:r>
            <a:r>
              <a:rPr lang="en-US" sz="2800" b="1" smtClean="0"/>
              <a:t>u</a:t>
            </a:r>
            <a:r>
              <a:rPr lang="en-US" sz="2800" smtClean="0"/>
              <a:t> in W, and each scalar c, the scalar product c</a:t>
            </a:r>
            <a:r>
              <a:rPr lang="en-US" sz="2800" b="1" smtClean="0"/>
              <a:t>u</a:t>
            </a:r>
            <a:r>
              <a:rPr lang="en-US" sz="2800" smtClean="0"/>
              <a:t> is in W </a:t>
            </a:r>
          </a:p>
          <a:p>
            <a:pPr marL="609600" indent="-609600">
              <a:buSzPct val="75000"/>
              <a:buFontTx/>
              <a:buNone/>
            </a:pPr>
            <a:r>
              <a:rPr lang="en-US" sz="2800" smtClean="0"/>
              <a:t> Note: In some books, this is treated as the definition of a subspace. It is also possible to replace the condition 1 above by the condition 1</a:t>
            </a:r>
            <a:r>
              <a:rPr lang="en-US" sz="2800" smtClean="0">
                <a:sym typeface="Symbol" pitchFamily="18" charset="2"/>
              </a:rPr>
              <a:t> that </a:t>
            </a:r>
            <a:r>
              <a:rPr lang="en-US" sz="2800" smtClean="0"/>
              <a:t>W be non-empty.  However, in practice, this is not so easy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696200" cy="914400"/>
          </a:xfrm>
        </p:spPr>
        <p:txBody>
          <a:bodyPr/>
          <a:lstStyle/>
          <a:p>
            <a:r>
              <a:rPr lang="en-US" sz="3600" b="1"/>
              <a:t>Another Test for Subspaces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467600" cy="50292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b="1" dirty="0"/>
              <a:t>Proposition </a:t>
            </a:r>
            <a:r>
              <a:rPr lang="en-US" b="1" dirty="0" smtClean="0"/>
              <a:t>9: </a:t>
            </a:r>
            <a:r>
              <a:rPr lang="en-US" dirty="0"/>
              <a:t>A </a:t>
            </a:r>
            <a:r>
              <a:rPr lang="en-US" u="sng" dirty="0"/>
              <a:t>non-empty</a:t>
            </a:r>
            <a:r>
              <a:rPr lang="en-US" dirty="0"/>
              <a:t> subset W of V is a subspace if and only if for each </a:t>
            </a:r>
            <a:r>
              <a:rPr lang="en-US" b="1" dirty="0"/>
              <a:t>u</a:t>
            </a:r>
            <a:r>
              <a:rPr lang="en-US" dirty="0"/>
              <a:t> and </a:t>
            </a:r>
            <a:r>
              <a:rPr lang="en-US" b="1" dirty="0"/>
              <a:t>v</a:t>
            </a:r>
            <a:r>
              <a:rPr lang="en-US" dirty="0"/>
              <a:t> in W, and each scalar c,  the sum c</a:t>
            </a:r>
            <a:r>
              <a:rPr lang="en-US" b="1" dirty="0"/>
              <a:t>u</a:t>
            </a:r>
            <a:r>
              <a:rPr lang="en-US" dirty="0"/>
              <a:t> + </a:t>
            </a:r>
            <a:r>
              <a:rPr lang="en-US" b="1" dirty="0"/>
              <a:t>v</a:t>
            </a:r>
            <a:r>
              <a:rPr lang="en-US" dirty="0"/>
              <a:t> is in W </a:t>
            </a:r>
          </a:p>
          <a:p>
            <a:pPr marL="609600" indent="-609600">
              <a:buSzPct val="75000"/>
            </a:pPr>
            <a:r>
              <a:rPr lang="en-US" b="1" dirty="0"/>
              <a:t>Remark:</a:t>
            </a:r>
            <a:r>
              <a:rPr lang="en-US" dirty="0"/>
              <a:t> It is </a:t>
            </a:r>
            <a:r>
              <a:rPr lang="en-US" dirty="0" smtClean="0"/>
              <a:t>left as an exercise to show that the </a:t>
            </a:r>
            <a:r>
              <a:rPr lang="en-US" dirty="0"/>
              <a:t>two tests are equivalent. In some books</a:t>
            </a:r>
            <a:r>
              <a:rPr lang="en-US" dirty="0" smtClean="0"/>
              <a:t>, the </a:t>
            </a:r>
            <a:r>
              <a:rPr lang="en-US" dirty="0"/>
              <a:t>above is taken as the definition of a subspace. We may use either of the tests  whichever is convenient.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501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Direct Consequences of the Vector Space Definition Properties</vt:lpstr>
      <vt:lpstr>Subspaces</vt:lpstr>
      <vt:lpstr>Definition of Subspace</vt:lpstr>
      <vt:lpstr>Does a Vector Space Always Have  Subspaces ?</vt:lpstr>
      <vt:lpstr>Test for Subspaces</vt:lpstr>
      <vt:lpstr>Another Test for Subspaces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316</cp:revision>
  <dcterms:created xsi:type="dcterms:W3CDTF">2001-08-16T03:34:40Z</dcterms:created>
  <dcterms:modified xsi:type="dcterms:W3CDTF">2018-08-31T07:59:21Z</dcterms:modified>
</cp:coreProperties>
</file>