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8"/>
  </p:handoutMasterIdLst>
  <p:sldIdLst>
    <p:sldId id="372" r:id="rId2"/>
    <p:sldId id="373" r:id="rId3"/>
    <p:sldId id="383" r:id="rId4"/>
    <p:sldId id="384" r:id="rId5"/>
    <p:sldId id="385" r:id="rId6"/>
    <p:sldId id="386" r:id="rId7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6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371600"/>
          </a:xfrm>
        </p:spPr>
        <p:txBody>
          <a:bodyPr/>
          <a:lstStyle/>
          <a:p>
            <a:r>
              <a:rPr lang="en-US" sz="3600" b="1"/>
              <a:t>BUT ….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 smtClean="0"/>
              <a:t>Something to think about: Is </a:t>
            </a:r>
            <a:r>
              <a:rPr lang="en-US" b="1" dirty="0" smtClean="0">
                <a:latin typeface="Castellar" pitchFamily="18" charset="0"/>
              </a:rPr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 a </a:t>
            </a:r>
            <a:r>
              <a:rPr lang="en-US" b="1" dirty="0"/>
              <a:t>subspace of </a:t>
            </a:r>
            <a:r>
              <a:rPr lang="en-US" b="1" dirty="0" smtClean="0">
                <a:latin typeface="Castellar" pitchFamily="18" charset="0"/>
              </a:rPr>
              <a:t>R</a:t>
            </a:r>
            <a:r>
              <a:rPr lang="en-US" b="1" baseline="30000" dirty="0" smtClean="0"/>
              <a:t>3 </a:t>
            </a:r>
            <a:r>
              <a:rPr lang="en-US" dirty="0" smtClean="0"/>
              <a:t>?  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371600"/>
          </a:xfrm>
        </p:spPr>
        <p:txBody>
          <a:bodyPr/>
          <a:lstStyle/>
          <a:p>
            <a:r>
              <a:rPr lang="en-US" sz="3600" b="1" dirty="0" smtClean="0"/>
              <a:t>ANSWER  </a:t>
            </a:r>
            <a:endParaRPr lang="en-US" sz="3600" b="1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9144000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 smtClean="0"/>
              <a:t>However</a:t>
            </a:r>
            <a:r>
              <a:rPr lang="en-US" b="1" dirty="0"/>
              <a:t>,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  <a:r>
              <a:rPr lang="en-US" b="1" dirty="0"/>
              <a:t> is not a subspace of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3</a:t>
            </a:r>
            <a:r>
              <a:rPr lang="en-US" dirty="0"/>
              <a:t>! </a:t>
            </a:r>
            <a:r>
              <a:rPr lang="en-US" b="1" dirty="0"/>
              <a:t>This is because</a:t>
            </a:r>
            <a:r>
              <a:rPr lang="en-US" dirty="0"/>
              <a:t>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  <a:r>
              <a:rPr lang="en-US" b="1" dirty="0"/>
              <a:t> is not even a subset of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3</a:t>
            </a:r>
            <a:r>
              <a:rPr lang="en-US" dirty="0"/>
              <a:t>. </a:t>
            </a:r>
            <a:r>
              <a:rPr lang="en-US" b="1" dirty="0"/>
              <a:t>The set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dirty="0"/>
              <a:t>       W = { </a:t>
            </a:r>
            <a:r>
              <a:rPr lang="en-US" dirty="0">
                <a:sym typeface="Symbol" pitchFamily="18" charset="2"/>
              </a:rPr>
              <a:t> </a:t>
            </a:r>
            <a:r>
              <a:rPr lang="en-US" dirty="0"/>
              <a:t>x</a:t>
            </a:r>
            <a:r>
              <a:rPr lang="en-US" dirty="0">
                <a:sym typeface="Symbol" pitchFamily="18" charset="2"/>
              </a:rPr>
              <a:t>  : 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 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dirty="0">
                <a:sym typeface="Symbol" pitchFamily="18" charset="2"/>
              </a:rPr>
              <a:t>} </a:t>
            </a:r>
            <a:r>
              <a:rPr lang="en-US" b="1" dirty="0">
                <a:sym typeface="Symbol" pitchFamily="18" charset="2"/>
              </a:rPr>
              <a:t>is a subspace of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3</a:t>
            </a:r>
            <a:endParaRPr lang="en-US" dirty="0"/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                 </a:t>
            </a:r>
            <a:r>
              <a:rPr lang="en-US" dirty="0">
                <a:sym typeface="Symbol" pitchFamily="18" charset="2"/>
              </a:rPr>
              <a:t> y 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                   0</a:t>
            </a:r>
            <a:r>
              <a:rPr lang="en-US" dirty="0"/>
              <a:t>              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   which behaves very much like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  <a:r>
              <a:rPr lang="en-US" dirty="0"/>
              <a:t>, </a:t>
            </a:r>
            <a:r>
              <a:rPr lang="en-US" b="1" dirty="0"/>
              <a:t>but is logically distinct from</a:t>
            </a:r>
            <a:r>
              <a:rPr lang="en-US" dirty="0"/>
              <a:t> </a:t>
            </a:r>
            <a:r>
              <a:rPr lang="en-US" b="1" dirty="0">
                <a:latin typeface="Castellar" pitchFamily="18" charset="0"/>
              </a:rPr>
              <a:t>R</a:t>
            </a:r>
            <a:r>
              <a:rPr lang="en-US" b="1" baseline="300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Span of a Set of Vectors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5638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dirty="0"/>
              <a:t>Definition 1: A </a:t>
            </a:r>
            <a:r>
              <a:rPr lang="en-US" b="1" dirty="0"/>
              <a:t>linear combination</a:t>
            </a:r>
            <a:r>
              <a:rPr lang="en-US" dirty="0"/>
              <a:t> of finitely many given vectors is any sum of scalar multiples of the vectors. </a:t>
            </a:r>
          </a:p>
          <a:p>
            <a:pPr marL="609600" indent="-609600">
              <a:buSzPct val="75000"/>
            </a:pPr>
            <a:r>
              <a:rPr lang="en-US" dirty="0"/>
              <a:t>Definition 2: Let S =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} be a finite set of vectors in a vector space V. Then the </a:t>
            </a:r>
            <a:r>
              <a:rPr lang="en-US" b="1" dirty="0"/>
              <a:t>Span</a:t>
            </a:r>
            <a:r>
              <a:rPr lang="en-US" dirty="0"/>
              <a:t> of S is the set of all vectors that can be written as linear combinations of the vectors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.</a:t>
            </a:r>
          </a:p>
          <a:p>
            <a:pPr marL="609600" indent="-609600">
              <a:buSzPct val="75000"/>
            </a:pPr>
            <a:r>
              <a:rPr lang="en-US" dirty="0"/>
              <a:t>Symbolically, Span S = 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/>
              <a:t>+ 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b="1" dirty="0"/>
              <a:t> + …. +</a:t>
            </a:r>
            <a:r>
              <a:rPr lang="en-US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: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 F}, where F is </a:t>
            </a:r>
            <a:r>
              <a:rPr lang="en-US" dirty="0"/>
              <a:t>the underlying field.</a:t>
            </a:r>
            <a:r>
              <a:rPr lang="en-US" sz="2800" dirty="0"/>
              <a:t>  </a:t>
            </a:r>
            <a:endParaRPr lang="en-US" dirty="0"/>
          </a:p>
          <a:p>
            <a:pPr marL="609600" indent="-609600">
              <a:buSzPct val="75000"/>
            </a:pP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Subspace Spanned by a Set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ts val="0"/>
              </a:spcBef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10</a:t>
            </a:r>
            <a:r>
              <a:rPr lang="en-US" dirty="0" smtClean="0"/>
              <a:t>: </a:t>
            </a:r>
            <a:r>
              <a:rPr lang="en-US" dirty="0"/>
              <a:t>If S =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} is a </a:t>
            </a:r>
            <a:r>
              <a:rPr lang="en-US" dirty="0" smtClean="0"/>
              <a:t>finite (non-empty) set </a:t>
            </a:r>
            <a:r>
              <a:rPr lang="en-US" dirty="0"/>
              <a:t>of  vectors in a vector space V, then Span S = Span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} is a subspace of V. </a:t>
            </a:r>
            <a:endParaRPr lang="en-US" sz="2400" dirty="0"/>
          </a:p>
          <a:p>
            <a:pPr>
              <a:lnSpc>
                <a:spcPct val="90000"/>
              </a:lnSpc>
              <a:spcBef>
                <a:spcPts val="0"/>
              </a:spcBef>
              <a:buSzPct val="75000"/>
            </a:pPr>
            <a:r>
              <a:rPr lang="en-US" sz="2800" b="1" dirty="0" smtClean="0"/>
              <a:t>Remark 1: </a:t>
            </a:r>
            <a:r>
              <a:rPr lang="en-US" sz="2800" dirty="0" smtClean="0"/>
              <a:t>Note that there is a clear distinction between S and Span S; S is just a finite set of vectors, but Span S contains many more, in fact, infinitely many vectors. As stated above, Span S is indeed a subspace of V.  </a:t>
            </a:r>
            <a:endParaRPr lang="en-US" sz="2800" dirty="0"/>
          </a:p>
          <a:p>
            <a:pPr>
              <a:lnSpc>
                <a:spcPct val="90000"/>
              </a:lnSpc>
              <a:buSzPct val="75000"/>
            </a:pPr>
            <a:r>
              <a:rPr lang="en-US" sz="2800" b="1" dirty="0" smtClean="0"/>
              <a:t>Remark 2: </a:t>
            </a:r>
            <a:r>
              <a:rPr lang="en-US" sz="2800" dirty="0" smtClean="0"/>
              <a:t>It is possible to define Span S in the case where S is an infinite set of vectors. We will look into this definition later. For the time being, whenever we use the notation Span S, it will be understood that S is a finite (</a:t>
            </a:r>
            <a:r>
              <a:rPr lang="en-US" sz="2800" dirty="0" smtClean="0"/>
              <a:t>non-empty) </a:t>
            </a:r>
            <a:r>
              <a:rPr lang="en-US" sz="2800" dirty="0" smtClean="0"/>
              <a:t>set of vectors.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r>
              <a:rPr lang="en-US" sz="3600" b="1"/>
              <a:t>Subspace Spanned by a Set - 2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sz="2800" b="1" dirty="0"/>
              <a:t>Note: </a:t>
            </a:r>
            <a:r>
              <a:rPr lang="en-US" sz="2800" dirty="0"/>
              <a:t>Actually, something more is true.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Corollary10.1</a:t>
            </a:r>
            <a:r>
              <a:rPr lang="en-US" sz="2800" dirty="0" smtClean="0"/>
              <a:t>: Let V be a vector space.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 smtClean="0"/>
              <a:t>	a) If U and W are two subspaces of  V, then U </a:t>
            </a:r>
            <a:r>
              <a:rPr lang="en-US" sz="2800" dirty="0" smtClean="0">
                <a:sym typeface="Symbol" pitchFamily="18" charset="2"/>
              </a:rPr>
              <a:t> W (i.e. the intersection of U and W) is also a subspace of V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 smtClean="0">
                <a:sym typeface="Symbol" pitchFamily="18" charset="2"/>
              </a:rPr>
              <a:t>	b) </a:t>
            </a:r>
            <a:r>
              <a:rPr lang="en-US" sz="2800" dirty="0" smtClean="0"/>
              <a:t>If </a:t>
            </a:r>
            <a:r>
              <a:rPr lang="en-US" sz="2800" dirty="0"/>
              <a:t>S =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is a set of  vectors in a vector space V, then Span S = Span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is the smallest subspace which contains </a:t>
            </a:r>
            <a:r>
              <a:rPr lang="en-US" sz="2800" dirty="0" smtClean="0"/>
              <a:t>S, i.e. if W is a subspace such that S </a:t>
            </a:r>
            <a:r>
              <a:rPr lang="en-US" sz="2800" dirty="0" smtClean="0">
                <a:sym typeface="Symbol"/>
              </a:rPr>
              <a:t> W, then Span S  W. </a:t>
            </a:r>
          </a:p>
          <a:p>
            <a:pPr marL="609600" indent="-609600">
              <a:buSzPct val="75000"/>
            </a:pPr>
            <a:r>
              <a:rPr lang="en-US" sz="2800" b="1" dirty="0" smtClean="0">
                <a:sym typeface="Symbol"/>
              </a:rPr>
              <a:t>Remark 1</a:t>
            </a:r>
            <a:r>
              <a:rPr lang="en-US" sz="2800" dirty="0" smtClean="0">
                <a:sym typeface="Symbol"/>
              </a:rPr>
              <a:t>: Proof is left as an exercise (</a:t>
            </a:r>
            <a:r>
              <a:rPr lang="en-US" sz="2800" i="1" dirty="0" smtClean="0">
                <a:sym typeface="Symbol"/>
              </a:rPr>
              <a:t>must do! </a:t>
            </a:r>
            <a:r>
              <a:rPr lang="en-US" sz="2800" dirty="0" smtClean="0">
                <a:sym typeface="Symbol"/>
              </a:rPr>
              <a:t>)</a:t>
            </a:r>
          </a:p>
          <a:p>
            <a:pPr marL="609600" indent="-609600">
              <a:buSzPct val="75000"/>
            </a:pPr>
            <a:r>
              <a:rPr lang="en-US" sz="2800" dirty="0" smtClean="0">
                <a:sym typeface="Symbol"/>
              </a:rPr>
              <a:t> </a:t>
            </a:r>
            <a:r>
              <a:rPr lang="en-US" sz="2800" b="1" dirty="0" smtClean="0"/>
              <a:t>Remark 2: </a:t>
            </a:r>
            <a:r>
              <a:rPr lang="en-US" sz="2800" dirty="0" smtClean="0">
                <a:sym typeface="Symbol" pitchFamily="18" charset="2"/>
              </a:rPr>
              <a:t>In </a:t>
            </a:r>
            <a:r>
              <a:rPr lang="en-US" sz="2800" dirty="0">
                <a:sym typeface="Symbol" pitchFamily="18" charset="2"/>
              </a:rPr>
              <a:t>terms of this, Span S is sometimes described as the intersection of all subspaces of V containing S</a:t>
            </a:r>
            <a:r>
              <a:rPr lang="en-US" sz="2800" dirty="0" smtClean="0">
                <a:sym typeface="Symbol" pitchFamily="18" charset="2"/>
              </a:rPr>
              <a:t>. (</a:t>
            </a:r>
            <a:r>
              <a:rPr lang="en-US" sz="2800" i="1" dirty="0" smtClean="0">
                <a:sym typeface="Symbol" pitchFamily="18" charset="2"/>
              </a:rPr>
              <a:t>Also left as an exercise. 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Subspace Spanned by a Set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sz="2400" b="1" dirty="0"/>
              <a:t>Proposition </a:t>
            </a:r>
            <a:r>
              <a:rPr lang="en-US" sz="2400" b="1" dirty="0" smtClean="0"/>
              <a:t>10</a:t>
            </a:r>
            <a:r>
              <a:rPr lang="en-US" sz="2400" dirty="0" smtClean="0"/>
              <a:t>: </a:t>
            </a:r>
            <a:r>
              <a:rPr lang="en-US" sz="2400" dirty="0"/>
              <a:t>If S =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} is a set of  vectors in a vector space V, then Span S = Span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} is a subspace of V. </a:t>
            </a:r>
          </a:p>
          <a:p>
            <a:pPr marL="609600" indent="-609600">
              <a:lnSpc>
                <a:spcPct val="90000"/>
              </a:lnSpc>
              <a:buSzPct val="75000"/>
            </a:pPr>
            <a:r>
              <a:rPr lang="en-US" sz="2400" b="1" dirty="0"/>
              <a:t>Proof:</a:t>
            </a:r>
            <a:r>
              <a:rPr lang="en-US" sz="2400" dirty="0"/>
              <a:t> Let us use the first test for subspaces (Prop </a:t>
            </a:r>
            <a:r>
              <a:rPr lang="en-US" sz="2400" dirty="0" smtClean="0"/>
              <a:t>8): </a:t>
            </a:r>
            <a:endParaRPr lang="en-US" sz="2400" dirty="0"/>
          </a:p>
          <a:p>
            <a:pPr marL="609600" indent="-609600">
              <a:lnSpc>
                <a:spcPct val="90000"/>
              </a:lnSpc>
              <a:buSzPct val="75000"/>
              <a:buFontTx/>
              <a:buAutoNum type="alphaLcParenR"/>
            </a:pPr>
            <a:r>
              <a:rPr lang="en-US" sz="2400" dirty="0"/>
              <a:t>The zero vector </a:t>
            </a:r>
            <a:r>
              <a:rPr lang="en-US" sz="2400" b="1" dirty="0"/>
              <a:t>0 </a:t>
            </a:r>
            <a:r>
              <a:rPr lang="en-US" sz="2400" dirty="0"/>
              <a:t>= 0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+ 0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0</a:t>
            </a:r>
            <a:r>
              <a:rPr lang="en-US" sz="2400" b="1" dirty="0"/>
              <a:t>v</a:t>
            </a:r>
            <a:r>
              <a:rPr lang="en-US" sz="2400" b="1" baseline="-25000" dirty="0"/>
              <a:t>p</a:t>
            </a:r>
            <a:r>
              <a:rPr lang="en-US" sz="2400" dirty="0"/>
              <a:t> is a linear combination of the </a:t>
            </a:r>
            <a:r>
              <a:rPr lang="en-US" sz="2400" b="1" dirty="0" err="1"/>
              <a:t>v</a:t>
            </a:r>
            <a:r>
              <a:rPr lang="en-US" sz="2400" dirty="0" err="1"/>
              <a:t>’s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AutoNum type="alphaLcParenR"/>
            </a:pPr>
            <a:r>
              <a:rPr lang="en-US" sz="2400" dirty="0"/>
              <a:t>If </a:t>
            </a:r>
            <a:r>
              <a:rPr lang="en-US" sz="2400" b="1" dirty="0"/>
              <a:t>w</a:t>
            </a:r>
            <a:r>
              <a:rPr lang="en-US" sz="2400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=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and </a:t>
            </a:r>
            <a:r>
              <a:rPr lang="en-US" sz="2400" b="1" dirty="0"/>
              <a:t>w</a:t>
            </a:r>
            <a:r>
              <a:rPr lang="en-US" sz="2400" baseline="-25000" dirty="0"/>
              <a:t>2</a:t>
            </a:r>
            <a:r>
              <a:rPr lang="en-US" sz="2400" b="1" dirty="0"/>
              <a:t> </a:t>
            </a:r>
            <a:r>
              <a:rPr lang="en-US" sz="2400" dirty="0"/>
              <a:t>= d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d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are two linear combinations, then so is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b="1" dirty="0"/>
              <a:t>        w</a:t>
            </a:r>
            <a:r>
              <a:rPr lang="en-US" sz="2400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+ </a:t>
            </a:r>
            <a:r>
              <a:rPr lang="en-US" sz="2400" b="1" dirty="0"/>
              <a:t>w</a:t>
            </a:r>
            <a:r>
              <a:rPr lang="en-US" sz="2400" baseline="-25000" dirty="0"/>
              <a:t>2</a:t>
            </a:r>
            <a:r>
              <a:rPr lang="en-US" sz="2400" dirty="0"/>
              <a:t> = (c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) + (d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d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dirty="0"/>
              <a:t>)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b="1" dirty="0"/>
              <a:t>                     </a:t>
            </a:r>
            <a:r>
              <a:rPr lang="en-US" sz="2400" dirty="0"/>
              <a:t> = (c</a:t>
            </a:r>
            <a:r>
              <a:rPr lang="en-US" sz="2400" baseline="-25000" dirty="0"/>
              <a:t>1 </a:t>
            </a:r>
            <a:r>
              <a:rPr lang="en-US" sz="2400" dirty="0"/>
              <a:t>+ d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b="1" dirty="0"/>
              <a:t>+</a:t>
            </a:r>
            <a:r>
              <a:rPr lang="en-US" sz="2400" b="1" baseline="-25000" dirty="0"/>
              <a:t> </a:t>
            </a:r>
            <a:r>
              <a:rPr lang="en-US" sz="2400" dirty="0"/>
              <a:t>(c</a:t>
            </a:r>
            <a:r>
              <a:rPr lang="en-US" sz="2400" baseline="-25000" dirty="0"/>
              <a:t>2 </a:t>
            </a:r>
            <a:r>
              <a:rPr lang="en-US" sz="2400" dirty="0"/>
              <a:t>+ d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="1" dirty="0"/>
              <a:t>v</a:t>
            </a:r>
            <a:r>
              <a:rPr lang="en-US" sz="2400" b="1" baseline="-25000" dirty="0"/>
              <a:t>2 </a:t>
            </a:r>
            <a:r>
              <a:rPr lang="en-US" sz="2400" b="1" dirty="0"/>
              <a:t>+</a:t>
            </a:r>
            <a:r>
              <a:rPr lang="en-US" sz="2400" b="1" baseline="-25000" dirty="0"/>
              <a:t> </a:t>
            </a:r>
            <a:r>
              <a:rPr lang="en-US" sz="2400" b="1" dirty="0"/>
              <a:t>…. +</a:t>
            </a:r>
            <a:r>
              <a:rPr lang="en-US" sz="2400" dirty="0"/>
              <a:t> (c</a:t>
            </a:r>
            <a:r>
              <a:rPr lang="en-US" sz="2400" baseline="-25000" dirty="0"/>
              <a:t>p</a:t>
            </a:r>
            <a:r>
              <a:rPr lang="en-US" sz="2400" dirty="0"/>
              <a:t> +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dirty="0"/>
              <a:t>)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baseline="-25000" dirty="0"/>
              <a:t>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dirty="0"/>
              <a:t>(Note: we have here used some of the axioms without specifically mentioning them)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AutoNum type="alphaLcParenR" startAt="3"/>
            </a:pPr>
            <a:r>
              <a:rPr lang="en-US" sz="2400" dirty="0"/>
              <a:t>If c is any scalar, and </a:t>
            </a:r>
            <a:r>
              <a:rPr lang="en-US" sz="2400" b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is a linear combination as above, then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dirty="0"/>
              <a:t>        c</a:t>
            </a:r>
            <a:r>
              <a:rPr lang="en-US" sz="2400" b="1" dirty="0"/>
              <a:t>w</a:t>
            </a:r>
            <a:r>
              <a:rPr lang="en-US" sz="2400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= c(c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)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dirty="0"/>
              <a:t>               = cc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is again a linear combination.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556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BUT …. </vt:lpstr>
      <vt:lpstr>ANSWER  </vt:lpstr>
      <vt:lpstr>Span of a Set of Vectors</vt:lpstr>
      <vt:lpstr>Subspace Spanned by a Set</vt:lpstr>
      <vt:lpstr>Subspace Spanned by a Set - 2</vt:lpstr>
      <vt:lpstr>Subspace Spanned by a Set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320</cp:revision>
  <dcterms:created xsi:type="dcterms:W3CDTF">2001-08-16T03:34:40Z</dcterms:created>
  <dcterms:modified xsi:type="dcterms:W3CDTF">2018-09-04T06:36:03Z</dcterms:modified>
</cp:coreProperties>
</file>