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8"/>
  </p:handoutMasterIdLst>
  <p:sldIdLst>
    <p:sldId id="398" r:id="rId2"/>
    <p:sldId id="399" r:id="rId3"/>
    <p:sldId id="400" r:id="rId4"/>
    <p:sldId id="401" r:id="rId5"/>
    <p:sldId id="402" r:id="rId6"/>
    <p:sldId id="403" r:id="rId7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31D4BF-9D13-4886-838B-C180902B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8679E-7EF0-4F1D-9227-5C9155B6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B59ED-875C-4110-B965-A56254A57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B711-52EF-4CAF-A42B-5AB121C030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928D-321B-457A-A276-12FCE53B4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A52EC-7457-4D0B-9D07-2CB0C9A18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9B2E-DE47-470E-984D-16B8C9AB1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CFAA-8355-4333-A166-EB9F3A413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BEA5-E41A-49D0-ADEC-0588DFC13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5695-1B64-4F32-AD32-3A66BB152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73B-C381-4A8D-A142-4199F8728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29-B47D-4311-8CA7-9805F729E6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B39636-143D-4384-84A7-64411EA961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 dirty="0" smtClean="0"/>
              <a:t>Review - Basis </a:t>
            </a:r>
            <a:r>
              <a:rPr lang="en-US" sz="3600" b="1" dirty="0"/>
              <a:t>and Dimension 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 smtClean="0"/>
              <a:t>Definition:</a:t>
            </a:r>
            <a:r>
              <a:rPr lang="en-US" sz="2800" dirty="0" smtClean="0"/>
              <a:t> </a:t>
            </a:r>
            <a:r>
              <a:rPr lang="en-US" sz="2800" dirty="0"/>
              <a:t>Let V be a vector space. A </a:t>
            </a:r>
            <a:r>
              <a:rPr lang="en-US" sz="2800" b="1" dirty="0"/>
              <a:t>basis</a:t>
            </a:r>
            <a:r>
              <a:rPr lang="en-US" sz="2800" dirty="0"/>
              <a:t> for V is a linearly independent set </a:t>
            </a:r>
            <a:r>
              <a:rPr lang="en-US" sz="2800" dirty="0" smtClean="0"/>
              <a:t>S of </a:t>
            </a:r>
            <a:r>
              <a:rPr lang="en-US" sz="2800" dirty="0"/>
              <a:t>vectors </a:t>
            </a:r>
            <a:r>
              <a:rPr lang="en-US" sz="2800" dirty="0" smtClean="0"/>
              <a:t>such that V = Span S. </a:t>
            </a:r>
            <a:endParaRPr lang="en-US" sz="2800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 smtClean="0"/>
              <a:t>Definition</a:t>
            </a:r>
            <a:r>
              <a:rPr lang="en-US" sz="2800" dirty="0" smtClean="0"/>
              <a:t>: A </a:t>
            </a:r>
            <a:r>
              <a:rPr lang="en-US" sz="2800" dirty="0"/>
              <a:t>space V which has a </a:t>
            </a:r>
            <a:r>
              <a:rPr lang="en-US" sz="2800" dirty="0" smtClean="0"/>
              <a:t>(finite) </a:t>
            </a:r>
            <a:r>
              <a:rPr lang="en-US" sz="2800" dirty="0"/>
              <a:t>basis is said to be </a:t>
            </a:r>
            <a:r>
              <a:rPr lang="en-US" sz="2800" b="1" dirty="0"/>
              <a:t>finite dimensional.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dirty="0"/>
              <a:t>A space which does not have a finite basis is said to be </a:t>
            </a:r>
            <a:r>
              <a:rPr lang="en-US" sz="2800" b="1" dirty="0"/>
              <a:t>infinite dimensional.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dirty="0"/>
              <a:t>The plural of </a:t>
            </a:r>
            <a:r>
              <a:rPr lang="en-US" sz="2800" i="1" dirty="0"/>
              <a:t>basis</a:t>
            </a:r>
            <a:r>
              <a:rPr lang="en-US" sz="2800" dirty="0"/>
              <a:t> is </a:t>
            </a:r>
            <a:r>
              <a:rPr lang="en-US" sz="2800" i="1" dirty="0"/>
              <a:t>bases</a:t>
            </a:r>
            <a:r>
              <a:rPr lang="en-US" sz="2800" dirty="0"/>
              <a:t>. </a:t>
            </a:r>
            <a:endParaRPr lang="en-US" sz="2800" dirty="0" smtClean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dirty="0" smtClean="0"/>
              <a:t>Remark: Clearly, the above definition would also apply to subspaces W of a vector space V.  </a:t>
            </a:r>
          </a:p>
          <a:p>
            <a:pPr marL="0" indent="0">
              <a:lnSpc>
                <a:spcPct val="115000"/>
              </a:lnSpc>
              <a:buSzPct val="75000"/>
              <a:buNone/>
            </a:pPr>
            <a:endParaRPr lang="en-US" sz="2800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 dirty="0" smtClean="0"/>
              <a:t>Review - Example </a:t>
            </a:r>
            <a:r>
              <a:rPr lang="en-US" sz="3600" b="1" dirty="0"/>
              <a:t>of a Basis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dirty="0"/>
              <a:t>In </a:t>
            </a:r>
            <a:r>
              <a:rPr lang="en-US" sz="2800" dirty="0" err="1"/>
              <a:t>R</a:t>
            </a:r>
            <a:r>
              <a:rPr lang="en-US" sz="2800" baseline="30000" dirty="0" err="1"/>
              <a:t>n</a:t>
            </a:r>
            <a:r>
              <a:rPr lang="en-US" sz="2800" dirty="0"/>
              <a:t>, consider the vectors (column vectors written as n-</a:t>
            </a:r>
            <a:r>
              <a:rPr lang="en-US" sz="2800" dirty="0" err="1"/>
              <a:t>tuples</a:t>
            </a:r>
            <a:r>
              <a:rPr lang="en-US" sz="2800" dirty="0"/>
              <a:t> for convenience): 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dirty="0"/>
              <a:t>       </a:t>
            </a:r>
            <a:r>
              <a:rPr lang="en-US" sz="2800" b="1" dirty="0" smtClean="0"/>
              <a:t>e</a:t>
            </a:r>
            <a:r>
              <a:rPr lang="en-US" sz="2800" b="1" baseline="-25000" dirty="0" smtClean="0"/>
              <a:t>1 </a:t>
            </a:r>
            <a:r>
              <a:rPr lang="en-US" sz="2800" dirty="0"/>
              <a:t>= (1,0,0,…..,0)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b="1" dirty="0"/>
              <a:t>       </a:t>
            </a:r>
            <a:r>
              <a:rPr lang="en-US" sz="2800" b="1" dirty="0" smtClean="0"/>
              <a:t>e</a:t>
            </a:r>
            <a:r>
              <a:rPr lang="en-US" sz="2800" b="1" baseline="-25000" dirty="0" smtClean="0"/>
              <a:t>2 </a:t>
            </a:r>
            <a:r>
              <a:rPr lang="en-US" sz="2800" dirty="0"/>
              <a:t>= (0,1,0,…..,0), etc.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b="1" dirty="0"/>
              <a:t>       </a:t>
            </a:r>
            <a:r>
              <a:rPr lang="en-US" sz="2800" b="1" dirty="0" smtClean="0"/>
              <a:t>e</a:t>
            </a:r>
            <a:r>
              <a:rPr lang="en-US" sz="2800" b="1" baseline="-25000" dirty="0" smtClean="0"/>
              <a:t>n </a:t>
            </a:r>
            <a:r>
              <a:rPr lang="en-US" sz="2800" dirty="0"/>
              <a:t>= (0,0,…..,0,1)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b="1" dirty="0"/>
              <a:t>       </a:t>
            </a:r>
            <a:r>
              <a:rPr lang="en-US" sz="2800" dirty="0"/>
              <a:t>These vectors are linearly independent and span </a:t>
            </a:r>
            <a:r>
              <a:rPr lang="en-US" sz="2800" dirty="0" err="1"/>
              <a:t>R</a:t>
            </a:r>
            <a:r>
              <a:rPr lang="en-US" sz="2800" baseline="30000" dirty="0" err="1"/>
              <a:t>n</a:t>
            </a:r>
            <a:r>
              <a:rPr lang="en-US" sz="2800" b="1" dirty="0"/>
              <a:t>.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b="1" dirty="0"/>
              <a:t>       </a:t>
            </a:r>
            <a:r>
              <a:rPr lang="en-US" sz="2800" b="1" dirty="0" err="1"/>
              <a:t>Hence,they</a:t>
            </a:r>
            <a:r>
              <a:rPr lang="en-US" sz="2800" b="1" dirty="0"/>
              <a:t> form a basis for </a:t>
            </a:r>
            <a:r>
              <a:rPr lang="en-US" sz="2800" b="1" dirty="0" err="1"/>
              <a:t>R</a:t>
            </a:r>
            <a:r>
              <a:rPr lang="en-US" sz="2800" b="1" baseline="30000" dirty="0" err="1"/>
              <a:t>n</a:t>
            </a:r>
            <a:r>
              <a:rPr lang="en-US" sz="2800" b="1" dirty="0"/>
              <a:t>, known as the standard basis. </a:t>
            </a:r>
            <a:r>
              <a:rPr lang="en-US" sz="2800" b="1" dirty="0" smtClean="0"/>
              <a:t>N</a:t>
            </a:r>
            <a:r>
              <a:rPr lang="en-US" sz="2800" dirty="0" smtClean="0"/>
              <a:t>ote </a:t>
            </a:r>
            <a:r>
              <a:rPr lang="en-US" sz="2800" dirty="0"/>
              <a:t>that these vectors change </a:t>
            </a:r>
            <a:r>
              <a:rPr lang="en-US" sz="2800" dirty="0" smtClean="0"/>
              <a:t>for different n.</a:t>
            </a:r>
            <a:r>
              <a:rPr lang="en-US" sz="2800" b="1" dirty="0" smtClean="0"/>
              <a:t> </a:t>
            </a:r>
            <a:endParaRPr lang="en-US" sz="2800" b="1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Example of an infinite dimensional space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Pct val="75000"/>
            </a:pPr>
            <a:r>
              <a:rPr lang="en-US" i="1"/>
              <a:t>The space R[t] of all polynomials with real coefficients.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b="1"/>
              <a:t>Justification:</a:t>
            </a:r>
            <a:r>
              <a:rPr lang="en-US"/>
              <a:t> Suppose, by way of contradiction, that R[t] is finite-dimensional. Then it must have a finite basis, say B = {p</a:t>
            </a:r>
            <a:r>
              <a:rPr lang="en-US" baseline="-25000"/>
              <a:t>1</a:t>
            </a:r>
            <a:r>
              <a:rPr lang="en-US"/>
              <a:t>(t),</a:t>
            </a:r>
            <a:r>
              <a:rPr lang="en-US" b="1"/>
              <a:t>   </a:t>
            </a:r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(t),……,p</a:t>
            </a:r>
            <a:r>
              <a:rPr lang="en-US" baseline="-25000"/>
              <a:t>n</a:t>
            </a:r>
            <a:r>
              <a:rPr lang="en-US"/>
              <a:t>(t)}.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b="1"/>
              <a:t>       </a:t>
            </a:r>
            <a:r>
              <a:rPr lang="en-US"/>
              <a:t>Put N = Max {deg p</a:t>
            </a:r>
            <a:r>
              <a:rPr lang="en-US" baseline="-25000"/>
              <a:t>1</a:t>
            </a:r>
            <a:r>
              <a:rPr lang="en-US"/>
              <a:t>(t),</a:t>
            </a:r>
            <a:r>
              <a:rPr lang="en-US" b="1"/>
              <a:t>   </a:t>
            </a:r>
            <a:r>
              <a:rPr lang="en-US"/>
              <a:t>deg</a:t>
            </a:r>
            <a:r>
              <a:rPr lang="en-US" b="1"/>
              <a:t> </a:t>
            </a:r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(t),……,deg p</a:t>
            </a:r>
            <a:r>
              <a:rPr lang="en-US" baseline="-25000"/>
              <a:t>n</a:t>
            </a:r>
            <a:r>
              <a:rPr lang="en-US"/>
              <a:t>(t)}, and let p(t) = t</a:t>
            </a:r>
            <a:r>
              <a:rPr lang="en-US" baseline="30000"/>
              <a:t>N + 1</a:t>
            </a:r>
            <a:r>
              <a:rPr lang="en-US"/>
              <a:t>.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/>
              <a:t>	Then we can easily see that p(t) </a:t>
            </a:r>
            <a:r>
              <a:rPr lang="en-US">
                <a:sym typeface="Symbol" pitchFamily="18" charset="2"/>
              </a:rPr>
              <a:t> Span B.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/>
              <a:t>	The contradiction proves the desired result. 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20000" cy="533400"/>
          </a:xfrm>
        </p:spPr>
        <p:txBody>
          <a:bodyPr/>
          <a:lstStyle/>
          <a:p>
            <a:r>
              <a:rPr lang="en-US" sz="3600" b="1" dirty="0"/>
              <a:t>Alternative Definition for Basis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7150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/>
              <a:t>Recall:</a:t>
            </a:r>
            <a:r>
              <a:rPr lang="en-US" sz="2800" dirty="0"/>
              <a:t> A </a:t>
            </a:r>
            <a:r>
              <a:rPr lang="en-US" sz="2800" b="1" dirty="0"/>
              <a:t>basis</a:t>
            </a:r>
            <a:r>
              <a:rPr lang="en-US" sz="2800" dirty="0"/>
              <a:t> for a vector space V is a linearly independent set of vectors which spans the space V.  A space V which has a finite basis is said to be </a:t>
            </a:r>
            <a:r>
              <a:rPr lang="en-US" sz="2800" b="1" dirty="0"/>
              <a:t>finite dimensional. </a:t>
            </a:r>
          </a:p>
          <a:p>
            <a:pPr marL="609600" indent="-609600">
              <a:buSzPct val="75000"/>
            </a:pPr>
            <a:r>
              <a:rPr lang="en-US" sz="2800" b="1" dirty="0"/>
              <a:t>Proposition </a:t>
            </a:r>
            <a:r>
              <a:rPr lang="en-US" sz="2800" b="1" dirty="0" smtClean="0"/>
              <a:t>11</a:t>
            </a:r>
            <a:r>
              <a:rPr lang="en-US" sz="2800" dirty="0" smtClean="0"/>
              <a:t>: </a:t>
            </a:r>
            <a:r>
              <a:rPr lang="en-US" sz="2800" dirty="0"/>
              <a:t>B = {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,v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n</a:t>
            </a:r>
            <a:r>
              <a:rPr lang="en-US" sz="2800" b="1" dirty="0"/>
              <a:t>}</a:t>
            </a:r>
            <a:r>
              <a:rPr lang="en-US" sz="2800" dirty="0"/>
              <a:t> is a basis of the </a:t>
            </a:r>
            <a:r>
              <a:rPr lang="en-US" sz="2800" dirty="0" smtClean="0"/>
              <a:t>non-zero vector </a:t>
            </a:r>
            <a:r>
              <a:rPr lang="en-US" sz="2800" dirty="0"/>
              <a:t>space V if and only if every vector </a:t>
            </a:r>
            <a:r>
              <a:rPr lang="en-US" sz="2800" b="1" dirty="0"/>
              <a:t>v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 V is </a:t>
            </a:r>
            <a:r>
              <a:rPr lang="en-US" sz="2800" b="1" u="sng" dirty="0">
                <a:sym typeface="Symbol" pitchFamily="18" charset="2"/>
              </a:rPr>
              <a:t>uniquely</a:t>
            </a:r>
            <a:r>
              <a:rPr lang="en-US" sz="2800" dirty="0">
                <a:sym typeface="Symbol" pitchFamily="18" charset="2"/>
              </a:rPr>
              <a:t> expressible as a linear combination of the elements of B. </a:t>
            </a:r>
          </a:p>
          <a:p>
            <a:pPr marL="609600" indent="-609600">
              <a:buSzPct val="75000"/>
            </a:pPr>
            <a:r>
              <a:rPr lang="en-US" sz="2800" b="1" dirty="0">
                <a:sym typeface="Symbol" pitchFamily="18" charset="2"/>
              </a:rPr>
              <a:t>Remark</a:t>
            </a:r>
            <a:r>
              <a:rPr lang="en-US" sz="2800" dirty="0">
                <a:sym typeface="Symbol" pitchFamily="18" charset="2"/>
              </a:rPr>
              <a:t>: In some books, the above is used as the definition of a basis, and then it is shown that a basis is a linearly independent spanning set. </a:t>
            </a:r>
            <a:endParaRPr lang="en-US" sz="2800" dirty="0" smtClean="0">
              <a:sym typeface="Symbol" pitchFamily="18" charset="2"/>
            </a:endParaRPr>
          </a:p>
          <a:p>
            <a:pPr marL="609600" indent="-609600">
              <a:buSzPct val="75000"/>
            </a:pPr>
            <a:r>
              <a:rPr lang="en-US" sz="2800" dirty="0" smtClean="0">
                <a:sym typeface="Symbol" pitchFamily="18" charset="2"/>
              </a:rPr>
              <a:t>Proof: Left as an exercise.</a:t>
            </a: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20000" cy="762000"/>
          </a:xfrm>
        </p:spPr>
        <p:txBody>
          <a:bodyPr/>
          <a:lstStyle/>
          <a:p>
            <a:r>
              <a:rPr lang="en-US" sz="3600" b="1" dirty="0"/>
              <a:t>Fundamental </a:t>
            </a:r>
            <a:r>
              <a:rPr lang="en-US" sz="3600" b="1" dirty="0" smtClean="0"/>
              <a:t>Results - 1</a:t>
            </a:r>
            <a:endParaRPr lang="en-US" sz="3600" b="1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4102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b="1" dirty="0"/>
              <a:t>Proposition </a:t>
            </a:r>
            <a:r>
              <a:rPr lang="en-US" b="1" dirty="0" smtClean="0"/>
              <a:t>12 </a:t>
            </a:r>
            <a:r>
              <a:rPr lang="en-US" b="1" dirty="0"/>
              <a:t>(Steinitz Exchange Lemma):</a:t>
            </a:r>
            <a:r>
              <a:rPr lang="en-US" dirty="0"/>
              <a:t>  Suppose 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b="1" dirty="0"/>
              <a:t>,v</a:t>
            </a:r>
            <a:r>
              <a:rPr lang="en-US" b="1" baseline="-25000" dirty="0"/>
              <a:t>2</a:t>
            </a:r>
            <a:r>
              <a:rPr lang="en-US" b="1" dirty="0"/>
              <a:t>,…., </a:t>
            </a:r>
            <a:r>
              <a:rPr lang="en-US" b="1" dirty="0" err="1"/>
              <a:t>v</a:t>
            </a:r>
            <a:r>
              <a:rPr lang="en-US" b="1" baseline="-25000" dirty="0" err="1"/>
              <a:t>n</a:t>
            </a:r>
            <a:r>
              <a:rPr lang="en-US" dirty="0"/>
              <a:t> are linearly independent vectors in a vector space V, and </a:t>
            </a:r>
            <a:r>
              <a:rPr lang="en-US" dirty="0" smtClean="0"/>
              <a:t>suppose </a:t>
            </a:r>
          </a:p>
          <a:p>
            <a:pPr marL="609600" indent="-609600">
              <a:buSzPct val="75000"/>
              <a:buNone/>
            </a:pPr>
            <a:r>
              <a:rPr lang="en-US" dirty="0" smtClean="0"/>
              <a:t>	V= Span {</a:t>
            </a:r>
            <a:r>
              <a:rPr lang="en-US" b="1" dirty="0" smtClean="0"/>
              <a:t>w</a:t>
            </a:r>
            <a:r>
              <a:rPr lang="en-US" b="1" baseline="-25000" dirty="0" smtClean="0"/>
              <a:t>1</a:t>
            </a:r>
            <a:r>
              <a:rPr lang="en-US" b="1" dirty="0" smtClean="0"/>
              <a:t>,w</a:t>
            </a:r>
            <a:r>
              <a:rPr lang="en-US" b="1" baseline="-25000" dirty="0" smtClean="0"/>
              <a:t>2</a:t>
            </a:r>
            <a:r>
              <a:rPr lang="en-US" b="1" dirty="0"/>
              <a:t>,….,</a:t>
            </a:r>
            <a:r>
              <a:rPr lang="en-US" b="1" dirty="0" smtClean="0"/>
              <a:t>w</a:t>
            </a:r>
            <a:r>
              <a:rPr lang="en-US" b="1" baseline="-25000" dirty="0" smtClean="0"/>
              <a:t>m</a:t>
            </a:r>
            <a:r>
              <a:rPr lang="en-US" dirty="0" smtClean="0"/>
              <a:t>}. </a:t>
            </a:r>
            <a:r>
              <a:rPr lang="en-US" dirty="0"/>
              <a:t>Then:</a:t>
            </a:r>
          </a:p>
          <a:p>
            <a:pPr marL="609600" indent="-609600">
              <a:buSzPct val="75000"/>
              <a:buFontTx/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609600" indent="-609600">
              <a:buSzPct val="75000"/>
              <a:buFontTx/>
              <a:buNone/>
            </a:pPr>
            <a:r>
              <a:rPr lang="en-US" dirty="0" smtClean="0"/>
              <a:t>	a</a:t>
            </a:r>
            <a:r>
              <a:rPr lang="en-US" dirty="0"/>
              <a:t>) </a:t>
            </a:r>
            <a:r>
              <a:rPr lang="en-US" dirty="0" smtClean="0"/>
              <a:t>n </a:t>
            </a:r>
            <a:r>
              <a:rPr lang="en-US" dirty="0" smtClean="0">
                <a:sym typeface="Symbol"/>
              </a:rPr>
              <a:t> m</a:t>
            </a:r>
            <a:endParaRPr lang="en-US" dirty="0"/>
          </a:p>
          <a:p>
            <a:pPr marL="609600" indent="-609600">
              <a:buSzPct val="75000"/>
              <a:buFontTx/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609600" indent="-609600">
              <a:buSzPct val="75000"/>
              <a:buFontTx/>
              <a:buNone/>
            </a:pPr>
            <a:r>
              <a:rPr lang="en-US" dirty="0" smtClean="0"/>
              <a:t>	b</a:t>
            </a:r>
            <a:r>
              <a:rPr lang="en-US" dirty="0"/>
              <a:t>) {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b="1" dirty="0"/>
              <a:t>,v</a:t>
            </a:r>
            <a:r>
              <a:rPr lang="en-US" b="1" baseline="-25000" dirty="0"/>
              <a:t>2</a:t>
            </a:r>
            <a:r>
              <a:rPr lang="en-US" b="1" dirty="0"/>
              <a:t>,…., </a:t>
            </a:r>
            <a:r>
              <a:rPr lang="en-US" b="1" dirty="0" err="1"/>
              <a:t>v</a:t>
            </a:r>
            <a:r>
              <a:rPr lang="en-US" b="1" baseline="-25000" dirty="0" err="1"/>
              <a:t>n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b="1" baseline="-25000" dirty="0" err="1"/>
              <a:t>n</a:t>
            </a:r>
            <a:r>
              <a:rPr lang="en-US" b="1" baseline="-25000" dirty="0"/>
              <a:t> +</a:t>
            </a:r>
            <a:r>
              <a:rPr lang="en-US" b="1" dirty="0"/>
              <a:t> </a:t>
            </a:r>
            <a:r>
              <a:rPr lang="en-US" b="1" baseline="-25000" dirty="0"/>
              <a:t>1 </a:t>
            </a:r>
            <a:r>
              <a:rPr lang="en-US" b="1" dirty="0"/>
              <a:t>,</a:t>
            </a:r>
            <a:r>
              <a:rPr lang="en-US" b="1" dirty="0" err="1"/>
              <a:t>w</a:t>
            </a:r>
            <a:r>
              <a:rPr lang="en-US" b="1" baseline="-25000" dirty="0" err="1"/>
              <a:t>n</a:t>
            </a:r>
            <a:r>
              <a:rPr lang="en-US" b="1" baseline="-25000" dirty="0"/>
              <a:t> +</a:t>
            </a:r>
            <a:r>
              <a:rPr lang="en-US" b="1" dirty="0"/>
              <a:t> </a:t>
            </a:r>
            <a:r>
              <a:rPr lang="en-US" b="1" baseline="-25000" dirty="0"/>
              <a:t>2</a:t>
            </a:r>
            <a:r>
              <a:rPr lang="en-US" b="1" dirty="0"/>
              <a:t>,….,w</a:t>
            </a:r>
            <a:r>
              <a:rPr lang="en-US" b="1" baseline="-25000" dirty="0"/>
              <a:t>m </a:t>
            </a:r>
            <a:r>
              <a:rPr lang="en-US" dirty="0"/>
              <a:t>} span V, after re-ordering the </a:t>
            </a:r>
            <a:r>
              <a:rPr lang="en-US" b="1" dirty="0" err="1"/>
              <a:t>w</a:t>
            </a:r>
            <a:r>
              <a:rPr lang="en-US" dirty="0" err="1"/>
              <a:t>’s</a:t>
            </a:r>
            <a:r>
              <a:rPr lang="en-US" dirty="0"/>
              <a:t> if necessary.  </a:t>
            </a:r>
            <a:r>
              <a:rPr lang="en-US" dirty="0">
                <a:sym typeface="Symbol" pitchFamily="18" charset="2"/>
              </a:rPr>
              <a:t> </a:t>
            </a:r>
            <a:endParaRPr lang="en-US" dirty="0" smtClean="0">
              <a:sym typeface="Symbol" pitchFamily="18" charset="2"/>
            </a:endParaRPr>
          </a:p>
          <a:p>
            <a:pPr marL="609600" indent="-609600">
              <a:buSzPct val="75000"/>
              <a:buFontTx/>
              <a:buNone/>
            </a:pP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 dirty="0"/>
              <a:t>Fundamental </a:t>
            </a:r>
            <a:r>
              <a:rPr lang="en-US" sz="3600" b="1" dirty="0" smtClean="0"/>
              <a:t>Results - 2</a:t>
            </a:r>
            <a:endParaRPr lang="en-US" sz="3600" b="1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b="1" dirty="0" smtClean="0"/>
              <a:t>Proposition 13: </a:t>
            </a:r>
            <a:r>
              <a:rPr lang="en-US" dirty="0"/>
              <a:t>If V is a finite-dimensional vector space, then any two bases of V have the same number of elements</a:t>
            </a:r>
            <a:r>
              <a:rPr lang="en-US" dirty="0" smtClean="0"/>
              <a:t>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b="1" dirty="0" smtClean="0"/>
              <a:t>Definition</a:t>
            </a:r>
            <a:r>
              <a:rPr lang="en-US" dirty="0" smtClean="0"/>
              <a:t>: The </a:t>
            </a:r>
            <a:r>
              <a:rPr lang="en-US" b="1" dirty="0" smtClean="0"/>
              <a:t>dimension</a:t>
            </a:r>
            <a:r>
              <a:rPr lang="en-US" dirty="0" smtClean="0"/>
              <a:t> of a finite-dimensional space is the number of elements in a basis for V. This is written dim V.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dirty="0" smtClean="0"/>
              <a:t>Remark: Proposition 13 ensures that this is a proper definition. 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 smtClean="0"/>
              <a:t>Special Case: The zero subspace of any vector space has dimension 0. However, it does not have a basis.</a:t>
            </a:r>
          </a:p>
          <a:p>
            <a:pPr marL="609600" indent="-609600">
              <a:buSzPct val="75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484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Review - Basis and Dimension </vt:lpstr>
      <vt:lpstr>Review - Example of a Basis</vt:lpstr>
      <vt:lpstr>Example of an infinite dimensional space</vt:lpstr>
      <vt:lpstr>Alternative Definition for Basis</vt:lpstr>
      <vt:lpstr>Fundamental Results - 1</vt:lpstr>
      <vt:lpstr>Fundamental Results - 2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324</cp:revision>
  <cp:lastPrinted>2017-08-31T03:38:09Z</cp:lastPrinted>
  <dcterms:created xsi:type="dcterms:W3CDTF">2001-08-16T03:34:40Z</dcterms:created>
  <dcterms:modified xsi:type="dcterms:W3CDTF">2018-09-07T08:53:54Z</dcterms:modified>
</cp:coreProperties>
</file>