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10"/>
  </p:handoutMasterIdLst>
  <p:sldIdLst>
    <p:sldId id="402" r:id="rId2"/>
    <p:sldId id="410" r:id="rId3"/>
    <p:sldId id="416" r:id="rId4"/>
    <p:sldId id="411" r:id="rId5"/>
    <p:sldId id="412" r:id="rId6"/>
    <p:sldId id="420" r:id="rId7"/>
    <p:sldId id="413" r:id="rId8"/>
    <p:sldId id="417" r:id="rId9"/>
  </p:sldIdLst>
  <p:sldSz cx="9144000" cy="6858000" type="screen4x3"/>
  <p:notesSz cx="7053263" cy="93091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2" d="100"/>
          <a:sy n="92" d="100"/>
        </p:scale>
        <p:origin x="-16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57076" cy="465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9395" name="Rectangle 3"/>
          <p:cNvSpPr>
            <a:spLocks noGrp="1" noChangeArrowheads="1"/>
          </p:cNvSpPr>
          <p:nvPr>
            <p:ph type="dt" sz="quarter" idx="1"/>
          </p:nvPr>
        </p:nvSpPr>
        <p:spPr bwMode="auto">
          <a:xfrm>
            <a:off x="3996189" y="0"/>
            <a:ext cx="3057075" cy="465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9396" name="Rectangle 4"/>
          <p:cNvSpPr>
            <a:spLocks noGrp="1" noChangeArrowheads="1"/>
          </p:cNvSpPr>
          <p:nvPr>
            <p:ph type="ftr" sz="quarter" idx="2"/>
          </p:nvPr>
        </p:nvSpPr>
        <p:spPr bwMode="auto">
          <a:xfrm>
            <a:off x="0" y="8843496"/>
            <a:ext cx="3057076" cy="4656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9397" name="Rectangle 5"/>
          <p:cNvSpPr>
            <a:spLocks noGrp="1" noChangeArrowheads="1"/>
          </p:cNvSpPr>
          <p:nvPr>
            <p:ph type="sldNum" sz="quarter" idx="3"/>
          </p:nvPr>
        </p:nvSpPr>
        <p:spPr bwMode="auto">
          <a:xfrm>
            <a:off x="3996189" y="8843496"/>
            <a:ext cx="3057075" cy="4656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31D4BF-9D13-4886-838B-C180902B24D8}" type="slidenum">
              <a:rPr lang="en-US"/>
              <a:pPr/>
              <a:t>‹#›</a:t>
            </a:fld>
            <a:endParaRPr lang="en-US"/>
          </a:p>
        </p:txBody>
      </p:sp>
    </p:spTree>
    <p:extLst>
      <p:ext uri="{BB962C8B-B14F-4D97-AF65-F5344CB8AC3E}">
        <p14:creationId xmlns:p14="http://schemas.microsoft.com/office/powerpoint/2010/main" val="24409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8679E-7EF0-4F1D-9227-5C9155B6C6C5}"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5B59ED-875C-4110-B965-A56254A57D84}"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B1B711-52EF-4CAF-A42B-5AB121C030AB}"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26928D-321B-457A-A276-12FCE53B4366}"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FA52EC-7457-4D0B-9D07-2CB0C9A1839C}"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D0C9B2E-DE47-470E-984D-16B8C9AB1B7D}"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3FCFAA-8355-4333-A166-EB9F3A413B8C}"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AD2BEA5-E41A-49D0-ADEC-0588DFC13B32}"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5BA5695-1B64-4F32-AD32-3A66BB1522D1}"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4EFC73B-C381-4A8D-A142-4199F872841C}"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1DD629-B47D-4311-8CA7-9805F729E680}"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CB39636-143D-4384-84A7-64411EA961C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81000" y="152400"/>
            <a:ext cx="8458200" cy="914400"/>
          </a:xfrm>
        </p:spPr>
        <p:txBody>
          <a:bodyPr/>
          <a:lstStyle/>
          <a:p>
            <a:pPr lvl="0">
              <a:spcBef>
                <a:spcPts val="0"/>
              </a:spcBef>
            </a:pPr>
            <a:r>
              <a:rPr lang="en-US" sz="3200" b="1" dirty="0" smtClean="0">
                <a:solidFill>
                  <a:srgbClr val="000000"/>
                </a:solidFill>
                <a:ea typeface="+mn-ea"/>
                <a:cs typeface="+mn-cs"/>
                <a:sym typeface="Symbol" pitchFamily="18" charset="2"/>
              </a:rPr>
              <a:t>Review: Fundamental Results</a:t>
            </a:r>
            <a:r>
              <a:rPr lang="en-US" sz="3200" b="1" dirty="0">
                <a:solidFill>
                  <a:srgbClr val="000000"/>
                </a:solidFill>
                <a:ea typeface="+mn-ea"/>
                <a:cs typeface="+mn-cs"/>
                <a:sym typeface="Symbol" pitchFamily="18" charset="2"/>
              </a:rPr>
              <a:t/>
            </a:r>
            <a:br>
              <a:rPr lang="en-US" sz="3200" b="1" dirty="0">
                <a:solidFill>
                  <a:srgbClr val="000000"/>
                </a:solidFill>
                <a:ea typeface="+mn-ea"/>
                <a:cs typeface="+mn-cs"/>
                <a:sym typeface="Symbol" pitchFamily="18" charset="2"/>
              </a:rPr>
            </a:br>
            <a:endParaRPr lang="en-US" sz="2400" b="1" dirty="0"/>
          </a:p>
        </p:txBody>
      </p:sp>
      <p:sp>
        <p:nvSpPr>
          <p:cNvPr id="173059" name="Rectangle 3"/>
          <p:cNvSpPr>
            <a:spLocks noGrp="1" noChangeArrowheads="1"/>
          </p:cNvSpPr>
          <p:nvPr>
            <p:ph type="body" idx="1"/>
          </p:nvPr>
        </p:nvSpPr>
        <p:spPr>
          <a:xfrm>
            <a:off x="0" y="1066800"/>
            <a:ext cx="9144000" cy="5562600"/>
          </a:xfrm>
        </p:spPr>
        <p:txBody>
          <a:bodyPr/>
          <a:lstStyle/>
          <a:p>
            <a:pPr marL="609600" lvl="0" indent="-609600">
              <a:buSzPct val="75000"/>
            </a:pPr>
            <a:r>
              <a:rPr lang="en-US" sz="2400" b="1" dirty="0">
                <a:solidFill>
                  <a:srgbClr val="000000"/>
                </a:solidFill>
                <a:ea typeface="+mj-ea"/>
                <a:cs typeface="+mj-cs"/>
              </a:rPr>
              <a:t>Proposition 12 (Steinitz Exchange Lemma):</a:t>
            </a:r>
            <a:r>
              <a:rPr lang="en-US" sz="2400" dirty="0">
                <a:solidFill>
                  <a:srgbClr val="000000"/>
                </a:solidFill>
                <a:ea typeface="+mj-ea"/>
                <a:cs typeface="+mj-cs"/>
              </a:rPr>
              <a:t>  Suppose </a:t>
            </a:r>
            <a:r>
              <a:rPr lang="en-US" sz="2400" b="1" dirty="0">
                <a:solidFill>
                  <a:srgbClr val="000000"/>
                </a:solidFill>
                <a:ea typeface="+mj-ea"/>
                <a:cs typeface="+mj-cs"/>
              </a:rPr>
              <a:t>v</a:t>
            </a:r>
            <a:r>
              <a:rPr lang="en-US" sz="2400" b="1" baseline="-25000" dirty="0">
                <a:solidFill>
                  <a:srgbClr val="000000"/>
                </a:solidFill>
                <a:ea typeface="+mj-ea"/>
                <a:cs typeface="+mj-cs"/>
              </a:rPr>
              <a:t>1</a:t>
            </a:r>
            <a:r>
              <a:rPr lang="en-US" sz="2400" b="1" dirty="0">
                <a:solidFill>
                  <a:srgbClr val="000000"/>
                </a:solidFill>
                <a:ea typeface="+mj-ea"/>
                <a:cs typeface="+mj-cs"/>
              </a:rPr>
              <a:t>,v</a:t>
            </a:r>
            <a:r>
              <a:rPr lang="en-US" sz="2400" b="1" baseline="-25000" dirty="0">
                <a:solidFill>
                  <a:srgbClr val="000000"/>
                </a:solidFill>
                <a:ea typeface="+mj-ea"/>
                <a:cs typeface="+mj-cs"/>
              </a:rPr>
              <a:t>2</a:t>
            </a:r>
            <a:r>
              <a:rPr lang="en-US" sz="2400" b="1" dirty="0">
                <a:solidFill>
                  <a:srgbClr val="000000"/>
                </a:solidFill>
                <a:ea typeface="+mj-ea"/>
                <a:cs typeface="+mj-cs"/>
              </a:rPr>
              <a:t>,…., </a:t>
            </a:r>
            <a:r>
              <a:rPr lang="en-US" sz="2400" b="1" dirty="0" err="1">
                <a:solidFill>
                  <a:srgbClr val="000000"/>
                </a:solidFill>
                <a:ea typeface="+mj-ea"/>
                <a:cs typeface="+mj-cs"/>
              </a:rPr>
              <a:t>v</a:t>
            </a:r>
            <a:r>
              <a:rPr lang="en-US" sz="2400" b="1" baseline="-25000" dirty="0" err="1">
                <a:solidFill>
                  <a:srgbClr val="000000"/>
                </a:solidFill>
                <a:ea typeface="+mj-ea"/>
                <a:cs typeface="+mj-cs"/>
              </a:rPr>
              <a:t>n</a:t>
            </a:r>
            <a:r>
              <a:rPr lang="en-US" sz="2400" dirty="0">
                <a:solidFill>
                  <a:srgbClr val="000000"/>
                </a:solidFill>
                <a:ea typeface="+mj-ea"/>
                <a:cs typeface="+mj-cs"/>
              </a:rPr>
              <a:t> are linearly independent vectors in a vector space V, and suppose V= Span {</a:t>
            </a:r>
            <a:r>
              <a:rPr lang="en-US" sz="2400" b="1" dirty="0">
                <a:solidFill>
                  <a:srgbClr val="000000"/>
                </a:solidFill>
                <a:ea typeface="+mj-ea"/>
                <a:cs typeface="+mj-cs"/>
              </a:rPr>
              <a:t>w</a:t>
            </a:r>
            <a:r>
              <a:rPr lang="en-US" sz="2400" b="1" baseline="-25000" dirty="0">
                <a:solidFill>
                  <a:srgbClr val="000000"/>
                </a:solidFill>
                <a:ea typeface="+mj-ea"/>
                <a:cs typeface="+mj-cs"/>
              </a:rPr>
              <a:t>1</a:t>
            </a:r>
            <a:r>
              <a:rPr lang="en-US" sz="2400" b="1" dirty="0">
                <a:solidFill>
                  <a:srgbClr val="000000"/>
                </a:solidFill>
                <a:ea typeface="+mj-ea"/>
                <a:cs typeface="+mj-cs"/>
              </a:rPr>
              <a:t>,w</a:t>
            </a:r>
            <a:r>
              <a:rPr lang="en-US" sz="2400" b="1" baseline="-25000" dirty="0">
                <a:solidFill>
                  <a:srgbClr val="000000"/>
                </a:solidFill>
                <a:ea typeface="+mj-ea"/>
                <a:cs typeface="+mj-cs"/>
              </a:rPr>
              <a:t>2</a:t>
            </a:r>
            <a:r>
              <a:rPr lang="en-US" sz="2400" b="1" dirty="0">
                <a:solidFill>
                  <a:srgbClr val="000000"/>
                </a:solidFill>
                <a:ea typeface="+mj-ea"/>
                <a:cs typeface="+mj-cs"/>
              </a:rPr>
              <a:t>,….,</a:t>
            </a:r>
            <a:r>
              <a:rPr lang="en-US" sz="2400" b="1" dirty="0" err="1">
                <a:solidFill>
                  <a:srgbClr val="000000"/>
                </a:solidFill>
                <a:ea typeface="+mj-ea"/>
                <a:cs typeface="+mj-cs"/>
              </a:rPr>
              <a:t>w</a:t>
            </a:r>
            <a:r>
              <a:rPr lang="en-US" sz="2400" b="1" baseline="-25000" dirty="0" err="1">
                <a:solidFill>
                  <a:srgbClr val="000000"/>
                </a:solidFill>
                <a:ea typeface="+mj-ea"/>
                <a:cs typeface="+mj-cs"/>
              </a:rPr>
              <a:t>m</a:t>
            </a:r>
            <a:r>
              <a:rPr lang="en-US" sz="2400" dirty="0">
                <a:solidFill>
                  <a:srgbClr val="000000"/>
                </a:solidFill>
                <a:ea typeface="+mj-ea"/>
                <a:cs typeface="+mj-cs"/>
              </a:rPr>
              <a:t>}. Then: a) n </a:t>
            </a:r>
            <a:r>
              <a:rPr lang="en-US" sz="2400" dirty="0">
                <a:solidFill>
                  <a:srgbClr val="000000"/>
                </a:solidFill>
                <a:ea typeface="+mj-ea"/>
                <a:cs typeface="+mj-cs"/>
                <a:sym typeface="Symbol"/>
              </a:rPr>
              <a:t> m</a:t>
            </a:r>
            <a:r>
              <a:rPr lang="en-US" sz="2400" dirty="0">
                <a:solidFill>
                  <a:srgbClr val="000000"/>
                </a:solidFill>
                <a:ea typeface="+mj-ea"/>
                <a:cs typeface="+mj-cs"/>
              </a:rPr>
              <a:t>	</a:t>
            </a:r>
            <a:br>
              <a:rPr lang="en-US" sz="2400" dirty="0">
                <a:solidFill>
                  <a:srgbClr val="000000"/>
                </a:solidFill>
                <a:ea typeface="+mj-ea"/>
                <a:cs typeface="+mj-cs"/>
              </a:rPr>
            </a:br>
            <a:r>
              <a:rPr lang="en-US" sz="2400" dirty="0">
                <a:solidFill>
                  <a:srgbClr val="000000"/>
                </a:solidFill>
                <a:ea typeface="+mj-ea"/>
                <a:cs typeface="+mj-cs"/>
              </a:rPr>
              <a:t>b) {</a:t>
            </a:r>
            <a:r>
              <a:rPr lang="en-US" sz="2400" b="1" dirty="0">
                <a:solidFill>
                  <a:srgbClr val="000000"/>
                </a:solidFill>
                <a:ea typeface="+mj-ea"/>
                <a:cs typeface="+mj-cs"/>
              </a:rPr>
              <a:t>v</a:t>
            </a:r>
            <a:r>
              <a:rPr lang="en-US" sz="2400" b="1" baseline="-25000" dirty="0">
                <a:solidFill>
                  <a:srgbClr val="000000"/>
                </a:solidFill>
                <a:ea typeface="+mj-ea"/>
                <a:cs typeface="+mj-cs"/>
              </a:rPr>
              <a:t>1</a:t>
            </a:r>
            <a:r>
              <a:rPr lang="en-US" sz="2400" b="1" dirty="0">
                <a:solidFill>
                  <a:srgbClr val="000000"/>
                </a:solidFill>
                <a:ea typeface="+mj-ea"/>
                <a:cs typeface="+mj-cs"/>
              </a:rPr>
              <a:t>,v</a:t>
            </a:r>
            <a:r>
              <a:rPr lang="en-US" sz="2400" b="1" baseline="-25000" dirty="0">
                <a:solidFill>
                  <a:srgbClr val="000000"/>
                </a:solidFill>
                <a:ea typeface="+mj-ea"/>
                <a:cs typeface="+mj-cs"/>
              </a:rPr>
              <a:t>2</a:t>
            </a:r>
            <a:r>
              <a:rPr lang="en-US" sz="2400" b="1" dirty="0">
                <a:solidFill>
                  <a:srgbClr val="000000"/>
                </a:solidFill>
                <a:ea typeface="+mj-ea"/>
                <a:cs typeface="+mj-cs"/>
              </a:rPr>
              <a:t>,…., </a:t>
            </a:r>
            <a:r>
              <a:rPr lang="en-US" sz="2400" b="1" dirty="0" err="1">
                <a:solidFill>
                  <a:srgbClr val="000000"/>
                </a:solidFill>
                <a:ea typeface="+mj-ea"/>
                <a:cs typeface="+mj-cs"/>
              </a:rPr>
              <a:t>v</a:t>
            </a:r>
            <a:r>
              <a:rPr lang="en-US" sz="2400" b="1" baseline="-25000" dirty="0" err="1">
                <a:solidFill>
                  <a:srgbClr val="000000"/>
                </a:solidFill>
                <a:ea typeface="+mj-ea"/>
                <a:cs typeface="+mj-cs"/>
              </a:rPr>
              <a:t>n</a:t>
            </a:r>
            <a:r>
              <a:rPr lang="en-US" sz="2400" dirty="0" err="1">
                <a:solidFill>
                  <a:srgbClr val="000000"/>
                </a:solidFill>
                <a:ea typeface="+mj-ea"/>
                <a:cs typeface="+mj-cs"/>
              </a:rPr>
              <a:t>,</a:t>
            </a:r>
            <a:r>
              <a:rPr lang="en-US" sz="2400" b="1" dirty="0" err="1">
                <a:solidFill>
                  <a:srgbClr val="000000"/>
                </a:solidFill>
                <a:ea typeface="+mj-ea"/>
                <a:cs typeface="+mj-cs"/>
              </a:rPr>
              <a:t>w</a:t>
            </a:r>
            <a:r>
              <a:rPr lang="en-US" sz="2400" b="1" baseline="-25000" dirty="0" err="1">
                <a:solidFill>
                  <a:srgbClr val="000000"/>
                </a:solidFill>
                <a:ea typeface="+mj-ea"/>
                <a:cs typeface="+mj-cs"/>
              </a:rPr>
              <a:t>n</a:t>
            </a:r>
            <a:r>
              <a:rPr lang="en-US" sz="2400" b="1" baseline="-25000" dirty="0">
                <a:solidFill>
                  <a:srgbClr val="000000"/>
                </a:solidFill>
                <a:ea typeface="+mj-ea"/>
                <a:cs typeface="+mj-cs"/>
              </a:rPr>
              <a:t> +</a:t>
            </a:r>
            <a:r>
              <a:rPr lang="en-US" sz="2400" b="1" dirty="0">
                <a:solidFill>
                  <a:srgbClr val="000000"/>
                </a:solidFill>
                <a:ea typeface="+mj-ea"/>
                <a:cs typeface="+mj-cs"/>
              </a:rPr>
              <a:t> </a:t>
            </a:r>
            <a:r>
              <a:rPr lang="en-US" sz="2400" b="1" baseline="-25000" dirty="0">
                <a:solidFill>
                  <a:srgbClr val="000000"/>
                </a:solidFill>
                <a:ea typeface="+mj-ea"/>
                <a:cs typeface="+mj-cs"/>
              </a:rPr>
              <a:t>1 </a:t>
            </a:r>
            <a:r>
              <a:rPr lang="en-US" sz="2400" b="1" dirty="0">
                <a:solidFill>
                  <a:srgbClr val="000000"/>
                </a:solidFill>
                <a:ea typeface="+mj-ea"/>
                <a:cs typeface="+mj-cs"/>
              </a:rPr>
              <a:t>,</a:t>
            </a:r>
            <a:r>
              <a:rPr lang="en-US" sz="2400" b="1" dirty="0" err="1">
                <a:solidFill>
                  <a:srgbClr val="000000"/>
                </a:solidFill>
                <a:ea typeface="+mj-ea"/>
                <a:cs typeface="+mj-cs"/>
              </a:rPr>
              <a:t>w</a:t>
            </a:r>
            <a:r>
              <a:rPr lang="en-US" sz="2400" b="1" baseline="-25000" dirty="0" err="1">
                <a:solidFill>
                  <a:srgbClr val="000000"/>
                </a:solidFill>
                <a:ea typeface="+mj-ea"/>
                <a:cs typeface="+mj-cs"/>
              </a:rPr>
              <a:t>n</a:t>
            </a:r>
            <a:r>
              <a:rPr lang="en-US" sz="2400" b="1" baseline="-25000" dirty="0">
                <a:solidFill>
                  <a:srgbClr val="000000"/>
                </a:solidFill>
                <a:ea typeface="+mj-ea"/>
                <a:cs typeface="+mj-cs"/>
              </a:rPr>
              <a:t> +</a:t>
            </a:r>
            <a:r>
              <a:rPr lang="en-US" sz="2400" b="1" dirty="0">
                <a:solidFill>
                  <a:srgbClr val="000000"/>
                </a:solidFill>
                <a:ea typeface="+mj-ea"/>
                <a:cs typeface="+mj-cs"/>
              </a:rPr>
              <a:t> </a:t>
            </a:r>
            <a:r>
              <a:rPr lang="en-US" sz="2400" b="1" baseline="-25000" dirty="0">
                <a:solidFill>
                  <a:srgbClr val="000000"/>
                </a:solidFill>
                <a:ea typeface="+mj-ea"/>
                <a:cs typeface="+mj-cs"/>
              </a:rPr>
              <a:t>2</a:t>
            </a:r>
            <a:r>
              <a:rPr lang="en-US" sz="2400" b="1" dirty="0">
                <a:solidFill>
                  <a:srgbClr val="000000"/>
                </a:solidFill>
                <a:ea typeface="+mj-ea"/>
                <a:cs typeface="+mj-cs"/>
              </a:rPr>
              <a:t>,….,</a:t>
            </a:r>
            <a:r>
              <a:rPr lang="en-US" sz="2400" b="1" dirty="0" err="1">
                <a:solidFill>
                  <a:srgbClr val="000000"/>
                </a:solidFill>
                <a:ea typeface="+mj-ea"/>
                <a:cs typeface="+mj-cs"/>
              </a:rPr>
              <a:t>w</a:t>
            </a:r>
            <a:r>
              <a:rPr lang="en-US" sz="2400" b="1" baseline="-25000" dirty="0" err="1">
                <a:solidFill>
                  <a:srgbClr val="000000"/>
                </a:solidFill>
                <a:ea typeface="+mj-ea"/>
                <a:cs typeface="+mj-cs"/>
              </a:rPr>
              <a:t>m</a:t>
            </a:r>
            <a:r>
              <a:rPr lang="en-US" sz="2400" b="1" baseline="-25000" dirty="0">
                <a:solidFill>
                  <a:srgbClr val="000000"/>
                </a:solidFill>
                <a:ea typeface="+mj-ea"/>
                <a:cs typeface="+mj-cs"/>
              </a:rPr>
              <a:t> </a:t>
            </a:r>
            <a:r>
              <a:rPr lang="en-US" sz="2400" dirty="0">
                <a:solidFill>
                  <a:srgbClr val="000000"/>
                </a:solidFill>
                <a:ea typeface="+mj-ea"/>
                <a:cs typeface="+mj-cs"/>
              </a:rPr>
              <a:t>} span V, after re-ordering the </a:t>
            </a:r>
            <a:r>
              <a:rPr lang="en-US" sz="2400" b="1" dirty="0">
                <a:solidFill>
                  <a:srgbClr val="000000"/>
                </a:solidFill>
                <a:ea typeface="+mj-ea"/>
                <a:cs typeface="+mj-cs"/>
              </a:rPr>
              <a:t>w</a:t>
            </a:r>
            <a:r>
              <a:rPr lang="en-US" sz="2400" dirty="0">
                <a:solidFill>
                  <a:srgbClr val="000000"/>
                </a:solidFill>
                <a:ea typeface="+mj-ea"/>
                <a:cs typeface="+mj-cs"/>
              </a:rPr>
              <a:t>’s if necessary. </a:t>
            </a:r>
            <a:endParaRPr lang="en-US" sz="2400" dirty="0" smtClean="0">
              <a:solidFill>
                <a:srgbClr val="000000"/>
              </a:solidFill>
              <a:ea typeface="+mj-ea"/>
              <a:cs typeface="+mj-cs"/>
            </a:endParaRPr>
          </a:p>
          <a:p>
            <a:pPr marL="609600" lvl="0" indent="-609600">
              <a:buSzPct val="75000"/>
            </a:pPr>
            <a:r>
              <a:rPr lang="en-US" sz="2400" b="1" dirty="0" smtClean="0">
                <a:solidFill>
                  <a:srgbClr val="000000"/>
                </a:solidFill>
              </a:rPr>
              <a:t>Proposition </a:t>
            </a:r>
            <a:r>
              <a:rPr lang="en-US" sz="2400" b="1" dirty="0">
                <a:solidFill>
                  <a:srgbClr val="000000"/>
                </a:solidFill>
              </a:rPr>
              <a:t>13: </a:t>
            </a:r>
            <a:r>
              <a:rPr lang="en-US" sz="2400" dirty="0">
                <a:solidFill>
                  <a:srgbClr val="000000"/>
                </a:solidFill>
              </a:rPr>
              <a:t>If V is a finite-dimensional vector space, then any two bases of V have the same number of elements.</a:t>
            </a:r>
          </a:p>
          <a:p>
            <a:pPr marL="609600" lvl="0" indent="-609600">
              <a:lnSpc>
                <a:spcPct val="115000"/>
              </a:lnSpc>
              <a:buSzPct val="75000"/>
            </a:pPr>
            <a:r>
              <a:rPr lang="en-US" sz="2400" b="1" dirty="0">
                <a:solidFill>
                  <a:srgbClr val="000000"/>
                </a:solidFill>
              </a:rPr>
              <a:t>Definition</a:t>
            </a:r>
            <a:r>
              <a:rPr lang="en-US" sz="2400" dirty="0">
                <a:solidFill>
                  <a:srgbClr val="000000"/>
                </a:solidFill>
              </a:rPr>
              <a:t>: The </a:t>
            </a:r>
            <a:r>
              <a:rPr lang="en-US" sz="2400" b="1" dirty="0">
                <a:solidFill>
                  <a:srgbClr val="000000"/>
                </a:solidFill>
              </a:rPr>
              <a:t>dimension</a:t>
            </a:r>
            <a:r>
              <a:rPr lang="en-US" sz="2400" dirty="0">
                <a:solidFill>
                  <a:srgbClr val="000000"/>
                </a:solidFill>
              </a:rPr>
              <a:t> of a finite-dimensional space is the number of elements in a basis for V. This is written dim V. </a:t>
            </a:r>
          </a:p>
          <a:p>
            <a:pPr marL="609600" lvl="0" indent="-609600">
              <a:lnSpc>
                <a:spcPct val="115000"/>
              </a:lnSpc>
              <a:buSzPct val="75000"/>
            </a:pPr>
            <a:r>
              <a:rPr lang="en-US" sz="2400" b="1" dirty="0">
                <a:solidFill>
                  <a:srgbClr val="000000"/>
                </a:solidFill>
              </a:rPr>
              <a:t>Remark:</a:t>
            </a:r>
            <a:r>
              <a:rPr lang="en-US" sz="2400" dirty="0">
                <a:solidFill>
                  <a:srgbClr val="000000"/>
                </a:solidFill>
              </a:rPr>
              <a:t> Proposition 13 ensures that this is a proper definition.  </a:t>
            </a:r>
          </a:p>
          <a:p>
            <a:pPr marL="609600" lvl="0" indent="-609600">
              <a:lnSpc>
                <a:spcPct val="115000"/>
              </a:lnSpc>
              <a:buSzPct val="75000"/>
            </a:pPr>
            <a:r>
              <a:rPr lang="en-US" sz="2400" dirty="0">
                <a:solidFill>
                  <a:srgbClr val="000000"/>
                </a:solidFill>
              </a:rPr>
              <a:t>Special Case: The zero subspace of any vector space has dimension 0. However, it does not have a basis.</a:t>
            </a:r>
          </a:p>
          <a:p>
            <a:pPr marL="609600" indent="-609600">
              <a:buSzPct val="75000"/>
              <a:buFontTx/>
              <a:buNone/>
            </a:pPr>
            <a:endParaRPr lang="en-US" sz="2400" dirty="0">
              <a:sym typeface="Symbol" pitchFamily="18"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38200" y="0"/>
            <a:ext cx="7620000" cy="838200"/>
          </a:xfrm>
        </p:spPr>
        <p:txBody>
          <a:bodyPr/>
          <a:lstStyle/>
          <a:p>
            <a:r>
              <a:rPr lang="en-US" sz="3600" b="1"/>
              <a:t>How to Create Bases - 1</a:t>
            </a:r>
          </a:p>
        </p:txBody>
      </p:sp>
      <p:sp>
        <p:nvSpPr>
          <p:cNvPr id="175107" name="Rectangle 3"/>
          <p:cNvSpPr>
            <a:spLocks noGrp="1" noChangeArrowheads="1"/>
          </p:cNvSpPr>
          <p:nvPr>
            <p:ph type="body" idx="1"/>
          </p:nvPr>
        </p:nvSpPr>
        <p:spPr>
          <a:xfrm>
            <a:off x="0" y="838200"/>
            <a:ext cx="9144000" cy="5791200"/>
          </a:xfrm>
        </p:spPr>
        <p:txBody>
          <a:bodyPr/>
          <a:lstStyle/>
          <a:p>
            <a:pPr marL="609600" indent="-609600">
              <a:buSzPct val="75000"/>
            </a:pPr>
            <a:r>
              <a:rPr lang="en-US" sz="2800" b="1" dirty="0"/>
              <a:t>Proposition </a:t>
            </a:r>
            <a:r>
              <a:rPr lang="en-US" sz="2800" b="1" dirty="0" smtClean="0"/>
              <a:t>14: </a:t>
            </a:r>
            <a:r>
              <a:rPr lang="en-US" sz="2800" dirty="0" smtClean="0"/>
              <a:t> </a:t>
            </a:r>
            <a:r>
              <a:rPr lang="en-US" sz="2800" dirty="0"/>
              <a:t>Suppose S </a:t>
            </a:r>
            <a:r>
              <a:rPr lang="en-US" sz="2400" dirty="0"/>
              <a:t>= </a:t>
            </a:r>
            <a:r>
              <a:rPr lang="en-US" sz="2800" dirty="0"/>
              <a:t>{</a:t>
            </a:r>
            <a:r>
              <a:rPr lang="en-US" sz="2800" b="1" dirty="0"/>
              <a:t>v</a:t>
            </a:r>
            <a:r>
              <a:rPr lang="en-US" sz="2800" b="1" baseline="-25000" dirty="0"/>
              <a:t>1</a:t>
            </a:r>
            <a:r>
              <a:rPr lang="en-US" sz="2800" b="1" dirty="0"/>
              <a:t>,v</a:t>
            </a:r>
            <a:r>
              <a:rPr lang="en-US" sz="2800" b="1" baseline="-25000" dirty="0"/>
              <a:t>2</a:t>
            </a:r>
            <a:r>
              <a:rPr lang="en-US" sz="2800" b="1" dirty="0"/>
              <a:t>,….,</a:t>
            </a:r>
            <a:r>
              <a:rPr lang="en-US" sz="2800" b="1" dirty="0" err="1"/>
              <a:t>v</a:t>
            </a:r>
            <a:r>
              <a:rPr lang="en-US" sz="2800" b="1" baseline="-25000" dirty="0" err="1"/>
              <a:t>n</a:t>
            </a:r>
            <a:r>
              <a:rPr lang="en-US" sz="2800" dirty="0"/>
              <a:t>}</a:t>
            </a:r>
            <a:r>
              <a:rPr lang="en-US" sz="2400" dirty="0"/>
              <a:t> </a:t>
            </a:r>
            <a:r>
              <a:rPr lang="en-US" sz="2800" dirty="0"/>
              <a:t>is a linearly independent set in a  vector space V. Suppose </a:t>
            </a:r>
            <a:r>
              <a:rPr lang="en-US" sz="2800" b="1" dirty="0"/>
              <a:t>v</a:t>
            </a:r>
            <a:r>
              <a:rPr lang="en-US" sz="2800" dirty="0"/>
              <a:t> is a vector which is not in Span S. Then the set obtained by adjoining </a:t>
            </a:r>
            <a:r>
              <a:rPr lang="en-US" sz="2800" b="1" dirty="0"/>
              <a:t>v</a:t>
            </a:r>
            <a:r>
              <a:rPr lang="en-US" sz="2800" dirty="0"/>
              <a:t> to S is linearly independent. </a:t>
            </a:r>
            <a:endParaRPr lang="en-US" sz="2800" dirty="0" smtClean="0"/>
          </a:p>
          <a:p>
            <a:pPr marL="609600" indent="-609600">
              <a:buSzPct val="75000"/>
            </a:pPr>
            <a:r>
              <a:rPr lang="en-US" sz="2800" b="1" dirty="0" smtClean="0"/>
              <a:t>Remark: </a:t>
            </a:r>
            <a:r>
              <a:rPr lang="en-US" sz="2800" dirty="0" smtClean="0"/>
              <a:t>Proposition 14 (along with the next proposition 15) is of fundamental importance and is used in many other proofs and problems. However, it is not convenient for application in numerical problems, except for small examples. Later we will learn a more practical method, which however does use the </a:t>
            </a:r>
            <a:r>
              <a:rPr lang="en-US" sz="2800" smtClean="0"/>
              <a:t>above theoretical result.   </a:t>
            </a:r>
            <a:endParaRPr lang="en-US" sz="2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38200" y="0"/>
            <a:ext cx="7620000" cy="838200"/>
          </a:xfrm>
        </p:spPr>
        <p:txBody>
          <a:bodyPr/>
          <a:lstStyle/>
          <a:p>
            <a:r>
              <a:rPr lang="en-US" sz="3600" b="1"/>
              <a:t>How to Create Bases - 1</a:t>
            </a:r>
          </a:p>
        </p:txBody>
      </p:sp>
      <p:sp>
        <p:nvSpPr>
          <p:cNvPr id="175107" name="Rectangle 3"/>
          <p:cNvSpPr>
            <a:spLocks noGrp="1" noChangeArrowheads="1"/>
          </p:cNvSpPr>
          <p:nvPr>
            <p:ph type="body" idx="1"/>
          </p:nvPr>
        </p:nvSpPr>
        <p:spPr>
          <a:xfrm>
            <a:off x="0" y="838200"/>
            <a:ext cx="9144000" cy="5791200"/>
          </a:xfrm>
        </p:spPr>
        <p:txBody>
          <a:bodyPr/>
          <a:lstStyle/>
          <a:p>
            <a:pPr marL="609600" indent="-609600">
              <a:buSzPct val="75000"/>
            </a:pPr>
            <a:r>
              <a:rPr lang="en-US" sz="2800" b="1" dirty="0"/>
              <a:t>Proposition </a:t>
            </a:r>
            <a:r>
              <a:rPr lang="en-US" sz="2800" b="1" dirty="0" smtClean="0"/>
              <a:t>14: </a:t>
            </a:r>
            <a:r>
              <a:rPr lang="en-US" sz="2800" dirty="0" smtClean="0"/>
              <a:t> </a:t>
            </a:r>
            <a:r>
              <a:rPr lang="en-US" sz="2800" dirty="0"/>
              <a:t>Suppose S </a:t>
            </a:r>
            <a:r>
              <a:rPr lang="en-US" sz="2400" dirty="0"/>
              <a:t>= </a:t>
            </a:r>
            <a:r>
              <a:rPr lang="en-US" sz="2800" dirty="0"/>
              <a:t>{</a:t>
            </a:r>
            <a:r>
              <a:rPr lang="en-US" sz="2800" b="1" dirty="0"/>
              <a:t>v</a:t>
            </a:r>
            <a:r>
              <a:rPr lang="en-US" sz="2800" b="1" baseline="-25000" dirty="0"/>
              <a:t>1</a:t>
            </a:r>
            <a:r>
              <a:rPr lang="en-US" sz="2800" b="1" dirty="0"/>
              <a:t>,v</a:t>
            </a:r>
            <a:r>
              <a:rPr lang="en-US" sz="2800" b="1" baseline="-25000" dirty="0"/>
              <a:t>2</a:t>
            </a:r>
            <a:r>
              <a:rPr lang="en-US" sz="2800" b="1" dirty="0"/>
              <a:t>,….,</a:t>
            </a:r>
            <a:r>
              <a:rPr lang="en-US" sz="2800" b="1" dirty="0" err="1"/>
              <a:t>v</a:t>
            </a:r>
            <a:r>
              <a:rPr lang="en-US" sz="2800" b="1" baseline="-25000" dirty="0" err="1"/>
              <a:t>n</a:t>
            </a:r>
            <a:r>
              <a:rPr lang="en-US" sz="2800" dirty="0"/>
              <a:t>}</a:t>
            </a:r>
            <a:r>
              <a:rPr lang="en-US" sz="2400" dirty="0"/>
              <a:t> </a:t>
            </a:r>
            <a:r>
              <a:rPr lang="en-US" sz="2800" dirty="0"/>
              <a:t>is a linearly independent set in a  vector space V. Suppose </a:t>
            </a:r>
            <a:r>
              <a:rPr lang="en-US" sz="2800" b="1" dirty="0"/>
              <a:t>v</a:t>
            </a:r>
            <a:r>
              <a:rPr lang="en-US" sz="2800" dirty="0"/>
              <a:t> is a vector which is not in Span S. Then the set obtained by adjoining </a:t>
            </a:r>
            <a:r>
              <a:rPr lang="en-US" sz="2800" b="1" dirty="0"/>
              <a:t>v</a:t>
            </a:r>
            <a:r>
              <a:rPr lang="en-US" sz="2800" dirty="0"/>
              <a:t> to S is linearly independent. </a:t>
            </a:r>
          </a:p>
          <a:p>
            <a:pPr marL="609600" indent="-609600">
              <a:spcBef>
                <a:spcPct val="0"/>
              </a:spcBef>
              <a:buSzPct val="75000"/>
            </a:pPr>
            <a:r>
              <a:rPr lang="en-US" sz="2800" b="1" dirty="0"/>
              <a:t>Proof : </a:t>
            </a:r>
            <a:r>
              <a:rPr lang="en-US" sz="2800" dirty="0"/>
              <a:t>Suppose </a:t>
            </a:r>
            <a:r>
              <a:rPr lang="en-US" sz="2800" b="1" dirty="0"/>
              <a:t>v</a:t>
            </a:r>
            <a:r>
              <a:rPr lang="en-US" sz="2800" dirty="0"/>
              <a:t> is not in Span S, and consider any expression: c</a:t>
            </a:r>
            <a:r>
              <a:rPr lang="en-US" sz="2800" baseline="-25000" dirty="0"/>
              <a:t>1</a:t>
            </a:r>
            <a:r>
              <a:rPr lang="en-US" sz="2800" b="1" dirty="0"/>
              <a:t>v</a:t>
            </a:r>
            <a:r>
              <a:rPr lang="en-US" sz="2800" b="1" baseline="-25000" dirty="0"/>
              <a:t>1</a:t>
            </a:r>
            <a:r>
              <a:rPr lang="en-US" sz="2800" dirty="0"/>
              <a:t> + … + </a:t>
            </a:r>
            <a:r>
              <a:rPr lang="en-US" sz="2800" dirty="0" err="1"/>
              <a:t>c</a:t>
            </a:r>
            <a:r>
              <a:rPr lang="en-US" sz="2800" baseline="-25000" dirty="0" err="1"/>
              <a:t>n</a:t>
            </a:r>
            <a:r>
              <a:rPr lang="en-US" sz="2800" b="1" dirty="0" err="1"/>
              <a:t>v</a:t>
            </a:r>
            <a:r>
              <a:rPr lang="en-US" sz="2800" b="1" baseline="-25000" dirty="0" err="1"/>
              <a:t>n</a:t>
            </a:r>
            <a:r>
              <a:rPr lang="en-US" sz="2800" dirty="0"/>
              <a:t> +  </a:t>
            </a:r>
            <a:r>
              <a:rPr lang="en-US" sz="2800" dirty="0" err="1"/>
              <a:t>c</a:t>
            </a:r>
            <a:r>
              <a:rPr lang="en-US" sz="2800" b="1" dirty="0" err="1"/>
              <a:t>v</a:t>
            </a:r>
            <a:r>
              <a:rPr lang="en-US" sz="2800" dirty="0"/>
              <a:t> = </a:t>
            </a:r>
            <a:r>
              <a:rPr lang="en-US" sz="2800" b="1" dirty="0"/>
              <a:t>0</a:t>
            </a:r>
            <a:r>
              <a:rPr lang="en-US" sz="2800" dirty="0"/>
              <a:t> (1)</a:t>
            </a:r>
          </a:p>
          <a:p>
            <a:pPr marL="609600" indent="-609600">
              <a:spcBef>
                <a:spcPct val="0"/>
              </a:spcBef>
              <a:buSzPct val="75000"/>
              <a:buFontTx/>
              <a:buNone/>
            </a:pPr>
            <a:r>
              <a:rPr lang="en-US" sz="2800" dirty="0"/>
              <a:t>       If c </a:t>
            </a:r>
            <a:r>
              <a:rPr lang="en-US" sz="2800" dirty="0">
                <a:sym typeface="Symbol" pitchFamily="18" charset="2"/>
              </a:rPr>
              <a:t> 0, we can write: </a:t>
            </a:r>
            <a:r>
              <a:rPr lang="en-US" sz="2800" dirty="0" err="1"/>
              <a:t>c</a:t>
            </a:r>
            <a:r>
              <a:rPr lang="en-US" sz="2800" b="1" dirty="0" err="1"/>
              <a:t>v</a:t>
            </a:r>
            <a:r>
              <a:rPr lang="en-US" sz="2800" dirty="0"/>
              <a:t> = </a:t>
            </a:r>
            <a:r>
              <a:rPr lang="en-US" sz="2800" dirty="0">
                <a:cs typeface="Times New Roman" pitchFamily="18" charset="0"/>
              </a:rPr>
              <a:t>– </a:t>
            </a:r>
            <a:r>
              <a:rPr lang="en-US" sz="2800" dirty="0"/>
              <a:t>c</a:t>
            </a:r>
            <a:r>
              <a:rPr lang="en-US" sz="2800" baseline="-25000" dirty="0"/>
              <a:t>1</a:t>
            </a:r>
            <a:r>
              <a:rPr lang="en-US" sz="2800" b="1" dirty="0"/>
              <a:t>v</a:t>
            </a:r>
            <a:r>
              <a:rPr lang="en-US" sz="2800" b="1" baseline="-25000" dirty="0"/>
              <a:t>1</a:t>
            </a:r>
            <a:r>
              <a:rPr lang="en-US" sz="2800" dirty="0"/>
              <a:t> </a:t>
            </a:r>
            <a:r>
              <a:rPr lang="en-US" sz="2800" dirty="0">
                <a:cs typeface="Times New Roman" pitchFamily="18" charset="0"/>
              </a:rPr>
              <a:t>–</a:t>
            </a:r>
            <a:r>
              <a:rPr lang="en-US" sz="2800" dirty="0"/>
              <a:t> … </a:t>
            </a:r>
            <a:r>
              <a:rPr lang="en-US" sz="2800" dirty="0">
                <a:cs typeface="Times New Roman" pitchFamily="18" charset="0"/>
              </a:rPr>
              <a:t>–</a:t>
            </a:r>
            <a:r>
              <a:rPr lang="en-US" sz="2800" dirty="0"/>
              <a:t> </a:t>
            </a:r>
            <a:r>
              <a:rPr lang="en-US" sz="2800" dirty="0" err="1"/>
              <a:t>c</a:t>
            </a:r>
            <a:r>
              <a:rPr lang="en-US" sz="2800" baseline="-25000" dirty="0" err="1"/>
              <a:t>n</a:t>
            </a:r>
            <a:r>
              <a:rPr lang="en-US" sz="2800" b="1" dirty="0" err="1"/>
              <a:t>v</a:t>
            </a:r>
            <a:r>
              <a:rPr lang="en-US" sz="2800" b="1" baseline="-25000" dirty="0" err="1"/>
              <a:t>n</a:t>
            </a:r>
            <a:r>
              <a:rPr lang="en-US" sz="2800" dirty="0"/>
              <a:t> </a:t>
            </a:r>
          </a:p>
          <a:p>
            <a:pPr marL="609600" indent="-609600">
              <a:spcBef>
                <a:spcPct val="0"/>
              </a:spcBef>
              <a:buSzPct val="75000"/>
              <a:buFontTx/>
              <a:buNone/>
            </a:pPr>
            <a:r>
              <a:rPr lang="en-US" sz="2800" dirty="0"/>
              <a:t>       or c</a:t>
            </a:r>
            <a:r>
              <a:rPr lang="en-US" sz="2800" baseline="30000" dirty="0">
                <a:cs typeface="Times New Roman" pitchFamily="18" charset="0"/>
              </a:rPr>
              <a:t>–</a:t>
            </a:r>
            <a:r>
              <a:rPr lang="en-US" sz="2800" baseline="30000" dirty="0"/>
              <a:t>1</a:t>
            </a:r>
            <a:r>
              <a:rPr lang="en-US" sz="2800" dirty="0"/>
              <a:t>c</a:t>
            </a:r>
            <a:r>
              <a:rPr lang="en-US" sz="2800" b="1" dirty="0"/>
              <a:t>v</a:t>
            </a:r>
            <a:r>
              <a:rPr lang="en-US" sz="2800" dirty="0"/>
              <a:t> = </a:t>
            </a:r>
            <a:r>
              <a:rPr lang="en-US" sz="2800" dirty="0">
                <a:cs typeface="Times New Roman" pitchFamily="18" charset="0"/>
              </a:rPr>
              <a:t>– </a:t>
            </a:r>
            <a:r>
              <a:rPr lang="en-US" sz="2800" dirty="0"/>
              <a:t>c</a:t>
            </a:r>
            <a:r>
              <a:rPr lang="en-US" sz="2800" baseline="30000" dirty="0">
                <a:cs typeface="Times New Roman" pitchFamily="18" charset="0"/>
              </a:rPr>
              <a:t>–</a:t>
            </a:r>
            <a:r>
              <a:rPr lang="en-US" sz="2800" baseline="30000" dirty="0"/>
              <a:t>1</a:t>
            </a:r>
            <a:r>
              <a:rPr lang="en-US" sz="2800" dirty="0"/>
              <a:t>c</a:t>
            </a:r>
            <a:r>
              <a:rPr lang="en-US" sz="2800" baseline="-25000" dirty="0"/>
              <a:t>1</a:t>
            </a:r>
            <a:r>
              <a:rPr lang="en-US" sz="2800" b="1" dirty="0"/>
              <a:t>v</a:t>
            </a:r>
            <a:r>
              <a:rPr lang="en-US" sz="2800" b="1" baseline="-25000" dirty="0"/>
              <a:t>1</a:t>
            </a:r>
            <a:r>
              <a:rPr lang="en-US" sz="2800" dirty="0"/>
              <a:t> </a:t>
            </a:r>
            <a:r>
              <a:rPr lang="en-US" sz="2800" dirty="0">
                <a:cs typeface="Times New Roman" pitchFamily="18" charset="0"/>
              </a:rPr>
              <a:t>–</a:t>
            </a:r>
            <a:r>
              <a:rPr lang="en-US" sz="2800" dirty="0"/>
              <a:t> … </a:t>
            </a:r>
            <a:r>
              <a:rPr lang="en-US" sz="2800" dirty="0">
                <a:cs typeface="Times New Roman" pitchFamily="18" charset="0"/>
              </a:rPr>
              <a:t>–</a:t>
            </a:r>
            <a:r>
              <a:rPr lang="en-US" sz="2800" dirty="0"/>
              <a:t> c</a:t>
            </a:r>
            <a:r>
              <a:rPr lang="en-US" sz="2800" baseline="30000" dirty="0">
                <a:cs typeface="Times New Roman" pitchFamily="18" charset="0"/>
              </a:rPr>
              <a:t>–</a:t>
            </a:r>
            <a:r>
              <a:rPr lang="en-US" sz="2800" baseline="30000" dirty="0"/>
              <a:t>1</a:t>
            </a:r>
            <a:r>
              <a:rPr lang="en-US" sz="2800" dirty="0"/>
              <a:t>c</a:t>
            </a:r>
            <a:r>
              <a:rPr lang="en-US" sz="2800" baseline="-25000" dirty="0"/>
              <a:t>n</a:t>
            </a:r>
            <a:r>
              <a:rPr lang="en-US" sz="2800" b="1" dirty="0"/>
              <a:t>v</a:t>
            </a:r>
            <a:r>
              <a:rPr lang="en-US" sz="2800" b="1" baseline="-25000" dirty="0"/>
              <a:t>n</a:t>
            </a:r>
            <a:r>
              <a:rPr lang="en-US" sz="2800" dirty="0"/>
              <a:t> </a:t>
            </a:r>
          </a:p>
          <a:p>
            <a:pPr marL="609600" indent="-609600">
              <a:spcBef>
                <a:spcPct val="0"/>
              </a:spcBef>
              <a:buSzPct val="75000"/>
              <a:buFontTx/>
              <a:buNone/>
            </a:pPr>
            <a:r>
              <a:rPr lang="en-US" sz="2800" dirty="0"/>
              <a:t>       or </a:t>
            </a:r>
            <a:r>
              <a:rPr lang="en-US" sz="2800" b="1" dirty="0"/>
              <a:t>v</a:t>
            </a:r>
            <a:r>
              <a:rPr lang="en-US" sz="2800" dirty="0"/>
              <a:t> = </a:t>
            </a:r>
            <a:r>
              <a:rPr lang="en-US" sz="2800" dirty="0">
                <a:cs typeface="Times New Roman" pitchFamily="18" charset="0"/>
              </a:rPr>
              <a:t>– </a:t>
            </a:r>
            <a:r>
              <a:rPr lang="en-US" sz="2800" dirty="0"/>
              <a:t>c</a:t>
            </a:r>
            <a:r>
              <a:rPr lang="en-US" sz="2800" baseline="30000" dirty="0">
                <a:cs typeface="Times New Roman" pitchFamily="18" charset="0"/>
              </a:rPr>
              <a:t>–</a:t>
            </a:r>
            <a:r>
              <a:rPr lang="en-US" sz="2800" baseline="30000" dirty="0"/>
              <a:t>1</a:t>
            </a:r>
            <a:r>
              <a:rPr lang="en-US" sz="2800" dirty="0"/>
              <a:t>c</a:t>
            </a:r>
            <a:r>
              <a:rPr lang="en-US" sz="2800" baseline="-25000" dirty="0"/>
              <a:t>1</a:t>
            </a:r>
            <a:r>
              <a:rPr lang="en-US" sz="2800" b="1" dirty="0"/>
              <a:t>v</a:t>
            </a:r>
            <a:r>
              <a:rPr lang="en-US" sz="2800" b="1" baseline="-25000" dirty="0"/>
              <a:t>1</a:t>
            </a:r>
            <a:r>
              <a:rPr lang="en-US" sz="2800" dirty="0"/>
              <a:t> </a:t>
            </a:r>
            <a:r>
              <a:rPr lang="en-US" sz="2800" dirty="0">
                <a:cs typeface="Times New Roman" pitchFamily="18" charset="0"/>
              </a:rPr>
              <a:t>–</a:t>
            </a:r>
            <a:r>
              <a:rPr lang="en-US" sz="2800" dirty="0"/>
              <a:t> … </a:t>
            </a:r>
            <a:r>
              <a:rPr lang="en-US" sz="2800" dirty="0">
                <a:cs typeface="Times New Roman" pitchFamily="18" charset="0"/>
              </a:rPr>
              <a:t>–</a:t>
            </a:r>
            <a:r>
              <a:rPr lang="en-US" sz="2800" dirty="0"/>
              <a:t> c</a:t>
            </a:r>
            <a:r>
              <a:rPr lang="en-US" sz="2800" baseline="30000" dirty="0">
                <a:cs typeface="Times New Roman" pitchFamily="18" charset="0"/>
              </a:rPr>
              <a:t>–</a:t>
            </a:r>
            <a:r>
              <a:rPr lang="en-US" sz="2800" baseline="30000" dirty="0"/>
              <a:t>1</a:t>
            </a:r>
            <a:r>
              <a:rPr lang="en-US" sz="2800" dirty="0"/>
              <a:t>c</a:t>
            </a:r>
            <a:r>
              <a:rPr lang="en-US" sz="2800" baseline="-25000" dirty="0"/>
              <a:t>n</a:t>
            </a:r>
            <a:r>
              <a:rPr lang="en-US" sz="2800" b="1" dirty="0"/>
              <a:t>v</a:t>
            </a:r>
            <a:r>
              <a:rPr lang="en-US" sz="2800" b="1" baseline="-25000" dirty="0"/>
              <a:t>n</a:t>
            </a:r>
            <a:r>
              <a:rPr lang="en-US" sz="2800" dirty="0"/>
              <a:t>, contradicting the assumption that </a:t>
            </a:r>
            <a:r>
              <a:rPr lang="en-US" sz="2800" b="1" dirty="0"/>
              <a:t>v </a:t>
            </a:r>
            <a:r>
              <a:rPr lang="en-US" sz="2800" dirty="0"/>
              <a:t>is not in Span S. Hence c = 0.</a:t>
            </a:r>
            <a:endParaRPr lang="en-US" sz="2800" b="1" baseline="30000" dirty="0"/>
          </a:p>
          <a:p>
            <a:pPr marL="609600" indent="-609600">
              <a:spcBef>
                <a:spcPct val="0"/>
              </a:spcBef>
              <a:buSzPct val="75000"/>
              <a:buFontTx/>
              <a:buNone/>
            </a:pPr>
            <a:r>
              <a:rPr lang="en-US" sz="2800" b="1" dirty="0"/>
              <a:t>      </a:t>
            </a:r>
            <a:r>
              <a:rPr lang="en-US" sz="2800" dirty="0"/>
              <a:t>Then (1) becomes c</a:t>
            </a:r>
            <a:r>
              <a:rPr lang="en-US" sz="2800" baseline="-25000" dirty="0"/>
              <a:t>1</a:t>
            </a:r>
            <a:r>
              <a:rPr lang="en-US" sz="2800" b="1" dirty="0"/>
              <a:t>v</a:t>
            </a:r>
            <a:r>
              <a:rPr lang="en-US" sz="2800" b="1" baseline="-25000" dirty="0"/>
              <a:t>1</a:t>
            </a:r>
            <a:r>
              <a:rPr lang="en-US" sz="2800" dirty="0"/>
              <a:t> + … + </a:t>
            </a:r>
            <a:r>
              <a:rPr lang="en-US" sz="2800" dirty="0" err="1"/>
              <a:t>c</a:t>
            </a:r>
            <a:r>
              <a:rPr lang="en-US" sz="2800" baseline="-25000" dirty="0" err="1"/>
              <a:t>n</a:t>
            </a:r>
            <a:r>
              <a:rPr lang="en-US" sz="2800" b="1" dirty="0" err="1"/>
              <a:t>v</a:t>
            </a:r>
            <a:r>
              <a:rPr lang="en-US" sz="2800" b="1" baseline="-25000" dirty="0" err="1"/>
              <a:t>n</a:t>
            </a:r>
            <a:r>
              <a:rPr lang="en-US" sz="2800" dirty="0"/>
              <a:t> = </a:t>
            </a:r>
            <a:r>
              <a:rPr lang="en-US" sz="2800" b="1" dirty="0"/>
              <a:t>0</a:t>
            </a:r>
            <a:r>
              <a:rPr lang="en-US" sz="2800" dirty="0"/>
              <a:t>, and since S is linearly independent,  </a:t>
            </a:r>
            <a:r>
              <a:rPr lang="en-US" sz="2800" dirty="0" err="1"/>
              <a:t>c</a:t>
            </a:r>
            <a:r>
              <a:rPr lang="en-US" sz="2800" baseline="-25000" dirty="0" err="1"/>
              <a:t>i</a:t>
            </a:r>
            <a:r>
              <a:rPr lang="en-US" sz="2800" dirty="0"/>
              <a:t> = 0 for all </a:t>
            </a:r>
            <a:r>
              <a:rPr lang="en-US" sz="2800" dirty="0" err="1"/>
              <a:t>i</a:t>
            </a:r>
            <a:r>
              <a:rPr lang="en-US" sz="2800" dirty="0"/>
              <a:t>. Thus S </a:t>
            </a:r>
            <a:r>
              <a:rPr lang="en-US" sz="2800" dirty="0">
                <a:sym typeface="Symbol" pitchFamily="18" charset="2"/>
              </a:rPr>
              <a:t> {</a:t>
            </a:r>
            <a:r>
              <a:rPr lang="en-US" sz="2800" b="1" dirty="0"/>
              <a:t>v</a:t>
            </a:r>
            <a:r>
              <a:rPr lang="en-US" sz="2800" dirty="0"/>
              <a:t>} is linearly independent. </a:t>
            </a:r>
          </a:p>
        </p:txBody>
      </p:sp>
    </p:spTree>
    <p:extLst>
      <p:ext uri="{BB962C8B-B14F-4D97-AF65-F5344CB8AC3E}">
        <p14:creationId xmlns:p14="http://schemas.microsoft.com/office/powerpoint/2010/main" val="202588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38200" y="0"/>
            <a:ext cx="7620000" cy="1219200"/>
          </a:xfrm>
        </p:spPr>
        <p:txBody>
          <a:bodyPr/>
          <a:lstStyle/>
          <a:p>
            <a:r>
              <a:rPr lang="en-US" sz="3600" b="1"/>
              <a:t>How to Create Bases - 2</a:t>
            </a:r>
          </a:p>
        </p:txBody>
      </p:sp>
      <p:sp>
        <p:nvSpPr>
          <p:cNvPr id="176131" name="Rectangle 3"/>
          <p:cNvSpPr>
            <a:spLocks noGrp="1" noChangeArrowheads="1"/>
          </p:cNvSpPr>
          <p:nvPr>
            <p:ph type="body" idx="1"/>
          </p:nvPr>
        </p:nvSpPr>
        <p:spPr>
          <a:xfrm>
            <a:off x="0" y="1295400"/>
            <a:ext cx="9144000" cy="5334000"/>
          </a:xfrm>
        </p:spPr>
        <p:txBody>
          <a:bodyPr/>
          <a:lstStyle/>
          <a:p>
            <a:pPr marL="609600" indent="-609600">
              <a:lnSpc>
                <a:spcPct val="115000"/>
              </a:lnSpc>
              <a:buSzPct val="75000"/>
            </a:pPr>
            <a:r>
              <a:rPr lang="en-US" b="1" dirty="0"/>
              <a:t>As a consequence of Proposition </a:t>
            </a:r>
            <a:r>
              <a:rPr lang="en-US" b="1" dirty="0" smtClean="0"/>
              <a:t>14 </a:t>
            </a:r>
            <a:r>
              <a:rPr lang="en-US" b="1" dirty="0"/>
              <a:t>and its proof, we get the following:  </a:t>
            </a:r>
            <a:endParaRPr lang="en-US" dirty="0"/>
          </a:p>
          <a:p>
            <a:pPr marL="609600" indent="-609600">
              <a:lnSpc>
                <a:spcPct val="115000"/>
              </a:lnSpc>
              <a:buSzPct val="75000"/>
            </a:pPr>
            <a:r>
              <a:rPr lang="en-US" b="1" dirty="0"/>
              <a:t>Proposition </a:t>
            </a:r>
            <a:r>
              <a:rPr lang="en-US" b="1" dirty="0" smtClean="0"/>
              <a:t>15</a:t>
            </a:r>
            <a:r>
              <a:rPr lang="en-US" dirty="0" smtClean="0"/>
              <a:t>: </a:t>
            </a:r>
            <a:r>
              <a:rPr lang="en-US" dirty="0"/>
              <a:t>Any linearly independent set S in a finite-dimensional vector space can be expanded to a basis</a:t>
            </a:r>
            <a:r>
              <a:rPr lang="en-US" dirty="0" smtClean="0"/>
              <a:t>.</a:t>
            </a:r>
          </a:p>
          <a:p>
            <a:pPr marL="609600" indent="-609600">
              <a:lnSpc>
                <a:spcPct val="115000"/>
              </a:lnSpc>
              <a:buSzPct val="75000"/>
            </a:pPr>
            <a:r>
              <a:rPr lang="en-US" dirty="0" smtClean="0"/>
              <a:t>Proof is left as an exercise. The proof proceeds by applying Prop 14 repeatedly; by Prop 12, the process cannot go on indefinitely; it has to stop, and that stage, a basis has been obtained.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838200" y="0"/>
            <a:ext cx="7620000" cy="1219200"/>
          </a:xfrm>
        </p:spPr>
        <p:txBody>
          <a:bodyPr/>
          <a:lstStyle/>
          <a:p>
            <a:r>
              <a:rPr lang="en-US" sz="3600" b="1"/>
              <a:t>How to Create Bases - 3</a:t>
            </a:r>
          </a:p>
        </p:txBody>
      </p:sp>
      <p:sp>
        <p:nvSpPr>
          <p:cNvPr id="177155" name="Rectangle 3"/>
          <p:cNvSpPr>
            <a:spLocks noGrp="1" noChangeArrowheads="1"/>
          </p:cNvSpPr>
          <p:nvPr>
            <p:ph type="body" idx="1"/>
          </p:nvPr>
        </p:nvSpPr>
        <p:spPr>
          <a:xfrm>
            <a:off x="0" y="1295400"/>
            <a:ext cx="9144000" cy="5334000"/>
          </a:xfrm>
        </p:spPr>
        <p:txBody>
          <a:bodyPr/>
          <a:lstStyle/>
          <a:p>
            <a:pPr marL="609600" indent="-609600">
              <a:lnSpc>
                <a:spcPct val="115000"/>
              </a:lnSpc>
              <a:buSzPct val="75000"/>
            </a:pPr>
            <a:r>
              <a:rPr lang="en-US" sz="2800" b="1" dirty="0"/>
              <a:t>In a similar way, we can get a result which works in the “opposite” direction: </a:t>
            </a:r>
            <a:endParaRPr lang="en-US" sz="2800" dirty="0"/>
          </a:p>
          <a:p>
            <a:pPr marL="609600" indent="-609600">
              <a:lnSpc>
                <a:spcPct val="115000"/>
              </a:lnSpc>
              <a:buSzPct val="75000"/>
            </a:pPr>
            <a:r>
              <a:rPr lang="en-US" sz="2800" b="1" dirty="0"/>
              <a:t>Proposition </a:t>
            </a:r>
            <a:r>
              <a:rPr lang="en-US" sz="2800" b="1" dirty="0" smtClean="0"/>
              <a:t>16</a:t>
            </a:r>
            <a:r>
              <a:rPr lang="en-US" sz="2800" dirty="0" smtClean="0"/>
              <a:t>: </a:t>
            </a:r>
            <a:r>
              <a:rPr lang="en-US" sz="2800" dirty="0"/>
              <a:t>Any finite spanning set S in a non-zero vector space can be contracted  to a basis.</a:t>
            </a:r>
          </a:p>
          <a:p>
            <a:pPr marL="609600" indent="-609600">
              <a:lnSpc>
                <a:spcPct val="115000"/>
              </a:lnSpc>
              <a:buSzPct val="75000"/>
            </a:pPr>
            <a:r>
              <a:rPr lang="en-US" sz="2800" b="1" dirty="0" smtClean="0"/>
              <a:t>Proof</a:t>
            </a:r>
            <a:r>
              <a:rPr lang="en-US" sz="2800" dirty="0" smtClean="0"/>
              <a:t>: Left as an exercise.</a:t>
            </a:r>
          </a:p>
          <a:p>
            <a:pPr marL="609600" indent="-609600">
              <a:lnSpc>
                <a:spcPct val="115000"/>
              </a:lnSpc>
              <a:buSzPct val="75000"/>
            </a:pPr>
            <a:r>
              <a:rPr lang="en-US" sz="2800" b="1" dirty="0" smtClean="0"/>
              <a:t>Remark</a:t>
            </a:r>
            <a:r>
              <a:rPr lang="en-US" sz="2800" dirty="0"/>
              <a:t>: In view of this proposition, we can say that if a non-zero vector space V has a finite spanning set S, then it must be finite-dimensional. </a:t>
            </a:r>
          </a:p>
          <a:p>
            <a:pPr marL="609600" indent="-609600">
              <a:lnSpc>
                <a:spcPct val="115000"/>
              </a:lnSpc>
              <a:buSzPct val="75000"/>
            </a:pPr>
            <a:r>
              <a:rPr lang="en-US" sz="2800" b="1" dirty="0"/>
              <a:t>Remark</a:t>
            </a:r>
            <a:r>
              <a:rPr lang="en-US" sz="2800" dirty="0"/>
              <a:t>: We can regard a basis as either a maximal linearly independent set, or as a minimal spanning set.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09600" y="0"/>
            <a:ext cx="7848600" cy="1219200"/>
          </a:xfrm>
        </p:spPr>
        <p:txBody>
          <a:bodyPr/>
          <a:lstStyle/>
          <a:p>
            <a:r>
              <a:rPr lang="en-US" sz="3600" b="1"/>
              <a:t>Summarizing Results about Dimension </a:t>
            </a:r>
          </a:p>
        </p:txBody>
      </p:sp>
      <p:sp>
        <p:nvSpPr>
          <p:cNvPr id="178179" name="Rectangle 3"/>
          <p:cNvSpPr>
            <a:spLocks noGrp="1" noChangeArrowheads="1"/>
          </p:cNvSpPr>
          <p:nvPr>
            <p:ph type="body" idx="1"/>
          </p:nvPr>
        </p:nvSpPr>
        <p:spPr>
          <a:xfrm>
            <a:off x="0" y="1295400"/>
            <a:ext cx="9144000" cy="5334000"/>
          </a:xfrm>
        </p:spPr>
        <p:txBody>
          <a:bodyPr/>
          <a:lstStyle/>
          <a:p>
            <a:pPr marL="609600" indent="-609600">
              <a:lnSpc>
                <a:spcPct val="115000"/>
              </a:lnSpc>
              <a:buSzPct val="75000"/>
            </a:pPr>
            <a:r>
              <a:rPr lang="en-US" sz="2800" b="1" dirty="0"/>
              <a:t>Proposition </a:t>
            </a:r>
            <a:r>
              <a:rPr lang="en-US" sz="2800" b="1" dirty="0" smtClean="0"/>
              <a:t>17</a:t>
            </a:r>
            <a:r>
              <a:rPr lang="en-US" sz="2800" dirty="0" smtClean="0"/>
              <a:t>: </a:t>
            </a:r>
            <a:r>
              <a:rPr lang="en-US" sz="2800" dirty="0"/>
              <a:t>Let V be a finite-dimensional vector space with dimension n. Then: </a:t>
            </a:r>
          </a:p>
          <a:p>
            <a:pPr marL="990600" lvl="1" indent="-533400">
              <a:lnSpc>
                <a:spcPct val="115000"/>
              </a:lnSpc>
              <a:buSzPct val="75000"/>
              <a:buFontTx/>
              <a:buChar char="•"/>
            </a:pPr>
            <a:r>
              <a:rPr lang="en-US" dirty="0"/>
              <a:t>Any subset of V which contains more than n elements is linearly dependent </a:t>
            </a:r>
          </a:p>
          <a:p>
            <a:pPr marL="990600" lvl="1" indent="-533400">
              <a:lnSpc>
                <a:spcPct val="115000"/>
              </a:lnSpc>
              <a:buSzPct val="75000"/>
              <a:buFontTx/>
              <a:buChar char="•"/>
            </a:pPr>
            <a:r>
              <a:rPr lang="en-US" dirty="0"/>
              <a:t>No subset of V which contains less than n vectors can span V</a:t>
            </a:r>
          </a:p>
          <a:p>
            <a:pPr marL="609600" indent="-609600">
              <a:lnSpc>
                <a:spcPct val="115000"/>
              </a:lnSpc>
              <a:buSzPct val="75000"/>
            </a:pPr>
            <a:r>
              <a:rPr lang="en-US" sz="2800" b="1" dirty="0"/>
              <a:t>Remark: </a:t>
            </a:r>
            <a:r>
              <a:rPr lang="en-US" sz="2800" dirty="0"/>
              <a:t>Proposition </a:t>
            </a:r>
            <a:r>
              <a:rPr lang="en-US" sz="2800" dirty="0" smtClean="0"/>
              <a:t>17 </a:t>
            </a:r>
            <a:r>
              <a:rPr lang="en-US" sz="2800" dirty="0"/>
              <a:t>essentially summarizes Proposition </a:t>
            </a:r>
            <a:r>
              <a:rPr lang="en-US" sz="2800" dirty="0" smtClean="0"/>
              <a:t>12 </a:t>
            </a:r>
            <a:r>
              <a:rPr lang="en-US" sz="2800" dirty="0"/>
              <a:t>and its consequences in terms of dimension. </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0"/>
            <a:ext cx="7620000" cy="914400"/>
          </a:xfrm>
        </p:spPr>
        <p:txBody>
          <a:bodyPr/>
          <a:lstStyle/>
          <a:p>
            <a:r>
              <a:rPr lang="en-US" sz="3600" b="1"/>
              <a:t>Dimension of Subspaces</a:t>
            </a:r>
          </a:p>
        </p:txBody>
      </p:sp>
      <p:sp>
        <p:nvSpPr>
          <p:cNvPr id="179203" name="Rectangle 3"/>
          <p:cNvSpPr>
            <a:spLocks noGrp="1" noChangeArrowheads="1"/>
          </p:cNvSpPr>
          <p:nvPr>
            <p:ph type="body" idx="1"/>
          </p:nvPr>
        </p:nvSpPr>
        <p:spPr>
          <a:xfrm>
            <a:off x="228600" y="2362200"/>
            <a:ext cx="8915400" cy="4267200"/>
          </a:xfrm>
        </p:spPr>
        <p:txBody>
          <a:bodyPr/>
          <a:lstStyle/>
          <a:p>
            <a:pPr marL="609600" indent="-609600">
              <a:lnSpc>
                <a:spcPct val="115000"/>
              </a:lnSpc>
              <a:buSzPct val="75000"/>
            </a:pPr>
            <a:r>
              <a:rPr lang="en-US" b="1" dirty="0"/>
              <a:t>Proposition </a:t>
            </a:r>
            <a:r>
              <a:rPr lang="en-US" b="1" dirty="0" smtClean="0"/>
              <a:t>18</a:t>
            </a:r>
            <a:r>
              <a:rPr lang="en-US" dirty="0" smtClean="0"/>
              <a:t>: </a:t>
            </a:r>
            <a:r>
              <a:rPr lang="en-US" dirty="0"/>
              <a:t>If W is a proper subspace of a finite-dimensional space V, then W is also finite-dimensional and 0 &lt; dim W &lt; dim V. </a:t>
            </a:r>
            <a:r>
              <a:rPr lang="en-US" dirty="0" smtClean="0"/>
              <a:t>(NB: </a:t>
            </a:r>
            <a:r>
              <a:rPr lang="en-US" i="1" dirty="0" smtClean="0"/>
              <a:t>A </a:t>
            </a:r>
            <a:r>
              <a:rPr lang="en-US" i="1" dirty="0"/>
              <a:t>proper subspace is a subspace different from the zero subspace and the entire space</a:t>
            </a:r>
            <a:r>
              <a:rPr lang="en-US" i="1" dirty="0" smtClean="0"/>
              <a:t>. </a:t>
            </a:r>
            <a:r>
              <a:rPr lang="en-US" dirty="0" smtClean="0"/>
              <a:t>) </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0"/>
            <a:ext cx="7620000" cy="914400"/>
          </a:xfrm>
        </p:spPr>
        <p:txBody>
          <a:bodyPr/>
          <a:lstStyle/>
          <a:p>
            <a:r>
              <a:rPr lang="en-US" sz="3600" b="1"/>
              <a:t>Dimension of Subspaces</a:t>
            </a:r>
          </a:p>
        </p:txBody>
      </p:sp>
      <p:sp>
        <p:nvSpPr>
          <p:cNvPr id="179203" name="Rectangle 3"/>
          <p:cNvSpPr>
            <a:spLocks noGrp="1" noChangeArrowheads="1"/>
          </p:cNvSpPr>
          <p:nvPr>
            <p:ph type="body" idx="1"/>
          </p:nvPr>
        </p:nvSpPr>
        <p:spPr>
          <a:xfrm>
            <a:off x="228600" y="990600"/>
            <a:ext cx="8915400" cy="5638800"/>
          </a:xfrm>
        </p:spPr>
        <p:txBody>
          <a:bodyPr/>
          <a:lstStyle/>
          <a:p>
            <a:pPr marL="609600" indent="-609600">
              <a:lnSpc>
                <a:spcPct val="115000"/>
              </a:lnSpc>
              <a:buSzPct val="75000"/>
            </a:pPr>
            <a:r>
              <a:rPr lang="en-US" sz="2000" b="1"/>
              <a:t>Proposition </a:t>
            </a:r>
            <a:r>
              <a:rPr lang="en-US" sz="2000" b="1" smtClean="0"/>
              <a:t>18</a:t>
            </a:r>
            <a:r>
              <a:rPr lang="en-US" sz="2000" smtClean="0"/>
              <a:t>: </a:t>
            </a:r>
            <a:r>
              <a:rPr lang="en-US" sz="2000" dirty="0"/>
              <a:t>If W is a proper subspace of a finite-dimensional space V, then W is also finite-dimensional and 0 &lt; dim W &lt; dim V. </a:t>
            </a:r>
            <a:r>
              <a:rPr lang="en-US" sz="2000" dirty="0" smtClean="0"/>
              <a:t>(NB: </a:t>
            </a:r>
            <a:r>
              <a:rPr lang="en-US" sz="2000" i="1" dirty="0" smtClean="0"/>
              <a:t>A </a:t>
            </a:r>
            <a:r>
              <a:rPr lang="en-US" sz="2000" i="1" dirty="0"/>
              <a:t>proper subspace is a subspace different from the zero subspace and the entire space</a:t>
            </a:r>
            <a:r>
              <a:rPr lang="en-US" sz="2000" i="1" dirty="0" smtClean="0"/>
              <a:t>. </a:t>
            </a:r>
            <a:r>
              <a:rPr lang="en-US" sz="2000" dirty="0" smtClean="0"/>
              <a:t>) </a:t>
            </a:r>
            <a:endParaRPr lang="en-US" sz="2000" dirty="0"/>
          </a:p>
          <a:p>
            <a:pPr marL="609600" indent="-609600">
              <a:lnSpc>
                <a:spcPct val="115000"/>
              </a:lnSpc>
              <a:buSzPct val="75000"/>
            </a:pPr>
            <a:r>
              <a:rPr lang="en-US" sz="2000" b="1" dirty="0"/>
              <a:t>Proof</a:t>
            </a:r>
            <a:r>
              <a:rPr lang="en-US" sz="2000" dirty="0"/>
              <a:t>: Since W is a proper subspace, it contains a vector </a:t>
            </a:r>
            <a:r>
              <a:rPr lang="en-US" sz="2000" b="1" dirty="0"/>
              <a:t>w</a:t>
            </a:r>
            <a:r>
              <a:rPr lang="en-US" sz="2000" b="1" baseline="-25000" dirty="0"/>
              <a:t>1 </a:t>
            </a:r>
            <a:r>
              <a:rPr lang="en-US" sz="2000" dirty="0">
                <a:sym typeface="Symbol" pitchFamily="18" charset="2"/>
              </a:rPr>
              <a:t> </a:t>
            </a:r>
            <a:r>
              <a:rPr lang="en-US" sz="2000" b="1" dirty="0"/>
              <a:t>0. </a:t>
            </a:r>
            <a:r>
              <a:rPr lang="en-US" sz="2000" dirty="0"/>
              <a:t>If </a:t>
            </a:r>
            <a:r>
              <a:rPr lang="en-US" sz="2000" b="1" dirty="0"/>
              <a:t>w</a:t>
            </a:r>
            <a:r>
              <a:rPr lang="en-US" sz="2000" b="1" baseline="-25000" dirty="0"/>
              <a:t>1</a:t>
            </a:r>
            <a:r>
              <a:rPr lang="en-US" sz="2000" dirty="0"/>
              <a:t> spans W, then W is finite-dimensional. If not, there is a vector </a:t>
            </a:r>
            <a:r>
              <a:rPr lang="en-US" sz="2000" b="1" dirty="0"/>
              <a:t>w</a:t>
            </a:r>
            <a:r>
              <a:rPr lang="en-US" sz="2000" b="1" baseline="-25000" dirty="0"/>
              <a:t>2</a:t>
            </a:r>
            <a:r>
              <a:rPr lang="en-US" sz="2000" b="1" dirty="0"/>
              <a:t> </a:t>
            </a:r>
            <a:r>
              <a:rPr lang="en-US" sz="2000" dirty="0"/>
              <a:t>in W outside Span </a:t>
            </a:r>
            <a:r>
              <a:rPr lang="en-US" sz="2000" b="1" dirty="0"/>
              <a:t>w</a:t>
            </a:r>
            <a:r>
              <a:rPr lang="en-US" sz="2000" b="1" baseline="-25000" dirty="0"/>
              <a:t>1</a:t>
            </a:r>
            <a:r>
              <a:rPr lang="en-US" sz="2000" dirty="0"/>
              <a:t>, and by adjoining </a:t>
            </a:r>
            <a:r>
              <a:rPr lang="en-US" sz="2000" b="1" dirty="0"/>
              <a:t>w</a:t>
            </a:r>
            <a:r>
              <a:rPr lang="en-US" sz="2000" b="1" baseline="-25000" dirty="0"/>
              <a:t>2</a:t>
            </a:r>
            <a:r>
              <a:rPr lang="en-US" sz="2000" dirty="0"/>
              <a:t> to </a:t>
            </a:r>
            <a:r>
              <a:rPr lang="en-US" sz="2000" b="1" dirty="0"/>
              <a:t>w</a:t>
            </a:r>
            <a:r>
              <a:rPr lang="en-US" sz="2000" b="1" baseline="-25000" dirty="0"/>
              <a:t>1</a:t>
            </a:r>
            <a:r>
              <a:rPr lang="en-US" sz="2000" b="1" dirty="0"/>
              <a:t>, </a:t>
            </a:r>
            <a:r>
              <a:rPr lang="en-US" sz="2000" dirty="0"/>
              <a:t>we still have a linearly independent set (by Proposition </a:t>
            </a:r>
            <a:r>
              <a:rPr lang="en-US" sz="2000" dirty="0" smtClean="0"/>
              <a:t>14). </a:t>
            </a:r>
            <a:r>
              <a:rPr lang="en-US" sz="2000" dirty="0"/>
              <a:t>Continuing in this way, we get a basis of W with at most dim V elements (upper limit comes because of Proposition </a:t>
            </a:r>
            <a:r>
              <a:rPr lang="en-US" sz="2000" dirty="0" smtClean="0"/>
              <a:t>12). </a:t>
            </a:r>
            <a:r>
              <a:rPr lang="en-US" sz="2000" dirty="0"/>
              <a:t>Hence, W is finite-dimensional and dim W </a:t>
            </a:r>
            <a:r>
              <a:rPr lang="en-US" sz="2000" dirty="0">
                <a:sym typeface="Symbol" pitchFamily="18" charset="2"/>
              </a:rPr>
              <a:t> dim V. But since W is a proper subspace, there is a vector </a:t>
            </a:r>
            <a:r>
              <a:rPr lang="en-US" sz="2000" b="1" dirty="0"/>
              <a:t>v</a:t>
            </a:r>
            <a:r>
              <a:rPr lang="en-US" sz="2000" dirty="0">
                <a:sym typeface="Symbol" pitchFamily="18" charset="2"/>
              </a:rPr>
              <a:t> </a:t>
            </a:r>
            <a:r>
              <a:rPr lang="en-US" sz="2000" dirty="0"/>
              <a:t>outside W. Adjoining </a:t>
            </a:r>
            <a:r>
              <a:rPr lang="en-US" sz="2000" b="1" dirty="0"/>
              <a:t>v</a:t>
            </a:r>
            <a:r>
              <a:rPr lang="en-US" sz="2000" dirty="0"/>
              <a:t> to any basis of W, we still have a linearly independent set. Hence, dim W must be (strictly) less than dim V, i.e. dim W &lt; dim V.   </a:t>
            </a:r>
          </a:p>
        </p:txBody>
      </p:sp>
    </p:spTree>
    <p:extLst>
      <p:ext uri="{BB962C8B-B14F-4D97-AF65-F5344CB8AC3E}">
        <p14:creationId xmlns:p14="http://schemas.microsoft.com/office/powerpoint/2010/main" val="242709241"/>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3892</TotalTime>
  <Words>835</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Review: Fundamental Results </vt:lpstr>
      <vt:lpstr>How to Create Bases - 1</vt:lpstr>
      <vt:lpstr>How to Create Bases - 1</vt:lpstr>
      <vt:lpstr>How to Create Bases - 2</vt:lpstr>
      <vt:lpstr>How to Create Bases - 3</vt:lpstr>
      <vt:lpstr>Summarizing Results about Dimension </vt:lpstr>
      <vt:lpstr>Dimension of Subspaces</vt:lpstr>
      <vt:lpstr>Dimension of Subspaces</vt:lpstr>
    </vt:vector>
  </TitlesOfParts>
  <Company>RTL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Definite Integral</dc:title>
  <dc:creator>Srinavas</dc:creator>
  <cp:lastModifiedBy>samaresh</cp:lastModifiedBy>
  <cp:revision>329</cp:revision>
  <cp:lastPrinted>2018-09-11T04:03:08Z</cp:lastPrinted>
  <dcterms:created xsi:type="dcterms:W3CDTF">2001-08-16T03:34:40Z</dcterms:created>
  <dcterms:modified xsi:type="dcterms:W3CDTF">2018-09-13T08:43:01Z</dcterms:modified>
</cp:coreProperties>
</file>