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5"/>
  </p:handoutMasterIdLst>
  <p:sldIdLst>
    <p:sldId id="415" r:id="rId2"/>
    <p:sldId id="417" r:id="rId3"/>
    <p:sldId id="416" r:id="rId4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F74BD9-D306-4185-A20F-1A31EB47A4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9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A2C52-AB9D-4D33-A7A2-FD0FF07B8F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3AA94-E92E-45F8-AC93-127F18D3A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F4CA4-399B-451D-9C45-C0FB0E0CEB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E034D-1295-455F-B9EC-EA54609EE3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EB692-577A-47BB-B33E-186DE86082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8AA7E-AC9B-41EF-8CE1-2E375191A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3BE0B-5FF3-4971-ADCF-97940C60A4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14A87-A3E0-400B-9272-F386867C07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76A8A-C4F2-4899-9F04-9AEE1D07F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9B9A-C911-4752-8CF6-F11059A66E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BCE12-3003-47D8-9D4C-791D58A738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5AC4FB-C537-4266-809D-ADC8700D49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dirty="0" smtClean="0"/>
              <a:t>Infinite-Dimensional Vector Spaces</a:t>
            </a:r>
            <a:endParaRPr lang="en-US" sz="3600" b="1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4864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Remark: </a:t>
            </a:r>
            <a:r>
              <a:rPr lang="en-US" sz="2000" dirty="0" smtClean="0"/>
              <a:t>We had earlier seen that the space </a:t>
            </a:r>
            <a:r>
              <a:rPr lang="en-US" sz="2000" dirty="0" smtClean="0">
                <a:latin typeface="Castellar" pitchFamily="18" charset="0"/>
              </a:rPr>
              <a:t>R</a:t>
            </a:r>
            <a:r>
              <a:rPr lang="en-US" sz="2000" dirty="0" smtClean="0"/>
              <a:t>[t] of all polynomials with real coefficients is infinite-dimensional. We had also discussed the case of  the space  C[0,1] of continuous functions, and by using Proposition 18, we could see that it is also infinite-dimensional. We would  like to extend the concepts of linear dependence/independence and bases to infinite-dimensional spaces. We therefore make the following definitions: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Definition</a:t>
            </a:r>
            <a:r>
              <a:rPr lang="en-US" sz="2000" dirty="0" smtClean="0"/>
              <a:t>: A (possibly infinite) set S of vectors in a vector space V is said to be </a:t>
            </a:r>
            <a:r>
              <a:rPr lang="en-US" sz="2000" b="1" dirty="0" smtClean="0"/>
              <a:t>linearly independent </a:t>
            </a:r>
            <a:r>
              <a:rPr lang="en-US" sz="2000" dirty="0" smtClean="0"/>
              <a:t>if every finite subset of S is linearly independent.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Definition:</a:t>
            </a:r>
            <a:r>
              <a:rPr lang="en-US" sz="2000" dirty="0" smtClean="0"/>
              <a:t> If S is a subset of V, then Span S = smallest subspace of V which contains S. This definition covers the case of infinite subsets S and coincides with our earlier (alternative) definition for finite subsets. 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Remark:</a:t>
            </a:r>
            <a:r>
              <a:rPr lang="en-US" sz="2000" dirty="0" smtClean="0"/>
              <a:t> Actually, it can be seen that Span S is nothing but the set of all possible linear combinations of vectors in S; i.e. Span S = {c</a:t>
            </a:r>
            <a:r>
              <a:rPr lang="en-US" sz="2000" baseline="-25000" dirty="0" smtClean="0"/>
              <a:t>1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1 </a:t>
            </a:r>
            <a:r>
              <a:rPr lang="en-US" sz="2000" dirty="0" smtClean="0"/>
              <a:t>+ c</a:t>
            </a:r>
            <a:r>
              <a:rPr lang="en-US" sz="2000" baseline="-25000" dirty="0" smtClean="0"/>
              <a:t>2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 + …. +</a:t>
            </a:r>
            <a:r>
              <a:rPr lang="en-US" sz="2000" dirty="0" smtClean="0"/>
              <a:t>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p</a:t>
            </a:r>
            <a:r>
              <a:rPr lang="en-US" sz="2000" b="1" dirty="0" err="1" smtClean="0"/>
              <a:t>v</a:t>
            </a:r>
            <a:r>
              <a:rPr lang="en-US" sz="2000" b="1" baseline="-25000" dirty="0" err="1" smtClean="0"/>
              <a:t>p</a:t>
            </a:r>
            <a:r>
              <a:rPr lang="en-US" sz="2000" dirty="0" smtClean="0"/>
              <a:t>: 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i </a:t>
            </a:r>
            <a:r>
              <a:rPr lang="en-US" sz="2000" dirty="0" smtClean="0">
                <a:sym typeface="Symbol"/>
              </a:rPr>
              <a:t> S,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 </a:t>
            </a:r>
            <a:r>
              <a:rPr lang="en-US" sz="2000" dirty="0" smtClean="0">
                <a:sym typeface="Symbol" pitchFamily="18" charset="2"/>
              </a:rPr>
              <a:t> F}. Th</a:t>
            </a:r>
            <a:r>
              <a:rPr lang="en-US" sz="2000" dirty="0" smtClean="0"/>
              <a:t>is also coincides with our earlier (initial) definition in the case that S is finite. 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3600" b="1" dirty="0" smtClean="0"/>
              <a:t>Infinite-Dimensional Vector Spaces - 2</a:t>
            </a:r>
            <a:endParaRPr lang="en-US" sz="3600" b="1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52578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Definition:</a:t>
            </a:r>
            <a:r>
              <a:rPr lang="en-US" sz="2000" dirty="0" smtClean="0"/>
              <a:t> A subset S of a space V is </a:t>
            </a:r>
            <a:r>
              <a:rPr lang="en-US" sz="2000" dirty="0" err="1" smtClean="0"/>
              <a:t>stb</a:t>
            </a:r>
            <a:r>
              <a:rPr lang="en-US" sz="2000" dirty="0" smtClean="0"/>
              <a:t> a </a:t>
            </a:r>
            <a:r>
              <a:rPr lang="en-US" sz="2000" b="1" dirty="0" smtClean="0"/>
              <a:t>basis</a:t>
            </a:r>
            <a:r>
              <a:rPr lang="en-US" sz="2000" dirty="0" smtClean="0"/>
              <a:t> of V if S is linearly independent and  Span S = V.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Example:</a:t>
            </a:r>
            <a:r>
              <a:rPr lang="en-US" sz="2000" dirty="0" smtClean="0"/>
              <a:t>  The set B = {1, t, t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, t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, …….. } = {</a:t>
            </a:r>
            <a:r>
              <a:rPr lang="en-US" sz="2000" dirty="0" err="1" smtClean="0"/>
              <a:t>t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: n </a:t>
            </a:r>
            <a:r>
              <a:rPr lang="en-US" sz="2000" dirty="0" smtClean="0">
                <a:sym typeface="Symbol"/>
              </a:rPr>
              <a:t> </a:t>
            </a:r>
            <a:r>
              <a:rPr lang="en-US" sz="2000" dirty="0" smtClean="0">
                <a:latin typeface="Castellar" pitchFamily="18" charset="0"/>
              </a:rPr>
              <a:t>N</a:t>
            </a:r>
            <a:r>
              <a:rPr lang="en-US" sz="2000" dirty="0" smtClean="0">
                <a:sym typeface="Symbol"/>
              </a:rPr>
              <a:t>} is a basis for the space </a:t>
            </a:r>
            <a:r>
              <a:rPr lang="en-US" sz="2000" dirty="0" smtClean="0">
                <a:latin typeface="Castellar" pitchFamily="18" charset="0"/>
              </a:rPr>
              <a:t>R</a:t>
            </a:r>
            <a:r>
              <a:rPr lang="en-US" sz="2000" dirty="0" smtClean="0"/>
              <a:t>[t] of all polynomials with real coefficients.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Note: </a:t>
            </a:r>
            <a:r>
              <a:rPr lang="en-US" sz="2000" dirty="0" smtClean="0"/>
              <a:t>If we consider the subset 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= </a:t>
            </a:r>
            <a:r>
              <a:rPr lang="en-US" sz="2000" dirty="0">
                <a:solidFill>
                  <a:srgbClr val="000000"/>
                </a:solidFill>
              </a:rPr>
              <a:t>{1, t, t</a:t>
            </a:r>
            <a:r>
              <a:rPr lang="en-US" sz="2000" baseline="30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, t</a:t>
            </a:r>
            <a:r>
              <a:rPr lang="en-US" sz="2000" baseline="30000" dirty="0">
                <a:solidFill>
                  <a:srgbClr val="000000"/>
                </a:solidFill>
              </a:rPr>
              <a:t>3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smtClean="0">
                <a:solidFill>
                  <a:srgbClr val="000000"/>
                </a:solidFill>
              </a:rPr>
              <a:t>…….., </a:t>
            </a:r>
            <a:r>
              <a:rPr lang="en-US" sz="2000" dirty="0" err="1" smtClean="0">
                <a:solidFill>
                  <a:srgbClr val="000000"/>
                </a:solidFill>
              </a:rPr>
              <a:t>t</a:t>
            </a:r>
            <a:r>
              <a:rPr lang="en-US" sz="2000" baseline="30000" dirty="0" err="1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sym typeface="Symbol"/>
              </a:rPr>
              <a:t>} of </a:t>
            </a:r>
            <a:r>
              <a:rPr lang="en-US" sz="2000" dirty="0" smtClean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sz="2000" baseline="-25000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[t]</a:t>
            </a:r>
            <a:r>
              <a:rPr lang="en-US" sz="2000" dirty="0" smtClean="0">
                <a:solidFill>
                  <a:srgbClr val="000000"/>
                </a:solidFill>
                <a:sym typeface="Symbol"/>
              </a:rPr>
              <a:t>, then we can easily see that it is both linearly independent and a spanning set for </a:t>
            </a:r>
            <a:r>
              <a:rPr lang="en-US" sz="2000" dirty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sz="2000" baseline="-25000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[t]</a:t>
            </a:r>
            <a:r>
              <a:rPr lang="en-US" sz="2000" dirty="0" smtClean="0">
                <a:solidFill>
                  <a:srgbClr val="000000"/>
                </a:solidFill>
                <a:sym typeface="Symbol"/>
              </a:rPr>
              <a:t>. It follows that </a:t>
            </a:r>
            <a:r>
              <a:rPr lang="en-US" sz="2000" dirty="0" err="1" smtClean="0">
                <a:solidFill>
                  <a:srgbClr val="000000"/>
                </a:solidFill>
              </a:rPr>
              <a:t>B</a:t>
            </a:r>
            <a:r>
              <a:rPr lang="en-US" sz="2000" baseline="-25000" dirty="0" err="1" smtClean="0">
                <a:solidFill>
                  <a:srgbClr val="000000"/>
                </a:solidFill>
              </a:rPr>
              <a:t>n</a:t>
            </a:r>
            <a:r>
              <a:rPr lang="en-US" sz="2000" baseline="-25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is </a:t>
            </a:r>
            <a:r>
              <a:rPr lang="en-US" sz="2000" dirty="0" smtClean="0">
                <a:solidFill>
                  <a:srgbClr val="000000"/>
                </a:solidFill>
                <a:sym typeface="Symbol"/>
              </a:rPr>
              <a:t>a basis for </a:t>
            </a:r>
            <a:r>
              <a:rPr lang="en-US" sz="2000" dirty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sz="2000" baseline="-25000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[t] </a:t>
            </a:r>
            <a:r>
              <a:rPr lang="en-US" sz="2000" dirty="0" smtClean="0">
                <a:solidFill>
                  <a:srgbClr val="000000"/>
                </a:solidFill>
                <a:sym typeface="Symbol"/>
              </a:rPr>
              <a:t>and hence dim </a:t>
            </a:r>
            <a:r>
              <a:rPr lang="en-US" sz="2000" dirty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sz="2000" baseline="-25000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[t] </a:t>
            </a:r>
            <a:r>
              <a:rPr lang="en-US" sz="2000" dirty="0" smtClean="0">
                <a:solidFill>
                  <a:srgbClr val="000000"/>
                </a:solidFill>
                <a:sym typeface="Symbol"/>
              </a:rPr>
              <a:t>= n + 1.</a:t>
            </a:r>
          </a:p>
          <a:p>
            <a:pPr marL="0" indent="-274320">
              <a:lnSpc>
                <a:spcPct val="114000"/>
              </a:lnSpc>
              <a:spcBef>
                <a:spcPts val="1800"/>
              </a:spcBef>
              <a:buSzPct val="75000"/>
              <a:buNone/>
            </a:pPr>
            <a:r>
              <a:rPr lang="en-US" sz="2000" dirty="0" smtClean="0">
                <a:solidFill>
                  <a:srgbClr val="000000"/>
                </a:solidFill>
                <a:sym typeface="Symbol"/>
              </a:rPr>
              <a:t>	Then B is the union of all the </a:t>
            </a:r>
            <a:r>
              <a:rPr lang="en-US" sz="2000" dirty="0">
                <a:solidFill>
                  <a:srgbClr val="000000"/>
                </a:solidFill>
              </a:rPr>
              <a:t>B</a:t>
            </a:r>
            <a:r>
              <a:rPr lang="en-US" sz="2000" baseline="-25000" dirty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sym typeface="Symbol"/>
              </a:rPr>
              <a:t>. We can show without too much difficulty 	that B is both linearly independent  and a spanning set for </a:t>
            </a:r>
            <a:r>
              <a:rPr lang="en-US" sz="2000" dirty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sz="2000" dirty="0">
                <a:solidFill>
                  <a:srgbClr val="000000"/>
                </a:solidFill>
              </a:rPr>
              <a:t>[t]</a:t>
            </a:r>
            <a:r>
              <a:rPr lang="en-US" sz="2000" dirty="0" smtClean="0">
                <a:solidFill>
                  <a:srgbClr val="000000"/>
                </a:solidFill>
                <a:sym typeface="Symbol"/>
              </a:rPr>
              <a:t>, using the 	definitions on the previous slide. </a:t>
            </a:r>
            <a:r>
              <a:rPr lang="en-US" sz="2000" dirty="0" smtClean="0">
                <a:sym typeface="Symbol"/>
              </a:rPr>
              <a:t>Thus B is a basis for </a:t>
            </a:r>
            <a:r>
              <a:rPr lang="en-US" sz="2000" dirty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sz="2000" dirty="0">
                <a:solidFill>
                  <a:srgbClr val="000000"/>
                </a:solidFill>
              </a:rPr>
              <a:t>[t</a:t>
            </a:r>
            <a:r>
              <a:rPr lang="en-US" sz="2000" dirty="0" smtClean="0">
                <a:solidFill>
                  <a:srgbClr val="000000"/>
                </a:solidFill>
              </a:rPr>
              <a:t>].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282505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3600" b="1" dirty="0" smtClean="0"/>
              <a:t>Infinite-Dimensional Vector Spaces - 3</a:t>
            </a:r>
            <a:endParaRPr lang="en-US" sz="3600" b="1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6388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dirty="0" smtClean="0"/>
              <a:t>Theorem 2 (Basis Theorem or Fundamental Theorem of Linear Algebra): </a:t>
            </a:r>
            <a:r>
              <a:rPr lang="en-US" sz="2400" dirty="0" smtClean="0"/>
              <a:t>Every vector space V has a basis; more precisely, if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 V is a non-zero vector, then there exists a basis B of V such that </a:t>
            </a:r>
            <a:r>
              <a:rPr lang="en-US" sz="2400" b="1" dirty="0" smtClean="0">
                <a:sym typeface="Symbol"/>
              </a:rPr>
              <a:t>v</a:t>
            </a:r>
            <a:r>
              <a:rPr lang="en-US" sz="2400" dirty="0" smtClean="0">
                <a:sym typeface="Symbol"/>
              </a:rPr>
              <a:t>  B.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dirty="0" smtClean="0">
                <a:sym typeface="Symbol"/>
              </a:rPr>
              <a:t>Remark 1:</a:t>
            </a:r>
            <a:r>
              <a:rPr lang="en-US" sz="2400" dirty="0" smtClean="0">
                <a:sym typeface="Symbol"/>
              </a:rPr>
              <a:t> The proof of the above requires advanced concepts from set theory, and is usually not given in elementary linear algebra textbooks. Moreover, it is a  pure existence proof, it doesn’t provide any technique for constructing a basis.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dirty="0" smtClean="0">
                <a:sym typeface="Symbol"/>
              </a:rPr>
              <a:t>Remark 2:</a:t>
            </a:r>
            <a:r>
              <a:rPr lang="en-US" sz="2400" dirty="0" smtClean="0">
                <a:sym typeface="Symbol"/>
              </a:rPr>
              <a:t> The space </a:t>
            </a:r>
            <a:r>
              <a:rPr lang="en-US" sz="2000" dirty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sz="2000" dirty="0">
                <a:solidFill>
                  <a:srgbClr val="000000"/>
                </a:solidFill>
              </a:rPr>
              <a:t>[t] </a:t>
            </a:r>
            <a:r>
              <a:rPr lang="en-US" sz="2400" dirty="0" smtClean="0">
                <a:sym typeface="Symbol"/>
              </a:rPr>
              <a:t>of polynomials is exceptional amongst infinite-dimensional spaces in that we can actually exhibit a basis. For other interesting spaces such as </a:t>
            </a:r>
            <a:r>
              <a:rPr lang="en-US" sz="2000" dirty="0" smtClean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sz="2000" baseline="30000" dirty="0" smtClean="0">
                <a:solidFill>
                  <a:srgbClr val="000000"/>
                </a:solidFill>
                <a:sym typeface="Symbol"/>
              </a:rPr>
              <a:t> </a:t>
            </a:r>
            <a:r>
              <a:rPr lang="en-US" sz="2000" dirty="0" smtClean="0">
                <a:solidFill>
                  <a:srgbClr val="000000"/>
                </a:solidFill>
              </a:rPr>
              <a:t>and C[</a:t>
            </a:r>
            <a:r>
              <a:rPr lang="en-US" sz="2000" dirty="0" err="1" smtClean="0">
                <a:solidFill>
                  <a:srgbClr val="000000"/>
                </a:solidFill>
              </a:rPr>
              <a:t>a,b</a:t>
            </a:r>
            <a:r>
              <a:rPr lang="en-US" sz="2000" dirty="0">
                <a:solidFill>
                  <a:srgbClr val="000000"/>
                </a:solidFill>
              </a:rPr>
              <a:t>]</a:t>
            </a:r>
            <a:r>
              <a:rPr lang="en-US" sz="2400" dirty="0" smtClean="0">
                <a:sym typeface="Symbol"/>
              </a:rPr>
              <a:t>, it has not been possible to provide a construction for a basis. </a:t>
            </a:r>
            <a:endParaRPr lang="en-US" sz="2400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494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Infinite-Dimensional Vector Spaces</vt:lpstr>
      <vt:lpstr>Infinite-Dimensional Vector Spaces - 2</vt:lpstr>
      <vt:lpstr>Infinite-Dimensional Vector Spaces - 3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336</cp:revision>
  <dcterms:created xsi:type="dcterms:W3CDTF">2001-08-16T03:34:40Z</dcterms:created>
  <dcterms:modified xsi:type="dcterms:W3CDTF">2018-09-14T07:50:20Z</dcterms:modified>
</cp:coreProperties>
</file>