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4"/>
  </p:handoutMasterIdLst>
  <p:sldIdLst>
    <p:sldId id="417" r:id="rId2"/>
    <p:sldId id="440" r:id="rId3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990600"/>
          </a:xfrm>
        </p:spPr>
        <p:txBody>
          <a:bodyPr/>
          <a:lstStyle/>
          <a:p>
            <a:r>
              <a:rPr lang="en-US" sz="3600" b="1" dirty="0" smtClean="0"/>
              <a:t>Sum of Subspaces - 1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724400"/>
          </a:xfrm>
        </p:spPr>
        <p:txBody>
          <a:bodyPr/>
          <a:lstStyle/>
          <a:p>
            <a:pPr marL="0" indent="-457200">
              <a:spcBef>
                <a:spcPct val="0"/>
              </a:spcBef>
              <a:buSzPct val="75000"/>
            </a:pPr>
            <a:r>
              <a:rPr lang="en-US" sz="2800" b="1" dirty="0" smtClean="0"/>
              <a:t>Definition: </a:t>
            </a:r>
            <a:r>
              <a:rPr lang="en-US" sz="2800" dirty="0" smtClean="0"/>
              <a:t>Let U and W be subspaces of the vector space V. Then the sum of U and W, U + W = {</a:t>
            </a:r>
            <a:r>
              <a:rPr lang="en-US" sz="2800" b="1" dirty="0" smtClean="0"/>
              <a:t>u</a:t>
            </a:r>
            <a:r>
              <a:rPr lang="en-US" sz="2800" dirty="0" smtClean="0"/>
              <a:t> + </a:t>
            </a:r>
            <a:r>
              <a:rPr lang="en-US" sz="2800" b="1" dirty="0" smtClean="0"/>
              <a:t>w</a:t>
            </a:r>
            <a:r>
              <a:rPr lang="en-US" sz="2800" dirty="0" smtClean="0"/>
              <a:t>: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 U, </a:t>
            </a:r>
            <a:r>
              <a:rPr lang="en-US" sz="2800" b="1" dirty="0" smtClean="0">
                <a:sym typeface="Symbol" pitchFamily="18" charset="2"/>
              </a:rPr>
              <a:t>w</a:t>
            </a:r>
            <a:r>
              <a:rPr lang="en-US" sz="2800" dirty="0" smtClean="0">
                <a:sym typeface="Symbol" pitchFamily="18" charset="2"/>
              </a:rPr>
              <a:t> </a:t>
            </a:r>
            <a:r>
              <a:rPr lang="en-US" sz="2800" dirty="0" smtClean="0"/>
              <a:t> W}. It is easy to see that U + W is a subspace of V. In fact, U + W is the smallest subspace of V containing U and W. </a:t>
            </a:r>
            <a:endParaRPr lang="en-US" sz="2800" dirty="0" smtClean="0"/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800" b="1" dirty="0" smtClean="0"/>
              <a:t>Remark:</a:t>
            </a:r>
            <a:r>
              <a:rPr lang="en-US" sz="2800" dirty="0" smtClean="0"/>
              <a:t> The above definition and result were covered in the tutorial. We observe that the sum of two subspaces U and W is somewhat analogous to the union of two sets X and Y, since X </a:t>
            </a:r>
            <a:r>
              <a:rPr lang="en-US" sz="2800" dirty="0" smtClean="0">
                <a:sym typeface="Symbol"/>
              </a:rPr>
              <a:t> Y is the smallest subset containing both X and Y. This analogy is strengthened by the proposition on the next slide. </a:t>
            </a:r>
            <a:endParaRPr lang="en-US" sz="2800" dirty="0" smtClean="0"/>
          </a:p>
          <a:p>
            <a:pPr marL="609600" lvl="0" indent="-609600">
              <a:lnSpc>
                <a:spcPct val="115000"/>
              </a:lnSpc>
              <a:buSzPct val="75000"/>
              <a:buNone/>
            </a:pPr>
            <a:endParaRPr lang="en-US" sz="2800" dirty="0">
              <a:solidFill>
                <a:srgbClr val="000000"/>
              </a:solidFill>
              <a:sym typeface="Symbol" pitchFamily="18" charset="2"/>
            </a:endParaRPr>
          </a:p>
          <a:p>
            <a:pPr marL="0" indent="-457200">
              <a:spcBef>
                <a:spcPct val="0"/>
              </a:spcBef>
              <a:buSzPct val="75000"/>
            </a:pP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 smtClean="0"/>
              <a:t>Sum of Subspaces - 2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marL="609600" lvl="0" indent="-609600">
              <a:lnSpc>
                <a:spcPct val="115000"/>
              </a:lnSpc>
              <a:buSzPct val="75000"/>
            </a:pPr>
            <a:r>
              <a:rPr lang="en-US" sz="2800" b="1" dirty="0" smtClean="0">
                <a:solidFill>
                  <a:srgbClr val="000000"/>
                </a:solidFill>
              </a:rPr>
              <a:t>Proposition 19</a:t>
            </a:r>
            <a:r>
              <a:rPr lang="en-US" sz="2800" dirty="0" smtClean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000000"/>
                </a:solidFill>
              </a:rPr>
              <a:t>If U and W are finite-dimensional subspaces of the vector space V, then </a:t>
            </a:r>
          </a:p>
          <a:p>
            <a:pPr marL="609600" lvl="0" indent="-609600">
              <a:lnSpc>
                <a:spcPct val="115000"/>
              </a:lnSpc>
              <a:buSzPct val="75000"/>
              <a:buNone/>
            </a:pPr>
            <a:r>
              <a:rPr lang="en-US" sz="2800" dirty="0">
                <a:solidFill>
                  <a:srgbClr val="000000"/>
                </a:solidFill>
              </a:rPr>
              <a:t>	dim (U + W) = dim U + dim W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 dim (U  W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).</a:t>
            </a:r>
          </a:p>
          <a:p>
            <a:pPr marL="609600" lvl="0" indent="-609600">
              <a:lnSpc>
                <a:spcPct val="115000"/>
              </a:lnSpc>
              <a:buSzPct val="75000"/>
            </a:pP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Remark: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The above result is the analogue for finite-dimensional vector spaces of the familiar result about the cardinality of the union of finite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sets, namely:</a:t>
            </a:r>
          </a:p>
          <a:p>
            <a:pPr marL="0" lvl="0" indent="0">
              <a:lnSpc>
                <a:spcPct val="115000"/>
              </a:lnSpc>
              <a:buSzPct val="75000"/>
              <a:buNone/>
            </a:pP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|X 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 Y| = |X|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+ |Y| 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 |X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 Y|</a:t>
            </a:r>
          </a:p>
          <a:p>
            <a:pPr>
              <a:lnSpc>
                <a:spcPct val="115000"/>
              </a:lnSpc>
              <a:buSzPct val="75000"/>
            </a:pPr>
            <a:r>
              <a:rPr lang="en-US" sz="2800" b="1" dirty="0" smtClean="0">
                <a:solidFill>
                  <a:srgbClr val="000000"/>
                </a:solidFill>
                <a:sym typeface="Symbol" pitchFamily="18" charset="2"/>
              </a:rPr>
              <a:t>Proof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of Proposition 19 may be found in the notes (notations may be slightly different from those used in class). </a:t>
            </a:r>
            <a:endParaRPr lang="en-US" sz="2800" dirty="0">
              <a:solidFill>
                <a:srgbClr val="000000"/>
              </a:solidFill>
              <a:sym typeface="Symbol" pitchFamily="18" charset="2"/>
            </a:endParaRPr>
          </a:p>
          <a:p>
            <a:pPr marL="609600" lvl="0" indent="-609600">
              <a:lnSpc>
                <a:spcPct val="115000"/>
              </a:lnSpc>
              <a:buSzPct val="75000"/>
              <a:buNone/>
            </a:pPr>
            <a:endParaRPr lang="en-US" sz="2800" dirty="0">
              <a:solidFill>
                <a:srgbClr val="000000"/>
              </a:solidFill>
              <a:sym typeface="Symbol" pitchFamily="18" charset="2"/>
            </a:endParaRPr>
          </a:p>
          <a:p>
            <a:pPr marL="0" indent="-457200">
              <a:spcBef>
                <a:spcPct val="0"/>
              </a:spcBef>
              <a:buSzPct val="75000"/>
            </a:pP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76951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161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Sum of Subspaces - 1</vt:lpstr>
      <vt:lpstr>Sum of Subspaces - 2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339</cp:revision>
  <cp:lastPrinted>2018-09-25T06:40:31Z</cp:lastPrinted>
  <dcterms:created xsi:type="dcterms:W3CDTF">2001-08-16T03:34:40Z</dcterms:created>
  <dcterms:modified xsi:type="dcterms:W3CDTF">2018-09-26T05:16:44Z</dcterms:modified>
</cp:coreProperties>
</file>