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420" r:id="rId2"/>
    <p:sldId id="419" r:id="rId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 smtClean="0"/>
              <a:t>Direct Sums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marL="0" indent="-457200">
              <a:spcBef>
                <a:spcPct val="0"/>
              </a:spcBef>
              <a:buSzPct val="75000"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V is said to be the</a:t>
            </a:r>
            <a:r>
              <a:rPr lang="en-US" sz="2400" b="1" dirty="0" smtClean="0"/>
              <a:t> direct sum </a:t>
            </a:r>
            <a:r>
              <a:rPr lang="en-US" sz="2400" dirty="0" smtClean="0"/>
              <a:t>of the subspaces U and W if every vector </a:t>
            </a:r>
            <a:r>
              <a:rPr lang="en-US" sz="2400" b="1" dirty="0" smtClean="0"/>
              <a:t>v </a:t>
            </a:r>
            <a:r>
              <a:rPr lang="en-US" sz="2400" dirty="0" smtClean="0">
                <a:sym typeface="Symbol" pitchFamily="18" charset="2"/>
              </a:rPr>
              <a:t> V is </a:t>
            </a:r>
            <a:r>
              <a:rPr lang="en-US" sz="2400" b="1" u="sng" dirty="0" smtClean="0">
                <a:sym typeface="Symbol" pitchFamily="18" charset="2"/>
              </a:rPr>
              <a:t>uniquely</a:t>
            </a:r>
            <a:r>
              <a:rPr lang="en-US" sz="2400" dirty="0" smtClean="0">
                <a:sym typeface="Symbol" pitchFamily="18" charset="2"/>
              </a:rPr>
              <a:t> expressible in the form </a:t>
            </a:r>
          </a:p>
          <a:p>
            <a:pPr marL="0" indent="-457200">
              <a:spcBef>
                <a:spcPct val="0"/>
              </a:spcBef>
              <a:buSzPct val="75000"/>
              <a:buFontTx/>
              <a:buNone/>
            </a:pPr>
            <a:r>
              <a:rPr lang="en-US" sz="2400" b="1" dirty="0" smtClean="0">
                <a:sym typeface="Symbol" pitchFamily="18" charset="2"/>
              </a:rPr>
              <a:t>	v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b="1" dirty="0" smtClean="0"/>
              <a:t>u</a:t>
            </a:r>
            <a:r>
              <a:rPr lang="en-US" sz="2400" dirty="0" smtClean="0"/>
              <a:t> + </a:t>
            </a:r>
            <a:r>
              <a:rPr lang="en-US" sz="2400" b="1" dirty="0" smtClean="0"/>
              <a:t>w</a:t>
            </a:r>
            <a:r>
              <a:rPr lang="en-US" sz="2400" dirty="0" smtClean="0"/>
              <a:t>, where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U, </a:t>
            </a:r>
            <a:r>
              <a:rPr lang="en-US" sz="2400" b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</a:t>
            </a:r>
            <a:r>
              <a:rPr lang="en-US" sz="2400" dirty="0" smtClean="0"/>
              <a:t> W. We shall use the notation </a:t>
            </a:r>
          </a:p>
          <a:p>
            <a:pPr marL="0" indent="-457200">
              <a:spcBef>
                <a:spcPct val="0"/>
              </a:spcBef>
              <a:buSzPct val="75000"/>
              <a:buFontTx/>
              <a:buNone/>
            </a:pPr>
            <a:r>
              <a:rPr lang="en-US" sz="2400" dirty="0" smtClean="0"/>
              <a:t>	V = </a:t>
            </a:r>
            <a:r>
              <a:rPr lang="en-US" sz="2400" dirty="0" smtClean="0">
                <a:sym typeface="Symbol" pitchFamily="18" charset="2"/>
              </a:rPr>
              <a:t>U  W to indicate that V is the direct sum of U and W. 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b="1" dirty="0" smtClean="0"/>
              <a:t>Proposition 20</a:t>
            </a:r>
            <a:r>
              <a:rPr lang="en-US" sz="2400" dirty="0" smtClean="0"/>
              <a:t>: If U and W are subspaces of the vector space V, then V = </a:t>
            </a:r>
            <a:r>
              <a:rPr lang="en-US" sz="2400" dirty="0" smtClean="0">
                <a:sym typeface="Symbol" pitchFamily="18" charset="2"/>
              </a:rPr>
              <a:t>U  W  if and only if V = U + W and U  W = {</a:t>
            </a:r>
            <a:r>
              <a:rPr lang="en-US" sz="2400" b="1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}.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Proof: Left as an exercise.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Remark: In some books, direct sum is defined as in Proposition 20, and then our definition is derived as a proposition. 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Remark: The subspace W in the above is often referred to as a </a:t>
            </a:r>
            <a:r>
              <a:rPr lang="en-US" sz="2400" b="1" dirty="0" smtClean="0">
                <a:sym typeface="Symbol" pitchFamily="18" charset="2"/>
              </a:rPr>
              <a:t>complement</a:t>
            </a:r>
            <a:r>
              <a:rPr lang="en-US" sz="2400" dirty="0" smtClean="0">
                <a:sym typeface="Symbol" pitchFamily="18" charset="2"/>
              </a:rPr>
              <a:t> or </a:t>
            </a:r>
            <a:r>
              <a:rPr lang="en-US" sz="2400" b="1" dirty="0" smtClean="0">
                <a:sym typeface="Symbol" pitchFamily="18" charset="2"/>
              </a:rPr>
              <a:t>complementary</a:t>
            </a:r>
            <a:r>
              <a:rPr lang="en-US" sz="2400" dirty="0" smtClean="0">
                <a:sym typeface="Symbol" pitchFamily="18" charset="2"/>
              </a:rPr>
              <a:t> subspace of  U. It should be noted that there is nothing unique about complementary subspaces. </a:t>
            </a:r>
          </a:p>
          <a:p>
            <a:pPr marL="0" indent="-457200">
              <a:spcBef>
                <a:spcPct val="0"/>
              </a:spcBef>
              <a:buSzPct val="75000"/>
            </a:pP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dirty="0" smtClean="0"/>
              <a:t>Quick Summary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6096000"/>
          </a:xfrm>
        </p:spPr>
        <p:txBody>
          <a:bodyPr/>
          <a:lstStyle/>
          <a:p>
            <a:r>
              <a:rPr lang="en-US" sz="2800" dirty="0" smtClean="0"/>
              <a:t>Concepts: span, linear dependence/independence, basis, dimension, sum, direct sum</a:t>
            </a:r>
          </a:p>
          <a:p>
            <a:r>
              <a:rPr lang="en-US" sz="2800" dirty="0" smtClean="0"/>
              <a:t>If V is a finite-dimensional space, U, W subspaces: </a:t>
            </a:r>
          </a:p>
          <a:p>
            <a:pPr lvl="1"/>
            <a:r>
              <a:rPr lang="en-US" sz="2400" dirty="0" smtClean="0"/>
              <a:t>|any </a:t>
            </a:r>
            <a:r>
              <a:rPr lang="en-US" sz="2400" dirty="0" err="1" smtClean="0"/>
              <a:t>l.i</a:t>
            </a:r>
            <a:r>
              <a:rPr lang="en-US" sz="2400" dirty="0" smtClean="0"/>
              <a:t>. set| </a:t>
            </a:r>
            <a:r>
              <a:rPr lang="en-US" sz="2400" dirty="0" smtClean="0">
                <a:sym typeface="Symbol" pitchFamily="18" charset="2"/>
              </a:rPr>
              <a:t> |any spanning set|  (</a:t>
            </a:r>
            <a:r>
              <a:rPr lang="en-US" sz="2400" i="1" dirty="0" smtClean="0">
                <a:sym typeface="Symbol" pitchFamily="18" charset="2"/>
              </a:rPr>
              <a:t>Prop 12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Any two bases have the same number of vectors = dimension of the space (</a:t>
            </a:r>
            <a:r>
              <a:rPr lang="en-US" sz="2400" i="1" dirty="0" smtClean="0">
                <a:sym typeface="Symbol" pitchFamily="18" charset="2"/>
              </a:rPr>
              <a:t>Prop 13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Any </a:t>
            </a:r>
            <a:r>
              <a:rPr lang="en-US" sz="2400" dirty="0" err="1" smtClean="0">
                <a:sym typeface="Symbol" pitchFamily="18" charset="2"/>
              </a:rPr>
              <a:t>l.i</a:t>
            </a:r>
            <a:r>
              <a:rPr lang="en-US" sz="2400" dirty="0" smtClean="0">
                <a:sym typeface="Symbol" pitchFamily="18" charset="2"/>
              </a:rPr>
              <a:t>. set can be expanded to a basis (</a:t>
            </a:r>
            <a:r>
              <a:rPr lang="en-US" sz="2400" i="1" dirty="0" smtClean="0">
                <a:sym typeface="Symbol" pitchFamily="18" charset="2"/>
              </a:rPr>
              <a:t>Prop 15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Any spanning set can be contracted to a basis (</a:t>
            </a:r>
            <a:r>
              <a:rPr lang="en-US" sz="2400" i="1" dirty="0" smtClean="0">
                <a:sym typeface="Symbol" pitchFamily="18" charset="2"/>
              </a:rPr>
              <a:t>Prop 16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If U is a proper subspace of a finite-dimensional space V, then 0 &lt; dim U &lt; dim V (</a:t>
            </a:r>
            <a:r>
              <a:rPr lang="en-US" sz="2400" i="1" dirty="0" smtClean="0">
                <a:sym typeface="Symbol" pitchFamily="18" charset="2"/>
              </a:rPr>
              <a:t>Prop 18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dim (U + W) = dim (U) + dim (W)  dim (UW) (</a:t>
            </a:r>
            <a:r>
              <a:rPr lang="en-US" sz="2400" i="1" dirty="0" smtClean="0">
                <a:sym typeface="Symbol" pitchFamily="18" charset="2"/>
              </a:rPr>
              <a:t>Prop 19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marL="0" lvl="0" indent="-457200">
              <a:spcBef>
                <a:spcPct val="0"/>
              </a:spcBef>
              <a:buSzPct val="75000"/>
            </a:pP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V is said to be the</a:t>
            </a:r>
            <a:r>
              <a:rPr lang="en-US" sz="2400" b="1" dirty="0">
                <a:solidFill>
                  <a:srgbClr val="000000"/>
                </a:solidFill>
              </a:rPr>
              <a:t> direct sum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U and W if every vector </a:t>
            </a:r>
            <a:r>
              <a:rPr lang="en-US" sz="2400" b="1" dirty="0">
                <a:solidFill>
                  <a:srgbClr val="000000"/>
                </a:solidFill>
              </a:rPr>
              <a:t>v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 V is </a:t>
            </a:r>
            <a:r>
              <a:rPr lang="en-US" sz="2400" b="1" u="sng" dirty="0">
                <a:solidFill>
                  <a:srgbClr val="000000"/>
                </a:solidFill>
                <a:sym typeface="Symbol" pitchFamily="18" charset="2"/>
              </a:rPr>
              <a:t>uniquely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expressible in the form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400" b="1" dirty="0">
                <a:solidFill>
                  <a:srgbClr val="000000"/>
                </a:solidFill>
              </a:rPr>
              <a:t>u</a:t>
            </a:r>
            <a:r>
              <a:rPr lang="en-US" sz="2400" dirty="0">
                <a:solidFill>
                  <a:srgbClr val="000000"/>
                </a:solidFill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V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U  W  </a:t>
            </a:r>
            <a:r>
              <a:rPr lang="en-US" sz="2400" dirty="0" err="1" smtClean="0">
                <a:solidFill>
                  <a:srgbClr val="000000"/>
                </a:solidFill>
                <a:sym typeface="Symbol" pitchFamily="18" charset="2"/>
              </a:rPr>
              <a:t>iff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V = U + W and U  W = {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}       (</a:t>
            </a:r>
            <a:r>
              <a:rPr lang="en-US" sz="2400" i="1" dirty="0">
                <a:solidFill>
                  <a:srgbClr val="000000"/>
                </a:solidFill>
                <a:sym typeface="Symbol" pitchFamily="18" charset="2"/>
              </a:rPr>
              <a:t>Prop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20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 marL="0" lvl="0" indent="-457200">
              <a:spcBef>
                <a:spcPct val="0"/>
              </a:spcBef>
              <a:buSzPct val="75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224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Direct Sums</vt:lpstr>
      <vt:lpstr>Quick Summary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341</cp:revision>
  <cp:lastPrinted>2018-09-25T06:40:31Z</cp:lastPrinted>
  <dcterms:created xsi:type="dcterms:W3CDTF">2001-08-16T03:34:40Z</dcterms:created>
  <dcterms:modified xsi:type="dcterms:W3CDTF">2018-09-27T07:22:53Z</dcterms:modified>
</cp:coreProperties>
</file>