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21" r:id="rId2"/>
    <p:sldId id="422" r:id="rId3"/>
    <p:sldId id="423" r:id="rId4"/>
    <p:sldId id="424" r:id="rId5"/>
    <p:sldId id="426" r:id="rId6"/>
    <p:sldId id="427" r:id="rId7"/>
    <p:sldId id="428" r:id="rId8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Three Important Subspaces - 1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/>
              <a:t>Introduction: </a:t>
            </a:r>
            <a:r>
              <a:rPr lang="en-US" sz="2000" dirty="0"/>
              <a:t>There are three important subspaces related to any given an </a:t>
            </a:r>
            <a:r>
              <a:rPr lang="en-US" sz="2000" dirty="0" err="1"/>
              <a:t>m</a:t>
            </a:r>
            <a:r>
              <a:rPr lang="en-US" sz="2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matrix A.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dirty="0"/>
              <a:t> </a:t>
            </a:r>
            <a:r>
              <a:rPr lang="en-US" sz="2000" b="1" dirty="0"/>
              <a:t>Definition 1: </a:t>
            </a:r>
            <a:r>
              <a:rPr lang="en-US" sz="2000" dirty="0"/>
              <a:t> The </a:t>
            </a:r>
            <a:r>
              <a:rPr lang="en-US" sz="2000" b="1" dirty="0"/>
              <a:t>null space</a:t>
            </a:r>
            <a:r>
              <a:rPr lang="en-US" sz="2000" dirty="0"/>
              <a:t> of an </a:t>
            </a:r>
            <a:r>
              <a:rPr lang="en-US" sz="2000" dirty="0" err="1"/>
              <a:t>m</a:t>
            </a:r>
            <a:r>
              <a:rPr lang="en-US" sz="2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matrix A, written </a:t>
            </a:r>
            <a:r>
              <a:rPr lang="en-US" sz="2000" dirty="0" err="1">
                <a:sym typeface="Symbol" pitchFamily="18" charset="2"/>
              </a:rPr>
              <a:t>Nul</a:t>
            </a:r>
            <a:r>
              <a:rPr lang="en-US" sz="2000" dirty="0">
                <a:sym typeface="Symbol" pitchFamily="18" charset="2"/>
              </a:rPr>
              <a:t> A,  is the set of all solutions to the homogeneous system A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b="1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>
                <a:sym typeface="Symbol" pitchFamily="18" charset="2"/>
              </a:rPr>
              <a:t>Remark</a:t>
            </a:r>
            <a:r>
              <a:rPr lang="en-US" sz="2000" dirty="0">
                <a:sym typeface="Symbol" pitchFamily="18" charset="2"/>
              </a:rPr>
              <a:t>: Note that </a:t>
            </a:r>
            <a:r>
              <a:rPr lang="en-US" sz="2000" dirty="0" err="1"/>
              <a:t>Nul</a:t>
            </a:r>
            <a:r>
              <a:rPr lang="en-US" sz="2000" dirty="0"/>
              <a:t> A is a subset of </a:t>
            </a:r>
            <a:r>
              <a:rPr lang="en-US" sz="2000" dirty="0" err="1">
                <a:latin typeface="Castellar" pitchFamily="18" charset="0"/>
              </a:rPr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. In set notation</a:t>
            </a:r>
            <a:r>
              <a:rPr lang="en-US" sz="2000" dirty="0" smtClean="0"/>
              <a:t>, we </a:t>
            </a:r>
            <a:r>
              <a:rPr lang="en-US" sz="2000" dirty="0"/>
              <a:t>can write </a:t>
            </a:r>
            <a:r>
              <a:rPr lang="en-US" sz="2000" dirty="0" err="1"/>
              <a:t>Nul</a:t>
            </a:r>
            <a:r>
              <a:rPr lang="en-US" sz="2000" dirty="0"/>
              <a:t> A = {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/>
              <a:t>: 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dirty="0" err="1">
                <a:latin typeface="Castellar" pitchFamily="18" charset="0"/>
              </a:rPr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A</a:t>
            </a:r>
            <a:r>
              <a:rPr lang="en-US" sz="2000" b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b="1" dirty="0">
                <a:sym typeface="Symbol" pitchFamily="18" charset="2"/>
              </a:rPr>
              <a:t>0</a:t>
            </a:r>
            <a:r>
              <a:rPr lang="en-US" sz="2000" dirty="0"/>
              <a:t>}.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/>
              <a:t>Proposition </a:t>
            </a:r>
            <a:r>
              <a:rPr lang="en-US" sz="2000" b="1" dirty="0" smtClean="0"/>
              <a:t>21</a:t>
            </a:r>
            <a:r>
              <a:rPr lang="en-US" sz="2000" dirty="0" smtClean="0"/>
              <a:t>: </a:t>
            </a:r>
            <a:r>
              <a:rPr lang="en-US" sz="2000" dirty="0"/>
              <a:t>The </a:t>
            </a:r>
            <a:r>
              <a:rPr lang="en-US" sz="2000" b="1" dirty="0"/>
              <a:t>null space</a:t>
            </a:r>
            <a:r>
              <a:rPr lang="en-US" sz="2000" dirty="0"/>
              <a:t> of an </a:t>
            </a:r>
            <a:r>
              <a:rPr lang="en-US" sz="2000" dirty="0" err="1"/>
              <a:t>m</a:t>
            </a:r>
            <a:r>
              <a:rPr lang="en-US" sz="2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matrix A</a:t>
            </a:r>
            <a:r>
              <a:rPr lang="en-US" sz="2000" dirty="0"/>
              <a:t> is a </a:t>
            </a:r>
            <a:r>
              <a:rPr lang="en-US" sz="2000" i="1" dirty="0"/>
              <a:t>subspace</a:t>
            </a:r>
            <a:r>
              <a:rPr lang="en-US" sz="2000" dirty="0"/>
              <a:t> of </a:t>
            </a:r>
            <a:r>
              <a:rPr lang="en-US" sz="2000" dirty="0" err="1">
                <a:latin typeface="Castellar" pitchFamily="18" charset="0"/>
              </a:rPr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. Or equivalently, the set of all solutions of a homogeneous system of m equations in n variables is a subspace of </a:t>
            </a:r>
            <a:r>
              <a:rPr lang="en-US" sz="2000" dirty="0" err="1"/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.</a:t>
            </a:r>
          </a:p>
          <a:p>
            <a:pPr marL="609600" indent="-609600">
              <a:spcBef>
                <a:spcPct val="10000"/>
              </a:spcBef>
              <a:buSzPct val="75000"/>
            </a:pPr>
            <a:r>
              <a:rPr lang="en-US" sz="2000" b="1" dirty="0" smtClean="0"/>
              <a:t>Proof</a:t>
            </a:r>
            <a:r>
              <a:rPr lang="en-US" sz="2000" i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We show that </a:t>
            </a:r>
            <a:r>
              <a:rPr lang="en-US" sz="2000" dirty="0" err="1"/>
              <a:t>Nul</a:t>
            </a:r>
            <a:r>
              <a:rPr lang="en-US" sz="2000" dirty="0"/>
              <a:t> A contains </a:t>
            </a:r>
            <a:r>
              <a:rPr lang="en-US" sz="2000" b="1" dirty="0"/>
              <a:t>0</a:t>
            </a:r>
            <a:r>
              <a:rPr lang="en-US" sz="2000" dirty="0"/>
              <a:t>, and is closed under addition and scalar multiplication. </a:t>
            </a:r>
            <a:r>
              <a:rPr lang="en-US" sz="2000" dirty="0" smtClean="0"/>
              <a:t> Consider:</a:t>
            </a:r>
            <a:endParaRPr lang="en-US" sz="2000" dirty="0"/>
          </a:p>
          <a:p>
            <a:pPr marL="609600" indent="-609600">
              <a:spcBef>
                <a:spcPct val="10000"/>
              </a:spcBef>
              <a:buSzPct val="75000"/>
              <a:buFontTx/>
              <a:buNone/>
            </a:pPr>
            <a:r>
              <a:rPr lang="en-US" sz="2400" dirty="0"/>
              <a:t>      </a:t>
            </a:r>
            <a:r>
              <a:rPr lang="en-US" sz="2000" dirty="0"/>
              <a:t>a) A</a:t>
            </a:r>
            <a:r>
              <a:rPr lang="en-US" sz="2000" b="1" dirty="0"/>
              <a:t>0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</a:t>
            </a:r>
          </a:p>
          <a:p>
            <a:pPr marL="609600" indent="-609600">
              <a:spcBef>
                <a:spcPct val="10000"/>
              </a:spcBef>
              <a:buSzPct val="75000"/>
              <a:buFontTx/>
              <a:buNone/>
            </a:pPr>
            <a:r>
              <a:rPr lang="en-US" sz="2000" dirty="0"/>
              <a:t>      b) If </a:t>
            </a:r>
            <a:r>
              <a:rPr lang="en-US" sz="2000" b="1" dirty="0"/>
              <a:t>u</a:t>
            </a:r>
            <a:r>
              <a:rPr lang="en-US" sz="2000" dirty="0"/>
              <a:t>, </a:t>
            </a:r>
            <a:r>
              <a:rPr lang="en-US" sz="2000" b="1" dirty="0"/>
              <a:t>v</a:t>
            </a:r>
            <a:r>
              <a:rPr lang="en-US" sz="2000" dirty="0"/>
              <a:t> are in </a:t>
            </a:r>
            <a:r>
              <a:rPr lang="en-US" sz="2000" dirty="0" err="1"/>
              <a:t>Nul</a:t>
            </a:r>
            <a:r>
              <a:rPr lang="en-US" sz="2000" dirty="0"/>
              <a:t> A, then A</a:t>
            </a:r>
            <a:r>
              <a:rPr lang="en-US" sz="2000" b="1" dirty="0"/>
              <a:t>u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and A</a:t>
            </a:r>
            <a:r>
              <a:rPr lang="en-US" sz="2000" b="1" dirty="0"/>
              <a:t>v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hence A(</a:t>
            </a:r>
            <a:r>
              <a:rPr lang="en-US" sz="2000" b="1" dirty="0"/>
              <a:t>u</a:t>
            </a:r>
            <a:r>
              <a:rPr lang="en-US" sz="2000" dirty="0"/>
              <a:t> + </a:t>
            </a:r>
            <a:r>
              <a:rPr lang="en-US" sz="2000" b="1" dirty="0"/>
              <a:t>v</a:t>
            </a:r>
            <a:r>
              <a:rPr lang="en-US" sz="2000" dirty="0"/>
              <a:t>) = A</a:t>
            </a:r>
            <a:r>
              <a:rPr lang="en-US" sz="2000" b="1" dirty="0"/>
              <a:t>u</a:t>
            </a:r>
            <a:r>
              <a:rPr lang="en-US" sz="2000" dirty="0"/>
              <a:t> + A</a:t>
            </a:r>
            <a:r>
              <a:rPr lang="en-US" sz="2000" b="1" dirty="0"/>
              <a:t>v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 + </a:t>
            </a:r>
            <a:r>
              <a:rPr lang="en-US" sz="2000" b="1" dirty="0"/>
              <a:t>0</a:t>
            </a:r>
            <a:r>
              <a:rPr lang="en-US" sz="2000" dirty="0"/>
              <a:t> = </a:t>
            </a:r>
            <a:r>
              <a:rPr lang="en-US" sz="2000" b="1" dirty="0"/>
              <a:t>0 </a:t>
            </a:r>
          </a:p>
          <a:p>
            <a:pPr marL="609600" indent="-609600">
              <a:spcBef>
                <a:spcPct val="10000"/>
              </a:spcBef>
              <a:buSzPct val="75000"/>
              <a:buFontTx/>
              <a:buNone/>
            </a:pPr>
            <a:r>
              <a:rPr lang="en-US" sz="2000" b="1" dirty="0"/>
              <a:t>      </a:t>
            </a:r>
            <a:r>
              <a:rPr lang="en-US" sz="2000" dirty="0"/>
              <a:t>c)</a:t>
            </a:r>
            <a:r>
              <a:rPr lang="en-US" sz="2000" b="1" dirty="0"/>
              <a:t> </a:t>
            </a:r>
            <a:r>
              <a:rPr lang="en-US" sz="2000" dirty="0"/>
              <a:t>Finally, if </a:t>
            </a:r>
            <a:r>
              <a:rPr lang="en-US" sz="2000" b="1" dirty="0"/>
              <a:t>u</a:t>
            </a:r>
            <a:r>
              <a:rPr lang="en-US" sz="2000" dirty="0"/>
              <a:t> is in </a:t>
            </a:r>
            <a:r>
              <a:rPr lang="en-US" sz="2000" dirty="0" err="1"/>
              <a:t>Nul</a:t>
            </a:r>
            <a:r>
              <a:rPr lang="en-US" sz="2000" dirty="0"/>
              <a:t> A and c is any scalar, then A(c</a:t>
            </a:r>
            <a:r>
              <a:rPr lang="en-US" sz="2000" b="1" dirty="0"/>
              <a:t>u</a:t>
            </a:r>
            <a:r>
              <a:rPr lang="en-US" sz="2000" dirty="0"/>
              <a:t>) = c(A</a:t>
            </a:r>
            <a:r>
              <a:rPr lang="en-US" sz="2000" b="1" dirty="0"/>
              <a:t>u</a:t>
            </a:r>
            <a:r>
              <a:rPr lang="en-US" sz="2000" dirty="0"/>
              <a:t>) = c(</a:t>
            </a:r>
            <a:r>
              <a:rPr lang="en-US" sz="2000" b="1" dirty="0"/>
              <a:t>0</a:t>
            </a:r>
            <a:r>
              <a:rPr lang="en-US" sz="2000" dirty="0"/>
              <a:t>) = </a:t>
            </a:r>
            <a:r>
              <a:rPr lang="en-US" sz="2000" b="1" dirty="0"/>
              <a:t>0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Three Important Subspaces - 2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/>
              <a:t>Remark: </a:t>
            </a:r>
            <a:r>
              <a:rPr lang="en-US" sz="2400" dirty="0"/>
              <a:t>We have to take a homogeneous system of equations to get a subspace. </a:t>
            </a:r>
            <a:r>
              <a:rPr lang="en-US" sz="2400" i="1" dirty="0"/>
              <a:t>The solution set of a non-homogeneous system is not a subspace.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err="1"/>
              <a:t>Nul</a:t>
            </a:r>
            <a:r>
              <a:rPr lang="en-US" sz="2400" dirty="0"/>
              <a:t> A is defined implicitly by a condition. To describe </a:t>
            </a:r>
            <a:r>
              <a:rPr lang="en-US" sz="2400" dirty="0" err="1"/>
              <a:t>Nul</a:t>
            </a:r>
            <a:r>
              <a:rPr lang="en-US" sz="2400" dirty="0"/>
              <a:t> A explicitly, we must solve the linear system 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The method is to reduce the matrix to an RREF matrix, and express the solution vector of the simplified system as a linear combination where the coefficients are the free variables (</a:t>
            </a:r>
            <a:r>
              <a:rPr lang="en-US" sz="2400" i="1" dirty="0"/>
              <a:t>same approach as done earlier for solving homogeneous systems</a:t>
            </a:r>
            <a:r>
              <a:rPr lang="en-US" sz="2400" dirty="0"/>
              <a:t>). The spanning set produced by this method is a basis for </a:t>
            </a:r>
            <a:r>
              <a:rPr lang="en-US" sz="2400" dirty="0" err="1"/>
              <a:t>Nul</a:t>
            </a:r>
            <a:r>
              <a:rPr lang="en-US" sz="2400" dirty="0"/>
              <a:t> </a:t>
            </a:r>
            <a:r>
              <a:rPr lang="en-US" sz="2400" dirty="0" smtClean="0"/>
              <a:t>A. (</a:t>
            </a:r>
            <a:r>
              <a:rPr lang="en-US" sz="2400" b="1" i="1" dirty="0" smtClean="0"/>
              <a:t>Why? You should be clear about this.</a:t>
            </a:r>
            <a:r>
              <a:rPr lang="en-US" sz="2400" dirty="0" smtClean="0"/>
              <a:t>) 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i="1" dirty="0"/>
              <a:t>Either </a:t>
            </a:r>
            <a:r>
              <a:rPr lang="en-US" sz="2400" b="1" i="1" dirty="0" err="1"/>
              <a:t>Nul</a:t>
            </a:r>
            <a:r>
              <a:rPr lang="en-US" sz="2400" b="1" i="1" dirty="0"/>
              <a:t> A is the zero subspace or the dimension of </a:t>
            </a:r>
            <a:r>
              <a:rPr lang="en-US" sz="2400" b="1" i="1" dirty="0" err="1"/>
              <a:t>Nul</a:t>
            </a:r>
            <a:r>
              <a:rPr lang="en-US" sz="2400" b="1" i="1" dirty="0"/>
              <a:t> A is equal to the number of free variables in the solution.  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Three Important Subspaces - 3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sz="2800" b="1" dirty="0"/>
              <a:t>Definition 2: </a:t>
            </a:r>
            <a:r>
              <a:rPr lang="en-US" sz="2800" dirty="0"/>
              <a:t> The </a:t>
            </a:r>
            <a:r>
              <a:rPr lang="en-US" sz="2800" b="1" dirty="0"/>
              <a:t>column space</a:t>
            </a:r>
            <a:r>
              <a:rPr lang="en-US" sz="2800" dirty="0"/>
              <a:t> of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A, written Col A, is the set of all linear combinations of the columns of A, i.e. the span of the column vectors obtained from A. If A = [</a:t>
            </a:r>
            <a:r>
              <a:rPr lang="en-US" sz="2800" b="1" dirty="0" smtClean="0">
                <a:sym typeface="Symbol" pitchFamily="18" charset="2"/>
              </a:rPr>
              <a:t>a</a:t>
            </a:r>
            <a:r>
              <a:rPr lang="en-US" sz="2800" b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smtClean="0">
                <a:sym typeface="Symbol" pitchFamily="18" charset="2"/>
              </a:rPr>
              <a:t>a</a:t>
            </a:r>
            <a:r>
              <a:rPr lang="en-US" sz="2800" b="1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…… </a:t>
            </a:r>
            <a:r>
              <a:rPr lang="en-US" sz="2800" b="1" smtClean="0">
                <a:sym typeface="Symbol" pitchFamily="18" charset="2"/>
              </a:rPr>
              <a:t>a</a:t>
            </a:r>
            <a:r>
              <a:rPr lang="en-US" sz="2800" b="1" baseline="-25000" smtClean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], then Col A = Span {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,……,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b="1" baseline="-25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}.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>
                <a:sym typeface="Symbol" pitchFamily="18" charset="2"/>
              </a:rPr>
              <a:t>Proposition </a:t>
            </a:r>
            <a:r>
              <a:rPr lang="en-US" b="1" dirty="0" smtClean="0">
                <a:sym typeface="Symbol" pitchFamily="18" charset="2"/>
              </a:rPr>
              <a:t>22: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Col A is a subspace of </a:t>
            </a:r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/>
              <a:t>Proof:</a:t>
            </a:r>
            <a:r>
              <a:rPr lang="en-US" dirty="0"/>
              <a:t> Since A is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matrix, its columns are vectors in </a:t>
            </a:r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/>
              <a:t>. Since Col A is the span of a set of vectors, it is a subspace by a previous proposition.  </a:t>
            </a:r>
          </a:p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/>
              <a:t>Remark</a:t>
            </a:r>
            <a:r>
              <a:rPr lang="en-US" dirty="0"/>
              <a:t>: Equivalent way to approach Col A: We can also say that: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dirty="0"/>
              <a:t>      Col A = {</a:t>
            </a:r>
            <a:r>
              <a:rPr lang="en-US" b="1" dirty="0"/>
              <a:t>b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A</a:t>
            </a:r>
            <a:r>
              <a:rPr lang="en-US" b="1" dirty="0"/>
              <a:t>x</a:t>
            </a:r>
            <a:r>
              <a:rPr lang="en-US" dirty="0"/>
              <a:t> for some </a:t>
            </a:r>
            <a:r>
              <a:rPr lang="en-US" b="1" dirty="0"/>
              <a:t>x</a:t>
            </a:r>
            <a:r>
              <a:rPr lang="en-US" dirty="0"/>
              <a:t> in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}. </a:t>
            </a:r>
          </a:p>
          <a:p>
            <a:pPr marL="609600" indent="-609600">
              <a:lnSpc>
                <a:spcPct val="90000"/>
              </a:lnSpc>
              <a:buSzPct val="75000"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23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The pivot columns of a matrix A form a basis for Col A</a:t>
            </a:r>
            <a:r>
              <a:rPr lang="en-US" sz="2800" dirty="0"/>
              <a:t>.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/>
              <a:t>Justification </a:t>
            </a:r>
            <a:r>
              <a:rPr lang="en-US" sz="2400" b="1" dirty="0" smtClean="0"/>
              <a:t>(Concise Proof</a:t>
            </a:r>
            <a:r>
              <a:rPr lang="en-US" sz="2400" b="1" dirty="0"/>
              <a:t>)</a:t>
            </a:r>
            <a:r>
              <a:rPr lang="en-US" sz="2400" b="1" dirty="0">
                <a:sym typeface="Symbol" pitchFamily="18" charset="2"/>
              </a:rPr>
              <a:t>:</a:t>
            </a:r>
            <a:r>
              <a:rPr lang="en-US" sz="2400" dirty="0">
                <a:sym typeface="Symbol" pitchFamily="18" charset="2"/>
              </a:rPr>
              <a:t> Any linear dependence relationship between the columns of A can be expressed in the form </a:t>
            </a:r>
            <a:r>
              <a:rPr lang="en-US" sz="2400" dirty="0"/>
              <a:t>A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>
                <a:sym typeface="Symbol" pitchFamily="18" charset="2"/>
              </a:rPr>
              <a:t>. When A is row reduced to R, the columns change but the equation R</a:t>
            </a:r>
            <a:r>
              <a:rPr lang="en-US" sz="2400" b="1" dirty="0"/>
              <a:t>x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>
                <a:sym typeface="Symbol" pitchFamily="18" charset="2"/>
              </a:rPr>
              <a:t> has the same set of solutions. In other words, row reduction does not change the dependence relations between the columns. </a:t>
            </a:r>
            <a:r>
              <a:rPr lang="en-US" sz="2400" i="1" dirty="0">
                <a:sym typeface="Symbol" pitchFamily="18" charset="2"/>
              </a:rPr>
              <a:t>The pivot columns of A must be linearly independent because the pivot columns of R are linearly independent. </a:t>
            </a:r>
            <a:r>
              <a:rPr lang="en-US" sz="2400" dirty="0">
                <a:sym typeface="Symbol" pitchFamily="18" charset="2"/>
              </a:rPr>
              <a:t>Also, non-pivot columns are linear  combinations of the preceding (i.e. left) pivot columns. 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Note : We must take the columns of A for the basis (</a:t>
            </a:r>
            <a:r>
              <a:rPr lang="en-US" sz="2400" u="sng" dirty="0"/>
              <a:t>not</a:t>
            </a:r>
            <a:r>
              <a:rPr lang="en-US" sz="2400" dirty="0"/>
              <a:t> of its RREF matrix R).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b="1"/>
              <a:t>Definition 3: </a:t>
            </a:r>
            <a:r>
              <a:rPr lang="en-US"/>
              <a:t> The </a:t>
            </a:r>
            <a:r>
              <a:rPr lang="en-US" b="1"/>
              <a:t>row space</a:t>
            </a:r>
            <a:r>
              <a:rPr lang="en-US"/>
              <a:t> of an m</a:t>
            </a:r>
            <a:r>
              <a:rPr lang="en-US">
                <a:sym typeface="Symbol" pitchFamily="18" charset="2"/>
              </a:rPr>
              <a:t>n matrix A, written Row A  is the set of all linear combinations of the rows of A, i.e. the span of the (row) vectors obtained from A. In doing this, we consider each row as an n-tuple, and hence as a vector in </a:t>
            </a:r>
            <a:r>
              <a:rPr lang="en-US">
                <a:latin typeface="Castellar" pitchFamily="18" charset="0"/>
                <a:sym typeface="Symbol" pitchFamily="18" charset="2"/>
              </a:rPr>
              <a:t>R</a:t>
            </a:r>
            <a:r>
              <a:rPr lang="en-US" baseline="30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80000"/>
              </a:lnSpc>
              <a:buSzPct val="75000"/>
            </a:pPr>
            <a:r>
              <a:rPr lang="en-US">
                <a:sym typeface="Symbol" pitchFamily="18" charset="2"/>
              </a:rPr>
              <a:t>If A =  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 , then Row A = Span {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,……,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}.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             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 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              :   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              </a:t>
            </a:r>
            <a:r>
              <a:rPr lang="en-US" b="1">
                <a:sym typeface="Symbol" pitchFamily="18" charset="2"/>
              </a:rPr>
              <a:t>r</a:t>
            </a:r>
            <a:r>
              <a:rPr lang="en-US" b="1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</a:t>
            </a:r>
          </a:p>
          <a:p>
            <a:pPr marL="609600" indent="-609600">
              <a:lnSpc>
                <a:spcPct val="80000"/>
              </a:lnSpc>
              <a:buSzPct val="75000"/>
              <a:buFontTx/>
              <a:buNone/>
            </a:pPr>
            <a:r>
              <a:rPr lang="en-US">
                <a:sym typeface="Symbol" pitchFamily="18" charset="2"/>
              </a:rPr>
              <a:t>   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6</a:t>
            </a:r>
            <a:endParaRPr lang="en-US" sz="3600" b="1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24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Row A is a subspace of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Observation: </a:t>
            </a:r>
            <a:r>
              <a:rPr lang="en-US" sz="2800" dirty="0">
                <a:sym typeface="Symbol" pitchFamily="18" charset="2"/>
              </a:rPr>
              <a:t>Elementary row operations replace rows of the original matrix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by rows which are the same or linearly dependent on them. Hence, the row space does not get enlarged by row operations. If B is got from A by an elementary row operation, then Row B  Row A. But since elementary row operations are reversible, we also have Row A  Row B. Therefore Row B = Row A, and we </a:t>
            </a:r>
            <a:r>
              <a:rPr lang="en-US" sz="2800" dirty="0" smtClean="0">
                <a:sym typeface="Symbol" pitchFamily="18" charset="2"/>
              </a:rPr>
              <a:t>have actually proved the following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result: 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25: </a:t>
            </a:r>
            <a:r>
              <a:rPr lang="en-US" sz="2800" dirty="0">
                <a:sym typeface="Symbol" pitchFamily="18" charset="2"/>
              </a:rPr>
              <a:t>Row equivalent matrices have the same row space.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/>
              <a:t>Three Important Subspaces - </a:t>
            </a:r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Finding a Basis for the Row Space: </a:t>
            </a:r>
            <a:r>
              <a:rPr lang="en-US" sz="2800" dirty="0">
                <a:sym typeface="Symbol" pitchFamily="18" charset="2"/>
              </a:rPr>
              <a:t>  Given a matrix A, reduce it to an RREF matrix R. Then the non-zero rows of  R are linearly independent, and they form a basis for the row space of R and also for the row space of A.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>
                <a:sym typeface="Symbol" pitchFamily="18" charset="2"/>
              </a:rPr>
              <a:t>Alternate Method: </a:t>
            </a:r>
            <a:r>
              <a:rPr lang="en-US" sz="2800" dirty="0">
                <a:sym typeface="Symbol" pitchFamily="18" charset="2"/>
              </a:rPr>
              <a:t>Note that the rows of A correspond to the columns of A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. Hence, we can find a basis for Row A by using the previous method to find a basis for Col A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. This method can be used if it is desired to find a basis for Row A </a:t>
            </a:r>
            <a:r>
              <a:rPr lang="en-US" sz="2800" b="1" i="1" dirty="0">
                <a:sym typeface="Symbol" pitchFamily="18" charset="2"/>
              </a:rPr>
              <a:t>consisting of actual rows of A</a:t>
            </a:r>
            <a:r>
              <a:rPr lang="en-US" sz="2800" dirty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</a:pPr>
            <a:endParaRPr lang="en-US" sz="3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996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Three Important Subspaces - 1</vt:lpstr>
      <vt:lpstr>Three Important Subspaces - 2</vt:lpstr>
      <vt:lpstr>Three Important Subspaces - 3</vt:lpstr>
      <vt:lpstr>Three Important Subspaces - 4</vt:lpstr>
      <vt:lpstr>Three Important Subspaces - 5</vt:lpstr>
      <vt:lpstr>Three Important Subspaces - 6</vt:lpstr>
      <vt:lpstr>Three Important Subspaces - 7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343</cp:revision>
  <cp:lastPrinted>2018-09-25T06:40:31Z</cp:lastPrinted>
  <dcterms:created xsi:type="dcterms:W3CDTF">2001-08-16T03:34:40Z</dcterms:created>
  <dcterms:modified xsi:type="dcterms:W3CDTF">2018-09-28T06:19:47Z</dcterms:modified>
</cp:coreProperties>
</file>