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1"/>
  </p:handoutMasterIdLst>
  <p:sldIdLst>
    <p:sldId id="425" r:id="rId2"/>
    <p:sldId id="429" r:id="rId3"/>
    <p:sldId id="433" r:id="rId4"/>
    <p:sldId id="432" r:id="rId5"/>
    <p:sldId id="431" r:id="rId6"/>
    <p:sldId id="442" r:id="rId7"/>
    <p:sldId id="443" r:id="rId8"/>
    <p:sldId id="444" r:id="rId9"/>
    <p:sldId id="447" r:id="rId10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Table for Nul A and Col A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4495800" cy="5715000"/>
          </a:xfrm>
        </p:spPr>
        <p:txBody>
          <a:bodyPr/>
          <a:lstStyle/>
          <a:p>
            <a:r>
              <a:rPr lang="en-US" sz="2400"/>
              <a:t>Nul A is a subspace of R</a:t>
            </a:r>
            <a:r>
              <a:rPr lang="en-US" sz="2400" baseline="30000"/>
              <a:t>n</a:t>
            </a:r>
          </a:p>
          <a:p>
            <a:r>
              <a:rPr lang="en-US" sz="2400"/>
              <a:t>Nul A is defined implicitly</a:t>
            </a:r>
          </a:p>
          <a:p>
            <a:r>
              <a:rPr lang="en-US" sz="2400"/>
              <a:t>It takes time to find vectors in Nul A (have to solve an equation)</a:t>
            </a:r>
          </a:p>
          <a:p>
            <a:r>
              <a:rPr lang="en-US" sz="2400"/>
              <a:t>There is no obvious relation between Nul A and entries of A</a:t>
            </a:r>
          </a:p>
          <a:p>
            <a:r>
              <a:rPr lang="en-US" sz="2400"/>
              <a:t>For </a:t>
            </a:r>
            <a:r>
              <a:rPr lang="en-US" sz="2400" b="1"/>
              <a:t>v</a:t>
            </a:r>
            <a:r>
              <a:rPr lang="en-US" sz="2400"/>
              <a:t> in Nul A, A</a:t>
            </a:r>
            <a:r>
              <a:rPr lang="en-US" sz="2400" b="1"/>
              <a:t>v</a:t>
            </a:r>
            <a:r>
              <a:rPr lang="en-US" sz="2400"/>
              <a:t> = </a:t>
            </a:r>
            <a:r>
              <a:rPr lang="en-US" sz="2400" b="1"/>
              <a:t>0</a:t>
            </a:r>
          </a:p>
          <a:p>
            <a:pPr>
              <a:spcBef>
                <a:spcPct val="50000"/>
              </a:spcBef>
            </a:pPr>
            <a:r>
              <a:rPr lang="en-US" sz="2400"/>
              <a:t>Given a specific vector </a:t>
            </a:r>
            <a:r>
              <a:rPr lang="en-US" sz="2400" b="1"/>
              <a:t>v</a:t>
            </a:r>
            <a:r>
              <a:rPr lang="en-US" sz="2400"/>
              <a:t>, we can easily test whether it is in Nul A</a:t>
            </a:r>
          </a:p>
          <a:p>
            <a:pPr>
              <a:spcBef>
                <a:spcPct val="90000"/>
              </a:spcBef>
            </a:pPr>
            <a:r>
              <a:rPr lang="en-US" sz="2400"/>
              <a:t>Nul A = {</a:t>
            </a:r>
            <a:r>
              <a:rPr lang="en-US" sz="2400" b="1"/>
              <a:t>0</a:t>
            </a:r>
            <a:r>
              <a:rPr lang="en-US" sz="2400"/>
              <a:t>} iff A</a:t>
            </a:r>
            <a:r>
              <a:rPr lang="en-US" sz="2400" b="1"/>
              <a:t>x</a:t>
            </a:r>
            <a:r>
              <a:rPr lang="en-US" sz="2400"/>
              <a:t> = </a:t>
            </a:r>
            <a:r>
              <a:rPr lang="en-US" sz="2400" b="1"/>
              <a:t>0</a:t>
            </a:r>
            <a:r>
              <a:rPr lang="en-US" sz="2400"/>
              <a:t> has only the trivial solution  </a:t>
            </a:r>
          </a:p>
          <a:p>
            <a:endParaRPr lang="en-US" sz="2400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143000"/>
            <a:ext cx="4419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Col A is a subspace of R</a:t>
            </a:r>
            <a:r>
              <a:rPr lang="en-US" sz="2400" baseline="30000"/>
              <a:t>m</a:t>
            </a:r>
          </a:p>
          <a:p>
            <a:pPr>
              <a:lnSpc>
                <a:spcPct val="90000"/>
              </a:lnSpc>
            </a:pPr>
            <a:r>
              <a:rPr lang="en-US" sz="2400"/>
              <a:t>Col A is defined explicitly</a:t>
            </a:r>
          </a:p>
          <a:p>
            <a:pPr>
              <a:lnSpc>
                <a:spcPct val="90000"/>
              </a:lnSpc>
            </a:pPr>
            <a:r>
              <a:rPr lang="en-US" sz="2400"/>
              <a:t>It is easy to find vectors in Col A</a:t>
            </a:r>
          </a:p>
          <a:p>
            <a:pPr>
              <a:lnSpc>
                <a:spcPct val="90000"/>
              </a:lnSpc>
              <a:spcBef>
                <a:spcPct val="120000"/>
              </a:spcBef>
            </a:pPr>
            <a:r>
              <a:rPr lang="en-US" sz="2400"/>
              <a:t>There is a definite relation between Col A and entries of 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For </a:t>
            </a:r>
            <a:r>
              <a:rPr lang="en-US" sz="2400" b="1"/>
              <a:t>v</a:t>
            </a:r>
            <a:r>
              <a:rPr lang="en-US" sz="2400"/>
              <a:t> in Col A, A</a:t>
            </a:r>
            <a:r>
              <a:rPr lang="en-US" sz="2400" b="1"/>
              <a:t>x</a:t>
            </a:r>
            <a:r>
              <a:rPr lang="en-US" sz="2400"/>
              <a:t> = </a:t>
            </a:r>
            <a:r>
              <a:rPr lang="en-US" sz="2400" b="1"/>
              <a:t>v</a:t>
            </a:r>
            <a:r>
              <a:rPr lang="en-US" sz="2400"/>
              <a:t> is consistent</a:t>
            </a:r>
          </a:p>
          <a:p>
            <a:pPr>
              <a:lnSpc>
                <a:spcPct val="90000"/>
              </a:lnSpc>
            </a:pPr>
            <a:r>
              <a:rPr lang="en-US" sz="2400"/>
              <a:t>Given a specific vector </a:t>
            </a:r>
            <a:r>
              <a:rPr lang="en-US" sz="2400" b="1"/>
              <a:t>v</a:t>
            </a:r>
            <a:r>
              <a:rPr lang="en-US" sz="2400"/>
              <a:t>, we cannot  easily test whether it is in Col A (have to solve an equation)</a:t>
            </a:r>
          </a:p>
          <a:p>
            <a:pPr>
              <a:lnSpc>
                <a:spcPct val="90000"/>
              </a:lnSpc>
            </a:pPr>
            <a:r>
              <a:rPr lang="en-US" sz="2400"/>
              <a:t>Col A = R</a:t>
            </a:r>
            <a:r>
              <a:rPr lang="en-US" sz="2400" baseline="30000"/>
              <a:t>m</a:t>
            </a:r>
            <a:r>
              <a:rPr lang="en-US" sz="2400"/>
              <a:t> iff A</a:t>
            </a:r>
            <a:r>
              <a:rPr lang="en-US" sz="2400" b="1"/>
              <a:t>x</a:t>
            </a:r>
            <a:r>
              <a:rPr lang="en-US" sz="2400"/>
              <a:t> = </a:t>
            </a:r>
            <a:r>
              <a:rPr lang="en-US" sz="2400" b="1"/>
              <a:t>b</a:t>
            </a:r>
            <a:r>
              <a:rPr lang="en-US" sz="2400"/>
              <a:t> has a  solution for every </a:t>
            </a:r>
            <a:r>
              <a:rPr lang="en-US" sz="2400" b="1"/>
              <a:t>b </a:t>
            </a:r>
            <a:r>
              <a:rPr lang="en-US" sz="2400"/>
              <a:t>in R</a:t>
            </a:r>
            <a:r>
              <a:rPr lang="en-US" sz="2400" baseline="30000"/>
              <a:t>m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dirty="0"/>
              <a:t>Three Important Subspaces - </a:t>
            </a:r>
            <a:r>
              <a:rPr lang="en-US" sz="3600" b="1" dirty="0" smtClean="0"/>
              <a:t>8</a:t>
            </a:r>
            <a:endParaRPr lang="en-US" sz="3600" b="1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>
                <a:sym typeface="Symbol" pitchFamily="18" charset="2"/>
              </a:rPr>
              <a:t>Final Observation</a:t>
            </a:r>
            <a:r>
              <a:rPr lang="en-US" sz="2400" dirty="0">
                <a:sym typeface="Symbol" pitchFamily="18" charset="2"/>
              </a:rPr>
              <a:t>: There is no direct relationship between </a:t>
            </a:r>
            <a:r>
              <a:rPr lang="en-US" sz="2400" dirty="0" err="1">
                <a:sym typeface="Symbol" pitchFamily="18" charset="2"/>
              </a:rPr>
              <a:t>Nul</a:t>
            </a:r>
            <a:r>
              <a:rPr lang="en-US" sz="2400" dirty="0">
                <a:sym typeface="Symbol" pitchFamily="18" charset="2"/>
              </a:rPr>
              <a:t> A, Col A, and Row A (in case of </a:t>
            </a:r>
            <a:r>
              <a:rPr lang="en-US" sz="2400" dirty="0" err="1">
                <a:sym typeface="Symbol" pitchFamily="18" charset="2"/>
              </a:rPr>
              <a:t>Nul</a:t>
            </a:r>
            <a:r>
              <a:rPr lang="en-US" sz="2400" dirty="0">
                <a:sym typeface="Symbol" pitchFamily="18" charset="2"/>
              </a:rPr>
              <a:t> A and Col A, in general they are not even subspaces of the same space). </a:t>
            </a:r>
            <a:r>
              <a:rPr lang="en-US" sz="2400" dirty="0" smtClean="0">
                <a:sym typeface="Symbol" pitchFamily="18" charset="2"/>
              </a:rPr>
              <a:t>However</a:t>
            </a:r>
            <a:r>
              <a:rPr lang="en-US" sz="2400" dirty="0">
                <a:sym typeface="Symbol" pitchFamily="18" charset="2"/>
              </a:rPr>
              <a:t>, we would have noticed an interesting connection between them, namely:</a:t>
            </a:r>
          </a:p>
          <a:p>
            <a:pPr marL="609600" indent="-609600">
              <a:lnSpc>
                <a:spcPct val="115000"/>
              </a:lnSpc>
              <a:spcBef>
                <a:spcPct val="100000"/>
              </a:spcBef>
              <a:buSzPct val="75000"/>
              <a:buFontTx/>
              <a:buNone/>
            </a:pPr>
            <a:r>
              <a:rPr lang="en-US" sz="2400" dirty="0">
                <a:sym typeface="Symbol" pitchFamily="18" charset="2"/>
              </a:rPr>
              <a:t>       </a:t>
            </a:r>
            <a:r>
              <a:rPr lang="en-US" sz="3600" i="1" dirty="0">
                <a:sym typeface="Symbol" pitchFamily="18" charset="2"/>
              </a:rPr>
              <a:t>dimension of Col A = dimension of Row A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endParaRPr lang="en-US" sz="3600" i="1" dirty="0">
              <a:sym typeface="Symbol" pitchFamily="18" charset="2"/>
            </a:endParaRP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>
                <a:sym typeface="Symbol" pitchFamily="18" charset="2"/>
              </a:rPr>
              <a:t>We will now formalize this in a theorem.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09600"/>
          </a:xfrm>
        </p:spPr>
        <p:txBody>
          <a:bodyPr/>
          <a:lstStyle/>
          <a:p>
            <a:r>
              <a:rPr lang="en-US" sz="3600" b="1"/>
              <a:t>The Rank Theorem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/>
            <a:r>
              <a:rPr lang="en-US" sz="2800" b="1" dirty="0"/>
              <a:t>Definition</a:t>
            </a:r>
            <a:r>
              <a:rPr lang="en-US" sz="2800" dirty="0"/>
              <a:t>: If A is an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matrix, then the </a:t>
            </a:r>
            <a:r>
              <a:rPr lang="en-US" sz="2800" b="1" dirty="0">
                <a:sym typeface="Symbol" pitchFamily="18" charset="2"/>
              </a:rPr>
              <a:t>column rank</a:t>
            </a:r>
            <a:r>
              <a:rPr lang="en-US" sz="2800" dirty="0">
                <a:sym typeface="Symbol" pitchFamily="18" charset="2"/>
              </a:rPr>
              <a:t> of A is defined to be dim (Col A). Similarly,  the </a:t>
            </a:r>
            <a:r>
              <a:rPr lang="en-US" sz="2800" b="1" dirty="0">
                <a:sym typeface="Symbol" pitchFamily="18" charset="2"/>
              </a:rPr>
              <a:t>row rank</a:t>
            </a:r>
            <a:r>
              <a:rPr lang="en-US" sz="2800" dirty="0">
                <a:sym typeface="Symbol" pitchFamily="18" charset="2"/>
              </a:rPr>
              <a:t> of A is defined to be dim (Row A).  The </a:t>
            </a:r>
            <a:r>
              <a:rPr lang="en-US" sz="2800" b="1" dirty="0">
                <a:sym typeface="Symbol" pitchFamily="18" charset="2"/>
              </a:rPr>
              <a:t>nullity</a:t>
            </a:r>
            <a:r>
              <a:rPr lang="en-US" sz="2800" dirty="0">
                <a:sym typeface="Symbol" pitchFamily="18" charset="2"/>
              </a:rPr>
              <a:t> of A is defined to be dim (</a:t>
            </a:r>
            <a:r>
              <a:rPr lang="en-US" sz="2800" dirty="0" err="1">
                <a:sym typeface="Symbol" pitchFamily="18" charset="2"/>
              </a:rPr>
              <a:t>Nul</a:t>
            </a:r>
            <a:r>
              <a:rPr lang="en-US" sz="2800" dirty="0">
                <a:sym typeface="Symbol" pitchFamily="18" charset="2"/>
              </a:rPr>
              <a:t> A). </a:t>
            </a:r>
            <a:endParaRPr lang="en-US" sz="2800" dirty="0"/>
          </a:p>
          <a:p>
            <a:pPr marL="609600" indent="-609600"/>
            <a:r>
              <a:rPr lang="en-US" sz="2800" b="1" dirty="0"/>
              <a:t>Theorem </a:t>
            </a:r>
            <a:r>
              <a:rPr lang="en-US" sz="2800" b="1" dirty="0" smtClean="0"/>
              <a:t>3 </a:t>
            </a:r>
            <a:r>
              <a:rPr lang="en-US" sz="2800" b="1" dirty="0"/>
              <a:t>(Rank Theorem for Matrices)</a:t>
            </a:r>
            <a:r>
              <a:rPr lang="en-US" sz="2800" dirty="0"/>
              <a:t>: </a:t>
            </a:r>
          </a:p>
          <a:p>
            <a:pPr marL="609600" indent="-609600">
              <a:buFontTx/>
              <a:buNone/>
            </a:pPr>
            <a:r>
              <a:rPr lang="en-US" sz="2800" dirty="0"/>
              <a:t>		a) The row rank and column rank of a matrix A are 	     equal.   </a:t>
            </a:r>
            <a:r>
              <a:rPr lang="en-US" sz="2800" i="1" dirty="0"/>
              <a:t>This number is called the </a:t>
            </a:r>
            <a:r>
              <a:rPr lang="en-US" sz="2800" b="1" i="1" dirty="0"/>
              <a:t>rank</a:t>
            </a:r>
            <a:r>
              <a:rPr lang="en-US" sz="2800" i="1" dirty="0"/>
              <a:t> of A. </a:t>
            </a:r>
          </a:p>
          <a:p>
            <a:pPr marL="1371600" lvl="2" indent="-457200">
              <a:buFontTx/>
              <a:buNone/>
            </a:pPr>
            <a:r>
              <a:rPr lang="en-US" sz="2800" dirty="0"/>
              <a:t>b) The rank of A is equal to </a:t>
            </a:r>
            <a:r>
              <a:rPr lang="en-US" sz="2800" dirty="0" smtClean="0"/>
              <a:t>the </a:t>
            </a:r>
            <a:r>
              <a:rPr lang="en-US" sz="2800" dirty="0"/>
              <a:t>number of pivot positions in  the RREF matrix obtained from A. </a:t>
            </a:r>
          </a:p>
          <a:p>
            <a:pPr marL="609600" indent="-609600">
              <a:buFontTx/>
              <a:buNone/>
            </a:pPr>
            <a:r>
              <a:rPr lang="en-US" sz="2800" dirty="0"/>
              <a:t>       	c) Finally: 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	    rank (A) + nullity (A) = n = number of columns of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838200"/>
          </a:xfrm>
        </p:spPr>
        <p:txBody>
          <a:bodyPr/>
          <a:lstStyle/>
          <a:p>
            <a:r>
              <a:rPr lang="en-US" sz="3600" b="1"/>
              <a:t>The Rank Theorem (continued)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800" b="1"/>
              <a:t>Observation (Proof): </a:t>
            </a:r>
            <a:r>
              <a:rPr lang="en-US" sz="2800"/>
              <a:t>The statements a) and b) of the  Rank Theorem follow from our discussion of finding the basis for Col A and Row  A respectively.</a:t>
            </a:r>
            <a:r>
              <a:rPr lang="en-US" sz="2800" b="1"/>
              <a:t> </a:t>
            </a:r>
            <a:r>
              <a:rPr lang="en-US" sz="2800"/>
              <a:t>In each case, the number of basis vectors corresponded to the number of pivot elements in the RREF matrix R of a given matrix A.</a:t>
            </a:r>
            <a:endParaRPr lang="en-US" sz="2800" b="1"/>
          </a:p>
          <a:p>
            <a:pPr marL="609600" indent="-609600">
              <a:lnSpc>
                <a:spcPct val="80000"/>
              </a:lnSpc>
            </a:pPr>
            <a:r>
              <a:rPr lang="en-US" sz="2800"/>
              <a:t>For statement c), observe that pivot columns of R correspond to basis vectors of Col A (leading variables of the homogeneous system), whereas the remaining columns correspond to basis vectors of Nul A (free variables  of  homogeneous system). Since the total number of columns = number  of variables = n, we get: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        n = (number of basis vectors of Col A) + (number of 		basis vectors of Nul A)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           = </a:t>
            </a:r>
            <a:r>
              <a:rPr lang="en-US" sz="2800">
                <a:sym typeface="Symbol" pitchFamily="18" charset="2"/>
              </a:rPr>
              <a:t>rank (A) + nullity (A), as required.  </a:t>
            </a: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609600"/>
          </a:xfrm>
        </p:spPr>
        <p:txBody>
          <a:bodyPr/>
          <a:lstStyle/>
          <a:p>
            <a:r>
              <a:rPr lang="en-US" sz="3600" b="1" dirty="0" smtClean="0"/>
              <a:t>Important to Remember </a:t>
            </a:r>
            <a:endParaRPr lang="en-US" sz="3600" b="1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>
              <a:spcBef>
                <a:spcPts val="600"/>
              </a:spcBef>
              <a:buSzPct val="75000"/>
            </a:pPr>
            <a:r>
              <a:rPr lang="en-US" b="1" dirty="0"/>
              <a:t>Note 1</a:t>
            </a:r>
            <a:r>
              <a:rPr lang="en-US" dirty="0"/>
              <a:t>: Hence, the column space of a matrix A is all of R</a:t>
            </a:r>
            <a:r>
              <a:rPr lang="en-US" baseline="30000" dirty="0"/>
              <a:t>m</a:t>
            </a:r>
            <a:r>
              <a:rPr lang="en-US" dirty="0"/>
              <a:t> if and only if the equation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has a solution for each </a:t>
            </a:r>
            <a:r>
              <a:rPr lang="en-US" b="1" dirty="0"/>
              <a:t>b</a:t>
            </a:r>
            <a:r>
              <a:rPr lang="en-US" dirty="0"/>
              <a:t> in </a:t>
            </a:r>
            <a:r>
              <a:rPr lang="en-US" dirty="0" smtClean="0"/>
              <a:t>R</a:t>
            </a:r>
            <a:r>
              <a:rPr lang="en-US" baseline="30000" dirty="0" smtClean="0"/>
              <a:t>m</a:t>
            </a:r>
            <a:r>
              <a:rPr lang="en-US" dirty="0" smtClean="0"/>
              <a:t>.</a:t>
            </a:r>
            <a:endParaRPr lang="en-US" dirty="0"/>
          </a:p>
          <a:p>
            <a:pPr marL="609600" indent="-609600">
              <a:spcBef>
                <a:spcPts val="600"/>
              </a:spcBef>
              <a:buSzPct val="75000"/>
            </a:pPr>
            <a:r>
              <a:rPr lang="en-US" b="1" dirty="0"/>
              <a:t>Note 2</a:t>
            </a:r>
            <a:r>
              <a:rPr lang="en-US" dirty="0"/>
              <a:t>: </a:t>
            </a:r>
            <a:r>
              <a:rPr lang="en-US" dirty="0" smtClean="0"/>
              <a:t>An </a:t>
            </a:r>
            <a:r>
              <a:rPr lang="en-US" dirty="0" err="1" smtClean="0"/>
              <a:t>m</a:t>
            </a:r>
            <a:r>
              <a:rPr lang="en-US" dirty="0" err="1">
                <a:sym typeface="Symbol" pitchFamily="18" charset="2"/>
              </a:rPr>
              <a:t>m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matrix </a:t>
            </a:r>
            <a:r>
              <a:rPr lang="en-US" dirty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is invertible if and only if its </a:t>
            </a:r>
            <a:r>
              <a:rPr lang="en-US" dirty="0">
                <a:sym typeface="Symbol" pitchFamily="18" charset="2"/>
              </a:rPr>
              <a:t>columns form a basis for </a:t>
            </a:r>
            <a:r>
              <a:rPr lang="en-US" dirty="0"/>
              <a:t>R</a:t>
            </a:r>
            <a:r>
              <a:rPr lang="en-US" baseline="30000" dirty="0"/>
              <a:t>m</a:t>
            </a:r>
            <a:r>
              <a:rPr lang="en-US" dirty="0">
                <a:sym typeface="Symbol" pitchFamily="18" charset="2"/>
              </a:rPr>
              <a:t> (from VIT for invertible matrices</a:t>
            </a:r>
            <a:r>
              <a:rPr lang="en-US" dirty="0" smtClean="0">
                <a:sym typeface="Symbol" pitchFamily="18" charset="2"/>
              </a:rPr>
              <a:t>).</a:t>
            </a:r>
          </a:p>
          <a:p>
            <a:pPr marL="609600" indent="-609600">
              <a:spcBef>
                <a:spcPts val="600"/>
              </a:spcBef>
              <a:buSzPct val="75000"/>
            </a:pPr>
            <a:r>
              <a:rPr lang="en-US" b="1" dirty="0" smtClean="0">
                <a:sym typeface="Symbol" pitchFamily="18" charset="2"/>
              </a:rPr>
              <a:t>Corollary 3.1: </a:t>
            </a:r>
            <a:r>
              <a:rPr lang="en-US" dirty="0" smtClean="0">
                <a:sym typeface="Symbol" pitchFamily="18" charset="2"/>
              </a:rPr>
              <a:t>A square </a:t>
            </a:r>
            <a:r>
              <a:rPr lang="en-US" dirty="0" err="1" smtClean="0"/>
              <a:t>m</a:t>
            </a:r>
            <a:r>
              <a:rPr lang="en-US" dirty="0" err="1" smtClean="0">
                <a:sym typeface="Symbol" pitchFamily="18" charset="2"/>
              </a:rPr>
              <a:t>m</a:t>
            </a:r>
            <a:r>
              <a:rPr lang="en-US" dirty="0" smtClean="0">
                <a:sym typeface="Symbol" pitchFamily="18" charset="2"/>
              </a:rPr>
              <a:t> matrix A is invertible if and only if rank (A) = m. </a:t>
            </a:r>
          </a:p>
          <a:p>
            <a:pPr marL="609600" indent="-609600">
              <a:spcBef>
                <a:spcPts val="600"/>
              </a:spcBef>
              <a:buSzPct val="75000"/>
            </a:pPr>
            <a:r>
              <a:rPr lang="en-US" b="1" dirty="0" smtClean="0">
                <a:sym typeface="Symbol" pitchFamily="18" charset="2"/>
              </a:rPr>
              <a:t>Note 3: </a:t>
            </a:r>
            <a:r>
              <a:rPr lang="en-US" dirty="0" smtClean="0">
                <a:sym typeface="Symbol" pitchFamily="18" charset="2"/>
              </a:rPr>
              <a:t>Both Note 2 and Corollary 3.1 will be included in our next version of VIT. </a:t>
            </a:r>
            <a:endParaRPr lang="en-US" b="1" dirty="0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dirty="0"/>
              <a:t>Linear Transformations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/>
            <a:r>
              <a:rPr lang="en-US" sz="2800" b="1" dirty="0"/>
              <a:t>Definition</a:t>
            </a:r>
            <a:r>
              <a:rPr lang="en-US" sz="2800" dirty="0"/>
              <a:t>: A </a:t>
            </a:r>
            <a:r>
              <a:rPr lang="en-US" sz="2800" dirty="0" smtClean="0"/>
              <a:t>map or function </a:t>
            </a:r>
            <a:r>
              <a:rPr lang="en-US" sz="2800" dirty="0"/>
              <a:t>T: V </a:t>
            </a:r>
            <a:r>
              <a:rPr lang="en-US" sz="2800" dirty="0">
                <a:sym typeface="Symbol" pitchFamily="18" charset="2"/>
              </a:rPr>
              <a:t> W</a:t>
            </a:r>
            <a:r>
              <a:rPr lang="en-US" sz="2800" dirty="0"/>
              <a:t> from a vector space V to a vector space W is said to be a </a:t>
            </a:r>
            <a:r>
              <a:rPr lang="en-US" sz="2800" b="1" dirty="0"/>
              <a:t>linear transformation </a:t>
            </a:r>
            <a:r>
              <a:rPr lang="en-US" sz="2800" dirty="0"/>
              <a:t>(or briefly, </a:t>
            </a:r>
            <a:r>
              <a:rPr lang="en-US" sz="2800" b="1" dirty="0"/>
              <a:t>linear</a:t>
            </a:r>
            <a:r>
              <a:rPr lang="en-US" sz="2800" dirty="0"/>
              <a:t>)</a:t>
            </a:r>
            <a:r>
              <a:rPr lang="en-US" sz="2800" b="1" dirty="0"/>
              <a:t> </a:t>
            </a:r>
            <a:r>
              <a:rPr lang="en-US" sz="2800" dirty="0"/>
              <a:t>if: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dirty="0"/>
              <a:t>T(</a:t>
            </a:r>
            <a:r>
              <a:rPr lang="en-US" sz="2800" b="1" dirty="0"/>
              <a:t>u</a:t>
            </a:r>
            <a:r>
              <a:rPr lang="en-US" sz="2800" dirty="0"/>
              <a:t>  + </a:t>
            </a:r>
            <a:r>
              <a:rPr lang="en-US" sz="2800" b="1" dirty="0"/>
              <a:t>v</a:t>
            </a:r>
            <a:r>
              <a:rPr lang="en-US" sz="2800" dirty="0"/>
              <a:t>) = T(</a:t>
            </a:r>
            <a:r>
              <a:rPr lang="en-US" sz="2800" b="1" dirty="0"/>
              <a:t>u</a:t>
            </a:r>
            <a:r>
              <a:rPr lang="en-US" sz="2800" dirty="0"/>
              <a:t>) + T(</a:t>
            </a:r>
            <a:r>
              <a:rPr lang="en-US" sz="2800" b="1" dirty="0"/>
              <a:t>v</a:t>
            </a:r>
            <a:r>
              <a:rPr lang="en-US" sz="2800" dirty="0"/>
              <a:t>)</a:t>
            </a:r>
            <a:r>
              <a:rPr lang="en-US" sz="2800" b="1" dirty="0"/>
              <a:t> </a:t>
            </a:r>
            <a:r>
              <a:rPr lang="en-US" sz="2800" dirty="0"/>
              <a:t>for all </a:t>
            </a:r>
            <a:r>
              <a:rPr lang="en-US" sz="2800" b="1" dirty="0"/>
              <a:t>u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V 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dirty="0"/>
              <a:t>T(c</a:t>
            </a:r>
            <a:r>
              <a:rPr lang="en-US" sz="2800" b="1" dirty="0"/>
              <a:t>u</a:t>
            </a:r>
            <a:r>
              <a:rPr lang="en-US" sz="2800" dirty="0"/>
              <a:t>) = </a:t>
            </a:r>
            <a:r>
              <a:rPr lang="en-US" sz="2800" dirty="0" err="1"/>
              <a:t>cT</a:t>
            </a:r>
            <a:r>
              <a:rPr lang="en-US" sz="2800" dirty="0"/>
              <a:t>(</a:t>
            </a:r>
            <a:r>
              <a:rPr lang="en-US" sz="2800" b="1" dirty="0"/>
              <a:t>u</a:t>
            </a:r>
            <a:r>
              <a:rPr lang="en-US" sz="2800" dirty="0"/>
              <a:t>) for all </a:t>
            </a:r>
            <a:r>
              <a:rPr lang="en-US" sz="2800" b="1" dirty="0"/>
              <a:t>u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V all scalars c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dirty="0" smtClean="0">
                <a:latin typeface="Castellar" pitchFamily="18" charset="0"/>
                <a:sym typeface="Symbol" pitchFamily="18" charset="2"/>
              </a:rPr>
              <a:t>F</a:t>
            </a:r>
            <a:endParaRPr lang="en-US" sz="2800" dirty="0"/>
          </a:p>
          <a:p>
            <a:pPr marL="609600" indent="-609600">
              <a:buSzPct val="75000"/>
              <a:buFontTx/>
              <a:buNone/>
            </a:pPr>
            <a:r>
              <a:rPr lang="en-US" sz="2800" dirty="0"/>
              <a:t>Note 1: The space W (the co-domain) may be the space V or a subspace of V or may be an entirely different space (but over the same field </a:t>
            </a:r>
            <a:r>
              <a:rPr lang="en-US" sz="2800" dirty="0" smtClean="0">
                <a:latin typeface="Castellar" pitchFamily="18" charset="0"/>
                <a:sym typeface="Symbol" pitchFamily="18" charset="2"/>
              </a:rPr>
              <a:t>F</a:t>
            </a:r>
            <a:r>
              <a:rPr lang="en-US" sz="2800" dirty="0" smtClean="0"/>
              <a:t>). </a:t>
            </a:r>
            <a:endParaRPr lang="en-US" sz="2800" dirty="0"/>
          </a:p>
          <a:p>
            <a:pPr marL="609600" indent="-609600">
              <a:buSzPct val="75000"/>
              <a:buFontTx/>
              <a:buNone/>
            </a:pPr>
            <a:r>
              <a:rPr lang="en-US" sz="2800" dirty="0"/>
              <a:t>Note 2: We may write either </a:t>
            </a:r>
            <a:r>
              <a:rPr lang="en-US" sz="2800" dirty="0">
                <a:sym typeface="Symbol" pitchFamily="18" charset="2"/>
              </a:rPr>
              <a:t>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) or </a:t>
            </a:r>
            <a:r>
              <a:rPr lang="en-US" sz="2800" dirty="0" err="1">
                <a:sym typeface="Symbol" pitchFamily="18" charset="2"/>
              </a:rPr>
              <a:t>T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to indicate the image of the vector </a:t>
            </a:r>
            <a:r>
              <a:rPr lang="en-US" sz="2800" b="1" dirty="0">
                <a:sym typeface="Symbol" pitchFamily="18" charset="2"/>
              </a:rPr>
              <a:t>v </a:t>
            </a:r>
            <a:r>
              <a:rPr lang="en-US" sz="2800" dirty="0"/>
              <a:t>under the transformation T.  </a:t>
            </a:r>
          </a:p>
          <a:p>
            <a:pPr marL="609600" indent="-609600">
              <a:buFontTx/>
              <a:buNone/>
            </a:pPr>
            <a:r>
              <a:rPr lang="en-US" sz="2800" dirty="0"/>
              <a:t>Note 3: Some books use the term </a:t>
            </a:r>
            <a:r>
              <a:rPr lang="en-US" sz="2800" b="1" dirty="0"/>
              <a:t>homomorphism</a:t>
            </a:r>
            <a:r>
              <a:rPr lang="en-US" sz="2800" dirty="0"/>
              <a:t> for a linear </a:t>
            </a:r>
            <a:r>
              <a:rPr lang="en-US" sz="2800" dirty="0" smtClean="0"/>
              <a:t>transformation (map or </a:t>
            </a:r>
            <a:r>
              <a:rPr lang="en-US" sz="2800" dirty="0" smtClean="0"/>
              <a:t>function) </a:t>
            </a:r>
            <a:r>
              <a:rPr lang="en-US" sz="2800" dirty="0" smtClean="0"/>
              <a:t>from </a:t>
            </a:r>
            <a:r>
              <a:rPr lang="en-US" sz="2800" dirty="0"/>
              <a:t>a vector space </a:t>
            </a:r>
            <a:r>
              <a:rPr lang="en-US" sz="2800" dirty="0" smtClean="0"/>
              <a:t>V to a </a:t>
            </a:r>
            <a:r>
              <a:rPr lang="en-US" sz="2800" dirty="0"/>
              <a:t>vector </a:t>
            </a:r>
            <a:r>
              <a:rPr lang="en-US" sz="2800" dirty="0" smtClean="0"/>
              <a:t>space W. 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20000" cy="762000"/>
          </a:xfrm>
        </p:spPr>
        <p:txBody>
          <a:bodyPr/>
          <a:lstStyle/>
          <a:p>
            <a:r>
              <a:rPr lang="en-US" sz="3600" b="1"/>
              <a:t>Examples of Linear Transformations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Two trivial examples of linear transformations: </a:t>
            </a:r>
          </a:p>
          <a:p>
            <a:pPr marL="990600" lvl="1" indent="-533400">
              <a:lnSpc>
                <a:spcPct val="90000"/>
              </a:lnSpc>
              <a:buSzPct val="75000"/>
              <a:buFontTx/>
              <a:buChar char="•"/>
            </a:pPr>
            <a:r>
              <a:rPr lang="en-US" sz="2400"/>
              <a:t>The zero transformation </a:t>
            </a:r>
            <a:r>
              <a:rPr lang="en-US" sz="2400" i="1"/>
              <a:t>0</a:t>
            </a:r>
            <a:r>
              <a:rPr lang="en-US" sz="2400"/>
              <a:t>: V </a:t>
            </a:r>
            <a:r>
              <a:rPr lang="en-US" sz="2400">
                <a:sym typeface="Symbol" pitchFamily="18" charset="2"/>
              </a:rPr>
              <a:t> W such that </a:t>
            </a:r>
            <a:r>
              <a:rPr lang="en-US" sz="2400" i="1">
                <a:sym typeface="Symbol" pitchFamily="18" charset="2"/>
              </a:rPr>
              <a:t>0</a:t>
            </a:r>
            <a:r>
              <a:rPr lang="en-US" sz="2400"/>
              <a:t>(</a:t>
            </a:r>
            <a:r>
              <a:rPr lang="en-US" sz="2400" b="1"/>
              <a:t>u</a:t>
            </a:r>
            <a:r>
              <a:rPr lang="en-US" sz="2400"/>
              <a:t>) =  </a:t>
            </a:r>
            <a:r>
              <a:rPr lang="en-US" sz="2400" b="1"/>
              <a:t>0 </a:t>
            </a:r>
            <a:r>
              <a:rPr lang="en-US" sz="2400"/>
              <a:t>for all </a:t>
            </a:r>
            <a:r>
              <a:rPr lang="en-US" sz="2400" b="1"/>
              <a:t>u</a:t>
            </a:r>
            <a:r>
              <a:rPr lang="en-US" sz="2400"/>
              <a:t> in V</a:t>
            </a:r>
          </a:p>
          <a:p>
            <a:pPr marL="990600" lvl="1" indent="-533400">
              <a:lnSpc>
                <a:spcPct val="90000"/>
              </a:lnSpc>
              <a:buSzPct val="75000"/>
              <a:buFontTx/>
              <a:buChar char="•"/>
            </a:pPr>
            <a:r>
              <a:rPr lang="en-US" sz="2400"/>
              <a:t>The identity transformation I: V </a:t>
            </a:r>
            <a:r>
              <a:rPr lang="en-US" sz="2400">
                <a:sym typeface="Symbol" pitchFamily="18" charset="2"/>
              </a:rPr>
              <a:t> V such that I</a:t>
            </a:r>
            <a:r>
              <a:rPr lang="en-US" sz="2400"/>
              <a:t>(</a:t>
            </a:r>
            <a:r>
              <a:rPr lang="en-US" sz="2400" b="1"/>
              <a:t>u</a:t>
            </a:r>
            <a:r>
              <a:rPr lang="en-US" sz="2400"/>
              <a:t>) =  </a:t>
            </a:r>
            <a:r>
              <a:rPr lang="en-US" sz="2400" b="1"/>
              <a:t>u </a:t>
            </a:r>
            <a:r>
              <a:rPr lang="en-US" sz="2400"/>
              <a:t>for all </a:t>
            </a:r>
            <a:r>
              <a:rPr lang="en-US" sz="2400" b="1"/>
              <a:t>u</a:t>
            </a:r>
            <a:r>
              <a:rPr lang="en-US" sz="2400"/>
              <a:t> in V</a:t>
            </a:r>
          </a:p>
          <a:p>
            <a:pPr marL="990600" lvl="1" indent="-533400">
              <a:lnSpc>
                <a:spcPct val="90000"/>
              </a:lnSpc>
              <a:buSzPct val="75000"/>
              <a:buFontTx/>
              <a:buNone/>
            </a:pPr>
            <a:r>
              <a:rPr lang="en-US" sz="2000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Projection: Consider the function P</a:t>
            </a:r>
            <a:r>
              <a:rPr lang="en-US" sz="2400" baseline="-25000"/>
              <a:t>i</a:t>
            </a:r>
            <a:r>
              <a:rPr lang="en-US" sz="2400"/>
              <a:t>: </a:t>
            </a:r>
            <a:r>
              <a:rPr lang="en-US" sz="2400">
                <a:latin typeface="Castellar" pitchFamily="18" charset="0"/>
              </a:rPr>
              <a:t>R</a:t>
            </a:r>
            <a:r>
              <a:rPr lang="en-US" sz="2400" baseline="30000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</a:t>
            </a:r>
            <a:r>
              <a:rPr lang="en-US" sz="2400">
                <a:latin typeface="Castellar" pitchFamily="18" charset="0"/>
              </a:rPr>
              <a:t>R</a:t>
            </a:r>
            <a:r>
              <a:rPr lang="en-US" sz="2400" baseline="30000"/>
              <a:t>n</a:t>
            </a:r>
            <a:r>
              <a:rPr lang="en-US" sz="2400"/>
              <a:t> defined by P</a:t>
            </a:r>
            <a:r>
              <a:rPr lang="en-US" sz="2400" baseline="-25000"/>
              <a:t>i</a:t>
            </a:r>
            <a:r>
              <a:rPr lang="en-US" sz="2400"/>
              <a:t>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,….,x</a:t>
            </a:r>
            <a:r>
              <a:rPr lang="en-US" sz="2400" baseline="-25000"/>
              <a:t>i </a:t>
            </a:r>
            <a:r>
              <a:rPr lang="en-US" sz="2400"/>
              <a:t>,..,x</a:t>
            </a:r>
            <a:r>
              <a:rPr lang="en-US" sz="2400" baseline="-25000"/>
              <a:t>n</a:t>
            </a:r>
            <a:r>
              <a:rPr lang="en-US" sz="2400"/>
              <a:t>) = </a:t>
            </a:r>
            <a:r>
              <a:rPr lang="en-US" sz="2400">
                <a:sym typeface="Symbol" pitchFamily="18" charset="2"/>
              </a:rPr>
              <a:t>(0</a:t>
            </a:r>
            <a:r>
              <a:rPr lang="en-US" sz="2400"/>
              <a:t>, 0, ….,x</a:t>
            </a:r>
            <a:r>
              <a:rPr lang="en-US" sz="2400" baseline="-25000"/>
              <a:t>i </a:t>
            </a:r>
            <a:r>
              <a:rPr lang="en-US" sz="2400"/>
              <a:t>,0,…..,0), where all coordinates other than the i-th coordinate are replaced by 0. Then P</a:t>
            </a:r>
            <a:r>
              <a:rPr lang="en-US" sz="2400" baseline="-25000"/>
              <a:t>i</a:t>
            </a:r>
            <a:r>
              <a:rPr lang="en-US" sz="2400"/>
              <a:t> is a linear transformation.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Note: we can extend this idea by projecting onto any selection of coordinates. Each of the functions so obtained is a linear transformation.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Linear Transformations - 2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dirty="0"/>
              <a:t>Some remarks</a:t>
            </a:r>
            <a:r>
              <a:rPr lang="en-US" b="1" dirty="0"/>
              <a:t>: </a:t>
            </a:r>
            <a:endParaRPr lang="en-US" dirty="0"/>
          </a:p>
          <a:p>
            <a:pPr marL="609600" indent="-609600">
              <a:buSzPct val="75000"/>
              <a:buFontTx/>
              <a:buAutoNum type="arabicPeriod"/>
            </a:pPr>
            <a:r>
              <a:rPr lang="en-US" dirty="0"/>
              <a:t>If T is linear, then T(</a:t>
            </a:r>
            <a:r>
              <a:rPr lang="en-US" b="1" dirty="0"/>
              <a:t>0</a:t>
            </a:r>
            <a:r>
              <a:rPr lang="en-US" dirty="0"/>
              <a:t>)  = </a:t>
            </a:r>
            <a:r>
              <a:rPr lang="en-US" b="1" dirty="0"/>
              <a:t>0</a:t>
            </a:r>
            <a:r>
              <a:rPr lang="en-US" dirty="0"/>
              <a:t> and T(</a:t>
            </a:r>
            <a:r>
              <a:rPr lang="en-US" dirty="0">
                <a:cs typeface="Times New Roman" pitchFamily="18" charset="0"/>
              </a:rPr>
              <a:t>– </a:t>
            </a:r>
            <a:r>
              <a:rPr lang="en-US" b="1" dirty="0"/>
              <a:t>v</a:t>
            </a:r>
            <a:r>
              <a:rPr lang="en-US" dirty="0"/>
              <a:t>) = </a:t>
            </a:r>
            <a:r>
              <a:rPr lang="en-US" dirty="0">
                <a:cs typeface="Times New Roman" pitchFamily="18" charset="0"/>
              </a:rPr>
              <a:t>–</a:t>
            </a:r>
            <a:r>
              <a:rPr lang="en-US" dirty="0"/>
              <a:t> T(</a:t>
            </a:r>
            <a:r>
              <a:rPr lang="en-US" b="1" dirty="0"/>
              <a:t>v</a:t>
            </a:r>
            <a:r>
              <a:rPr lang="en-US" dirty="0"/>
              <a:t>) </a:t>
            </a:r>
          </a:p>
          <a:p>
            <a:pPr marL="609600" indent="-609600">
              <a:buSzPct val="75000"/>
              <a:buFontTx/>
              <a:buNone/>
            </a:pPr>
            <a:r>
              <a:rPr lang="en-US" dirty="0"/>
              <a:t>       </a:t>
            </a:r>
            <a:r>
              <a:rPr lang="en-US" i="1" dirty="0"/>
              <a:t>(prove as an exercise!)</a:t>
            </a:r>
            <a:r>
              <a:rPr lang="en-US" dirty="0"/>
              <a:t>  </a:t>
            </a:r>
          </a:p>
          <a:p>
            <a:pPr marL="609600" indent="-609600">
              <a:buSzPct val="75000"/>
              <a:buFontTx/>
              <a:buAutoNum type="arabicPeriod" startAt="2"/>
            </a:pPr>
            <a:r>
              <a:rPr lang="en-US" dirty="0"/>
              <a:t>If T is linear, then T “preserves” linear combinations, i.e. T(c</a:t>
            </a:r>
            <a:r>
              <a:rPr lang="en-US" baseline="-25000" dirty="0"/>
              <a:t>1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dirty="0"/>
              <a:t> + c</a:t>
            </a:r>
            <a:r>
              <a:rPr lang="en-US" baseline="-25000" dirty="0"/>
              <a:t>2</a:t>
            </a:r>
            <a:r>
              <a:rPr lang="en-US" b="1" dirty="0"/>
              <a:t>v</a:t>
            </a:r>
            <a:r>
              <a:rPr lang="en-US" b="1" baseline="-25000" dirty="0"/>
              <a:t>2</a:t>
            </a:r>
            <a:r>
              <a:rPr lang="en-US" dirty="0"/>
              <a:t> + …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b="1" dirty="0" err="1"/>
              <a:t>v</a:t>
            </a:r>
            <a:r>
              <a:rPr lang="en-US" b="1" baseline="-25000" dirty="0" err="1"/>
              <a:t>k</a:t>
            </a:r>
            <a:r>
              <a:rPr lang="en-US" dirty="0"/>
              <a:t>) = c</a:t>
            </a:r>
            <a:r>
              <a:rPr lang="en-US" baseline="-25000" dirty="0"/>
              <a:t>1</a:t>
            </a:r>
            <a:r>
              <a:rPr lang="en-US" dirty="0"/>
              <a:t>T(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dirty="0"/>
              <a:t>)+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T(</a:t>
            </a:r>
            <a:r>
              <a:rPr lang="en-US" b="1" dirty="0" smtClean="0"/>
              <a:t>v</a:t>
            </a:r>
            <a:r>
              <a:rPr lang="en-US" b="1" baseline="-25000" dirty="0" smtClean="0"/>
              <a:t>2</a:t>
            </a:r>
            <a:r>
              <a:rPr lang="en-US" dirty="0" smtClean="0"/>
              <a:t>) + </a:t>
            </a:r>
            <a:r>
              <a:rPr lang="en-US" dirty="0"/>
              <a:t>…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 err="1"/>
              <a:t>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b="1" baseline="-25000" dirty="0" err="1"/>
              <a:t>k</a:t>
            </a:r>
            <a:r>
              <a:rPr lang="en-US" dirty="0"/>
              <a:t>) </a:t>
            </a:r>
            <a:r>
              <a:rPr lang="en-US" i="1" dirty="0" smtClean="0">
                <a:sym typeface="Symbol" pitchFamily="18" charset="2"/>
              </a:rPr>
              <a:t>– </a:t>
            </a:r>
            <a:r>
              <a:rPr lang="en-US" b="1" i="1" dirty="0" smtClean="0">
                <a:sym typeface="Symbol" pitchFamily="18" charset="2"/>
              </a:rPr>
              <a:t>exercise.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Linear Transformations - </a:t>
            </a:r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dirty="0" smtClean="0"/>
              <a:t>There are two important subspaces associated with  any linear transformation</a:t>
            </a:r>
            <a:r>
              <a:rPr lang="en-US" b="1" dirty="0" smtClean="0"/>
              <a:t>: </a:t>
            </a:r>
            <a:endParaRPr lang="en-US" dirty="0"/>
          </a:p>
          <a:p>
            <a:pPr marL="914400" lvl="1" indent="-514350">
              <a:buSzPct val="75000"/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/>
              <a:t>kernel</a:t>
            </a:r>
            <a:r>
              <a:rPr lang="en-US" dirty="0"/>
              <a:t> of T, Ker T = {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V: </a:t>
            </a:r>
            <a:r>
              <a:rPr lang="en-US" dirty="0" err="1">
                <a:sym typeface="Symbol" pitchFamily="18" charset="2"/>
              </a:rPr>
              <a:t>T</a:t>
            </a:r>
            <a:r>
              <a:rPr lang="en-US" b="1" dirty="0" err="1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b="1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  W} </a:t>
            </a:r>
            <a:r>
              <a:rPr lang="en-US" dirty="0" smtClean="0">
                <a:sym typeface="Symbol" pitchFamily="18" charset="2"/>
              </a:rPr>
              <a:t>is a  </a:t>
            </a:r>
            <a:r>
              <a:rPr lang="en-US" dirty="0">
                <a:sym typeface="Symbol" pitchFamily="18" charset="2"/>
              </a:rPr>
              <a:t>subspace of V. </a:t>
            </a:r>
            <a:r>
              <a:rPr lang="en-US" dirty="0" smtClean="0">
                <a:sym typeface="Symbol" pitchFamily="18" charset="2"/>
              </a:rPr>
              <a:t>Some books call the kernel the </a:t>
            </a:r>
            <a:r>
              <a:rPr lang="en-US" b="1" dirty="0" smtClean="0">
                <a:sym typeface="Symbol" pitchFamily="18" charset="2"/>
              </a:rPr>
              <a:t>null space </a:t>
            </a:r>
            <a:r>
              <a:rPr lang="en-US" dirty="0" smtClean="0">
                <a:sym typeface="Symbol" pitchFamily="18" charset="2"/>
              </a:rPr>
              <a:t>of T, written </a:t>
            </a:r>
            <a:r>
              <a:rPr lang="en-US" dirty="0" err="1" smtClean="0">
                <a:sym typeface="Symbol" pitchFamily="18" charset="2"/>
              </a:rPr>
              <a:t>Nul</a:t>
            </a:r>
            <a:r>
              <a:rPr lang="en-US" dirty="0" smtClean="0">
                <a:sym typeface="Symbol" pitchFamily="18" charset="2"/>
              </a:rPr>
              <a:t> T. </a:t>
            </a:r>
          </a:p>
          <a:p>
            <a:pPr marL="1009650" lvl="1" indent="-609600">
              <a:buSzPct val="75000"/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The </a:t>
            </a:r>
            <a:r>
              <a:rPr lang="en-US" i="1" dirty="0" smtClean="0">
                <a:sym typeface="Symbol" pitchFamily="18" charset="2"/>
              </a:rPr>
              <a:t>range</a:t>
            </a:r>
            <a:r>
              <a:rPr lang="en-US" dirty="0" smtClean="0">
                <a:sym typeface="Symbol" pitchFamily="18" charset="2"/>
              </a:rPr>
              <a:t> of T, Range T = {</a:t>
            </a:r>
            <a:r>
              <a:rPr lang="en-US" b="1" dirty="0" smtClean="0">
                <a:solidFill>
                  <a:srgbClr val="000000"/>
                </a:solidFill>
              </a:rPr>
              <a:t>w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W: </a:t>
            </a:r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for some </a:t>
            </a:r>
            <a:r>
              <a:rPr lang="en-US" b="1" dirty="0" smtClean="0">
                <a:solidFill>
                  <a:srgbClr val="000000"/>
                </a:solidFill>
              </a:rPr>
              <a:t>v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V}is a subspace of W.</a:t>
            </a:r>
          </a:p>
          <a:p>
            <a:pPr marL="400050" lvl="1" indent="0">
              <a:buSzPct val="75000"/>
              <a:buNone/>
            </a:pP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Proof left as an exercise.</a:t>
            </a:r>
          </a:p>
          <a:p>
            <a:pPr marL="400050" lvl="1" indent="0">
              <a:spcBef>
                <a:spcPts val="1800"/>
              </a:spcBef>
              <a:buSzPct val="75000"/>
              <a:buNone/>
            </a:pPr>
            <a:r>
              <a:rPr lang="en-US" b="1" dirty="0" smtClean="0">
                <a:solidFill>
                  <a:srgbClr val="000000"/>
                </a:solidFill>
                <a:sym typeface="Symbol" pitchFamily="18" charset="2"/>
              </a:rPr>
              <a:t>Important Remark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: </a:t>
            </a:r>
            <a:r>
              <a:rPr lang="en-US" dirty="0" smtClean="0">
                <a:sym typeface="Symbol" pitchFamily="18" charset="2"/>
              </a:rPr>
              <a:t>It </a:t>
            </a:r>
            <a:r>
              <a:rPr lang="en-US" dirty="0">
                <a:sym typeface="Symbol" pitchFamily="18" charset="2"/>
              </a:rPr>
              <a:t>is easy to see that T is </a:t>
            </a:r>
            <a:r>
              <a:rPr lang="en-US" dirty="0" smtClean="0">
                <a:sym typeface="Symbol" pitchFamily="18" charset="2"/>
              </a:rPr>
              <a:t>injective </a:t>
            </a:r>
            <a:r>
              <a:rPr lang="en-US" dirty="0">
                <a:sym typeface="Symbol" pitchFamily="18" charset="2"/>
              </a:rPr>
              <a:t>if and only if </a:t>
            </a:r>
            <a:r>
              <a:rPr lang="en-US" b="1" dirty="0">
                <a:sym typeface="Symbol" pitchFamily="18" charset="2"/>
              </a:rPr>
              <a:t>Ker T = {0</a:t>
            </a:r>
            <a:r>
              <a:rPr lang="en-US" b="1" dirty="0" smtClean="0">
                <a:sym typeface="Symbol" pitchFamily="18" charset="2"/>
              </a:rPr>
              <a:t>} </a:t>
            </a:r>
            <a:r>
              <a:rPr lang="en-US" dirty="0" smtClean="0">
                <a:sym typeface="Symbol" pitchFamily="18" charset="2"/>
              </a:rPr>
              <a:t>-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exercise</a:t>
            </a:r>
            <a:r>
              <a:rPr lang="en-US" dirty="0" smtClean="0">
                <a:sym typeface="Symbol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2756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1027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Table for Nul A and Col A</vt:lpstr>
      <vt:lpstr>Three Important Subspaces - 8</vt:lpstr>
      <vt:lpstr>The Rank Theorem</vt:lpstr>
      <vt:lpstr>The Rank Theorem (continued)</vt:lpstr>
      <vt:lpstr>Important to Remember </vt:lpstr>
      <vt:lpstr>Linear Transformations</vt:lpstr>
      <vt:lpstr>Examples of Linear Transformations</vt:lpstr>
      <vt:lpstr>Linear Transformations - 2</vt:lpstr>
      <vt:lpstr>Linear Transformations - 3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349</cp:revision>
  <cp:lastPrinted>2018-10-01T04:08:28Z</cp:lastPrinted>
  <dcterms:created xsi:type="dcterms:W3CDTF">2001-08-16T03:34:40Z</dcterms:created>
  <dcterms:modified xsi:type="dcterms:W3CDTF">2018-10-03T08:15:22Z</dcterms:modified>
</cp:coreProperties>
</file>