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7"/>
  </p:handoutMasterIdLst>
  <p:sldIdLst>
    <p:sldId id="442" r:id="rId2"/>
    <p:sldId id="445" r:id="rId3"/>
    <p:sldId id="450" r:id="rId4"/>
    <p:sldId id="451" r:id="rId5"/>
    <p:sldId id="452" r:id="rId6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189" y="0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496"/>
            <a:ext cx="3057076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189" y="8843496"/>
            <a:ext cx="3057075" cy="4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Review: Linear </a:t>
            </a:r>
            <a:r>
              <a:rPr lang="en-US" sz="3600" b="1" dirty="0"/>
              <a:t>Transformations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/>
            <a:r>
              <a:rPr lang="en-US" sz="2400" b="1" dirty="0"/>
              <a:t>Definition</a:t>
            </a:r>
            <a:r>
              <a:rPr lang="en-US" sz="2400" dirty="0"/>
              <a:t>: A </a:t>
            </a:r>
            <a:r>
              <a:rPr lang="en-US" sz="2400" dirty="0" smtClean="0"/>
              <a:t>map or function </a:t>
            </a:r>
            <a:r>
              <a:rPr lang="en-US" sz="2400" dirty="0"/>
              <a:t>T: V </a:t>
            </a:r>
            <a:r>
              <a:rPr lang="en-US" sz="2400" dirty="0">
                <a:sym typeface="Symbol" pitchFamily="18" charset="2"/>
              </a:rPr>
              <a:t> W</a:t>
            </a:r>
            <a:r>
              <a:rPr lang="en-US" sz="2400" dirty="0"/>
              <a:t> from a vector space V to a vector space W is said to be a </a:t>
            </a:r>
            <a:r>
              <a:rPr lang="en-US" sz="2400" b="1" dirty="0"/>
              <a:t>linear transformation </a:t>
            </a:r>
            <a:r>
              <a:rPr lang="en-US" sz="2400" dirty="0"/>
              <a:t>(or briefly, </a:t>
            </a:r>
            <a:r>
              <a:rPr lang="en-US" sz="2400" b="1" dirty="0"/>
              <a:t>linear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if: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400" dirty="0"/>
              <a:t>T(</a:t>
            </a:r>
            <a:r>
              <a:rPr lang="en-US" sz="2400" b="1" dirty="0"/>
              <a:t>u</a:t>
            </a:r>
            <a:r>
              <a:rPr lang="en-US" sz="2400" dirty="0"/>
              <a:t>  + </a:t>
            </a:r>
            <a:r>
              <a:rPr lang="en-US" sz="2400" b="1" dirty="0"/>
              <a:t>v</a:t>
            </a:r>
            <a:r>
              <a:rPr lang="en-US" sz="2400" dirty="0"/>
              <a:t>) = T(</a:t>
            </a:r>
            <a:r>
              <a:rPr lang="en-US" sz="2400" b="1" dirty="0"/>
              <a:t>u</a:t>
            </a:r>
            <a:r>
              <a:rPr lang="en-US" sz="2400" dirty="0"/>
              <a:t>) + T(</a:t>
            </a:r>
            <a:r>
              <a:rPr lang="en-US" sz="2400" b="1" dirty="0"/>
              <a:t>v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for all </a:t>
            </a:r>
            <a:r>
              <a:rPr lang="en-US" sz="2400" b="1" dirty="0"/>
              <a:t>u</a:t>
            </a:r>
            <a:r>
              <a:rPr lang="en-US" sz="2400" dirty="0"/>
              <a:t>, </a:t>
            </a:r>
            <a:r>
              <a:rPr lang="en-US" sz="2400" b="1" dirty="0"/>
              <a:t>v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V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400" dirty="0"/>
              <a:t>T(c</a:t>
            </a:r>
            <a:r>
              <a:rPr lang="en-US" sz="2400" b="1" dirty="0"/>
              <a:t>u</a:t>
            </a:r>
            <a:r>
              <a:rPr lang="en-US" sz="2400" dirty="0"/>
              <a:t>) = </a:t>
            </a:r>
            <a:r>
              <a:rPr lang="en-US" sz="2400" dirty="0" err="1"/>
              <a:t>cT</a:t>
            </a:r>
            <a:r>
              <a:rPr lang="en-US" sz="2400" dirty="0"/>
              <a:t>(</a:t>
            </a:r>
            <a:r>
              <a:rPr lang="en-US" sz="2400" b="1" dirty="0"/>
              <a:t>u</a:t>
            </a:r>
            <a:r>
              <a:rPr lang="en-US" sz="2400" dirty="0"/>
              <a:t>) for all </a:t>
            </a:r>
            <a:r>
              <a:rPr lang="en-US" sz="2400" b="1" dirty="0"/>
              <a:t>u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V all scalars c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 smtClean="0">
                <a:latin typeface="Castellar" pitchFamily="18" charset="0"/>
                <a:sym typeface="Symbol" pitchFamily="18" charset="2"/>
              </a:rPr>
              <a:t>F</a:t>
            </a:r>
            <a:endParaRPr lang="en-US" sz="2400" dirty="0"/>
          </a:p>
          <a:p>
            <a:pPr marL="609600" lvl="0" indent="-609600"/>
            <a:r>
              <a:rPr lang="en-US" sz="2400" b="1" dirty="0" smtClean="0">
                <a:solidFill>
                  <a:srgbClr val="000000"/>
                </a:solidFill>
              </a:rPr>
              <a:t>Remarks</a:t>
            </a:r>
            <a:r>
              <a:rPr lang="en-US" sz="2400" b="1" dirty="0">
                <a:solidFill>
                  <a:srgbClr val="000000"/>
                </a:solidFill>
              </a:rPr>
              <a:t>: </a:t>
            </a:r>
            <a:endParaRPr lang="en-US" sz="2400" dirty="0">
              <a:solidFill>
                <a:srgbClr val="000000"/>
              </a:solidFill>
            </a:endParaRPr>
          </a:p>
          <a:p>
            <a:pPr marL="609600" lvl="0" indent="-609600">
              <a:buSzPct val="75000"/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If T is linear, then T(</a:t>
            </a:r>
            <a:r>
              <a:rPr lang="en-US" sz="2400" b="1" dirty="0">
                <a:solidFill>
                  <a:srgbClr val="000000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)  = </a:t>
            </a:r>
            <a:r>
              <a:rPr lang="en-US" sz="2400" b="1" dirty="0">
                <a:solidFill>
                  <a:srgbClr val="000000"/>
                </a:solidFill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 and T(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– 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) = 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–</a:t>
            </a:r>
            <a:r>
              <a:rPr lang="en-US" sz="2400" dirty="0">
                <a:solidFill>
                  <a:srgbClr val="000000"/>
                </a:solidFill>
              </a:rPr>
              <a:t> T(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marL="609600" lvl="0" indent="-609600">
              <a:buSzPct val="75000"/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dirty="0">
                <a:solidFill>
                  <a:srgbClr val="000000"/>
                </a:solidFill>
              </a:rPr>
              <a:t>T is linear, then T “preserves” linear combinations, i.e. T(c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b="1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 + c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b="1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 + … </a:t>
            </a:r>
            <a:r>
              <a:rPr lang="en-US" sz="2400" dirty="0" err="1">
                <a:solidFill>
                  <a:srgbClr val="000000"/>
                </a:solidFill>
              </a:rPr>
              <a:t>c</a:t>
            </a:r>
            <a:r>
              <a:rPr lang="en-US" sz="2400" baseline="-25000" dirty="0" err="1">
                <a:solidFill>
                  <a:srgbClr val="000000"/>
                </a:solidFill>
              </a:rPr>
              <a:t>k</a:t>
            </a:r>
            <a:r>
              <a:rPr lang="en-US" sz="2400" b="1" dirty="0" err="1">
                <a:solidFill>
                  <a:srgbClr val="000000"/>
                </a:solidFill>
              </a:rPr>
              <a:t>v</a:t>
            </a:r>
            <a:r>
              <a:rPr lang="en-US" sz="2400" b="1" baseline="-25000" dirty="0" err="1">
                <a:solidFill>
                  <a:srgbClr val="000000"/>
                </a:solidFill>
              </a:rPr>
              <a:t>k</a:t>
            </a:r>
            <a:r>
              <a:rPr lang="en-US" sz="2400" dirty="0">
                <a:solidFill>
                  <a:srgbClr val="000000"/>
                </a:solidFill>
              </a:rPr>
              <a:t>) = c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T(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b="1" baseline="-25000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)+ c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T(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b="1" baseline="-25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) + … </a:t>
            </a:r>
            <a:r>
              <a:rPr lang="en-US" sz="2400" dirty="0" err="1">
                <a:solidFill>
                  <a:srgbClr val="000000"/>
                </a:solidFill>
              </a:rPr>
              <a:t>c</a:t>
            </a:r>
            <a:r>
              <a:rPr lang="en-US" sz="2400" baseline="-25000" dirty="0" err="1">
                <a:solidFill>
                  <a:srgbClr val="000000"/>
                </a:solidFill>
              </a:rPr>
              <a:t>k</a:t>
            </a:r>
            <a:r>
              <a:rPr lang="en-US" sz="2400" dirty="0" err="1">
                <a:solidFill>
                  <a:srgbClr val="000000"/>
                </a:solidFill>
              </a:rPr>
              <a:t>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b="1" dirty="0" err="1">
                <a:solidFill>
                  <a:srgbClr val="000000"/>
                </a:solidFill>
              </a:rPr>
              <a:t>v</a:t>
            </a:r>
            <a:r>
              <a:rPr lang="en-US" sz="2400" b="1" baseline="-25000" dirty="0" err="1">
                <a:solidFill>
                  <a:srgbClr val="000000"/>
                </a:solidFill>
              </a:rPr>
              <a:t>k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endParaRPr lang="en-US" sz="2400" dirty="0" smtClean="0">
              <a:solidFill>
                <a:srgbClr val="000000"/>
              </a:solidFill>
            </a:endParaRPr>
          </a:p>
          <a:p>
            <a:pPr marL="609600" lvl="0" indent="-609600"/>
            <a:r>
              <a:rPr lang="en-US" sz="2400" b="1" dirty="0" smtClean="0">
                <a:solidFill>
                  <a:srgbClr val="000000"/>
                </a:solidFill>
              </a:rPr>
              <a:t>Subspaces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associated with  any linear transformation</a:t>
            </a:r>
            <a:r>
              <a:rPr lang="en-US" sz="2400" b="1" dirty="0">
                <a:solidFill>
                  <a:srgbClr val="000000"/>
                </a:solidFill>
              </a:rPr>
              <a:t>: </a:t>
            </a:r>
            <a:endParaRPr lang="en-US" sz="2400" dirty="0">
              <a:solidFill>
                <a:srgbClr val="000000"/>
              </a:solidFill>
            </a:endParaRPr>
          </a:p>
          <a:p>
            <a:pPr marL="914400" lvl="1" indent="-514350">
              <a:buSzPct val="75000"/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Ker </a:t>
            </a:r>
            <a:r>
              <a:rPr lang="en-US" sz="2400" dirty="0">
                <a:solidFill>
                  <a:srgbClr val="000000"/>
                </a:solidFill>
              </a:rPr>
              <a:t>T = {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 V: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 W} is a  subspace of V. </a:t>
            </a:r>
          </a:p>
          <a:p>
            <a:pPr marL="1009650" lvl="1" indent="-609600">
              <a:buSzPct val="75000"/>
              <a:buFontTx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Range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T = {</a:t>
            </a:r>
            <a:r>
              <a:rPr lang="en-US" sz="2400" b="1" dirty="0">
                <a:solidFill>
                  <a:srgbClr val="000000"/>
                </a:solidFill>
              </a:rPr>
              <a:t>w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 W: </a:t>
            </a:r>
            <a:r>
              <a:rPr lang="en-US" sz="2400" b="1" dirty="0">
                <a:solidFill>
                  <a:srgbClr val="000000"/>
                </a:solidFill>
              </a:rPr>
              <a:t>w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sz="2400" b="1" dirty="0" err="1">
                <a:solidFill>
                  <a:srgbClr val="000000"/>
                </a:solidFill>
                <a:sym typeface="Symbol" pitchFamily="18" charset="2"/>
              </a:rPr>
              <a:t>v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for some </a:t>
            </a:r>
            <a:r>
              <a:rPr lang="en-US" sz="2400" b="1" dirty="0">
                <a:solidFill>
                  <a:srgbClr val="000000"/>
                </a:solidFill>
              </a:rPr>
              <a:t>v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 V}is a subspace of W.</a:t>
            </a:r>
          </a:p>
          <a:p>
            <a:pPr>
              <a:spcBef>
                <a:spcPts val="1800"/>
              </a:spcBef>
              <a:buSzPct val="75000"/>
            </a:pPr>
            <a:r>
              <a:rPr lang="en-US" sz="2400" b="1" dirty="0" smtClean="0">
                <a:solidFill>
                  <a:srgbClr val="000000"/>
                </a:solidFill>
                <a:sym typeface="Symbol" pitchFamily="18" charset="2"/>
              </a:rPr>
              <a:t>Remark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T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is injective if and only if </a:t>
            </a:r>
            <a:r>
              <a:rPr lang="en-US" sz="2400" b="1" dirty="0">
                <a:solidFill>
                  <a:srgbClr val="000000"/>
                </a:solidFill>
                <a:sym typeface="Symbol" pitchFamily="18" charset="2"/>
              </a:rPr>
              <a:t>Ker T = {0}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lvl="0" indent="0">
              <a:buSzPct val="7500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sz="3600" b="1"/>
              <a:t>A Useful Observation about Linear Transformations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i="1" dirty="0"/>
              <a:t>For the time being, we will assume V to be a finite-dimensional vector space.</a:t>
            </a:r>
          </a:p>
          <a:p>
            <a:pPr marL="609600" indent="-609600">
              <a:spcBef>
                <a:spcPts val="2400"/>
              </a:spcBef>
            </a:pPr>
            <a:r>
              <a:rPr lang="en-US" sz="2800" b="1" dirty="0"/>
              <a:t>Proposition </a:t>
            </a:r>
            <a:r>
              <a:rPr lang="en-US" sz="2800" b="1" dirty="0" smtClean="0"/>
              <a:t>26 (a)</a:t>
            </a:r>
            <a:r>
              <a:rPr lang="en-US" sz="2800" dirty="0" smtClean="0"/>
              <a:t>: </a:t>
            </a:r>
            <a:r>
              <a:rPr lang="en-US" sz="2800" dirty="0"/>
              <a:t>A linear transformation T: V </a:t>
            </a:r>
            <a:r>
              <a:rPr lang="en-US" sz="2800" dirty="0">
                <a:sym typeface="Symbol" pitchFamily="18" charset="2"/>
              </a:rPr>
              <a:t> W is completely determined by its action on a basis of V.</a:t>
            </a:r>
          </a:p>
          <a:p>
            <a:pPr marL="609600" indent="-609600">
              <a:spcBef>
                <a:spcPts val="2400"/>
              </a:spcBef>
            </a:pPr>
            <a:r>
              <a:rPr lang="en-US" sz="2800" b="1" dirty="0" smtClean="0"/>
              <a:t>Proposition 26 (b):</a:t>
            </a:r>
            <a:r>
              <a:rPr lang="en-US" sz="2800" dirty="0" smtClean="0"/>
              <a:t> </a:t>
            </a:r>
            <a:r>
              <a:rPr lang="en-US" sz="2800" dirty="0"/>
              <a:t>Conversely, given a </a:t>
            </a:r>
            <a:r>
              <a:rPr lang="en-US" sz="2800" dirty="0" smtClean="0"/>
              <a:t>basis B = </a:t>
            </a:r>
            <a:r>
              <a:rPr lang="en-US" sz="2800" dirty="0" smtClean="0">
                <a:sym typeface="Symbol" pitchFamily="18" charset="2"/>
              </a:rPr>
              <a:t>{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b="1" baseline="-25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,….,</a:t>
            </a:r>
            <a:r>
              <a:rPr lang="en-US" sz="2800" b="1" dirty="0" err="1" smtClean="0">
                <a:sym typeface="Symbol" pitchFamily="18" charset="2"/>
              </a:rPr>
              <a:t>v</a:t>
            </a:r>
            <a:r>
              <a:rPr lang="en-US" sz="2800" b="1" baseline="-25000" dirty="0" err="1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} of V, and a </a:t>
            </a:r>
            <a:r>
              <a:rPr lang="en-US" sz="2800" dirty="0" smtClean="0"/>
              <a:t>list </a:t>
            </a:r>
            <a:r>
              <a:rPr lang="en-US" sz="2800" dirty="0"/>
              <a:t>of n vectors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,….,</a:t>
            </a:r>
            <a:r>
              <a:rPr lang="en-US" sz="2800" b="1" dirty="0" err="1">
                <a:sym typeface="Symbol" pitchFamily="18" charset="2"/>
              </a:rPr>
              <a:t>w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b="1" baseline="-25000" dirty="0">
                <a:sym typeface="Symbol" pitchFamily="18" charset="2"/>
              </a:rPr>
              <a:t> </a:t>
            </a:r>
            <a:r>
              <a:rPr lang="en-US" sz="2800" dirty="0"/>
              <a:t>(not necessarily distinct) in the co-domain space W, there is a unique linear transformation T such that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) =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dirty="0"/>
              <a:t>,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/>
              <a:t>) =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dirty="0"/>
              <a:t>,…., T(</a:t>
            </a:r>
            <a:r>
              <a:rPr lang="en-US" sz="2800" b="1" dirty="0" err="1">
                <a:sym typeface="Symbol" pitchFamily="18" charset="2"/>
              </a:rPr>
              <a:t>v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dirty="0"/>
              <a:t>) = </a:t>
            </a:r>
            <a:r>
              <a:rPr lang="en-US" sz="2800" b="1" dirty="0" err="1">
                <a:sym typeface="Symbol" pitchFamily="18" charset="2"/>
              </a:rPr>
              <a:t>w</a:t>
            </a:r>
            <a:r>
              <a:rPr lang="en-US" sz="2800" b="1" baseline="-25000" dirty="0" err="1">
                <a:sym typeface="Symbol" pitchFamily="18" charset="2"/>
              </a:rPr>
              <a:t>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609600" indent="-609600">
              <a:spcBef>
                <a:spcPts val="2400"/>
              </a:spcBef>
            </a:pPr>
            <a:r>
              <a:rPr lang="en-US" sz="2800" dirty="0" smtClean="0"/>
              <a:t>Proof is left as an exercise.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838200"/>
          </a:xfrm>
        </p:spPr>
        <p:txBody>
          <a:bodyPr/>
          <a:lstStyle/>
          <a:p>
            <a:r>
              <a:rPr lang="en-US" sz="3600" b="1" dirty="0" smtClean="0"/>
              <a:t>Rank of a Linear Transformation</a:t>
            </a:r>
            <a:endParaRPr lang="en-US" sz="3600" b="1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dirty="0" smtClean="0"/>
              <a:t>Recall</a:t>
            </a:r>
            <a:r>
              <a:rPr lang="en-US" sz="2800" dirty="0" smtClean="0"/>
              <a:t>:  </a:t>
            </a:r>
            <a:r>
              <a:rPr lang="en-US" sz="2800" dirty="0"/>
              <a:t>If T: V </a:t>
            </a:r>
            <a:r>
              <a:rPr lang="en-US" sz="2800" dirty="0">
                <a:sym typeface="Symbol" pitchFamily="18" charset="2"/>
              </a:rPr>
              <a:t> W is a linear transformation, then Range (T) = {</a:t>
            </a:r>
            <a:r>
              <a:rPr lang="en-US" sz="2800" b="1" dirty="0">
                <a:sym typeface="Symbol" pitchFamily="18" charset="2"/>
              </a:rPr>
              <a:t>w </a:t>
            </a:r>
            <a:r>
              <a:rPr lang="en-US" sz="2800" dirty="0">
                <a:sym typeface="Symbol" pitchFamily="18" charset="2"/>
              </a:rPr>
              <a:t>W: </a:t>
            </a:r>
            <a:r>
              <a:rPr lang="en-US" sz="2800" b="1" dirty="0">
                <a:sym typeface="Symbol" pitchFamily="18" charset="2"/>
              </a:rPr>
              <a:t>w</a:t>
            </a:r>
            <a:r>
              <a:rPr lang="en-US" sz="2800" dirty="0">
                <a:sym typeface="Symbol" pitchFamily="18" charset="2"/>
              </a:rPr>
              <a:t> =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for some </a:t>
            </a:r>
            <a:r>
              <a:rPr lang="en-US" sz="2800" b="1" dirty="0">
                <a:sym typeface="Symbol" pitchFamily="18" charset="2"/>
              </a:rPr>
              <a:t>v </a:t>
            </a:r>
            <a:r>
              <a:rPr lang="en-US" sz="2800" dirty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} – this is the standard definition of the range of any function. </a:t>
            </a: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Remark</a:t>
            </a:r>
            <a:r>
              <a:rPr lang="en-US" sz="2800" dirty="0" smtClean="0">
                <a:sym typeface="Symbol" pitchFamily="18" charset="2"/>
              </a:rPr>
              <a:t>: Range (T) is </a:t>
            </a:r>
            <a:r>
              <a:rPr lang="en-US" sz="2800" dirty="0">
                <a:sym typeface="Symbol" pitchFamily="18" charset="2"/>
              </a:rPr>
              <a:t>a </a:t>
            </a:r>
            <a:r>
              <a:rPr lang="en-US" sz="2800" u="sng" dirty="0">
                <a:sym typeface="Symbol" pitchFamily="18" charset="2"/>
              </a:rPr>
              <a:t>subspace</a:t>
            </a:r>
            <a:r>
              <a:rPr lang="en-US" sz="2800" dirty="0">
                <a:sym typeface="Symbol" pitchFamily="18" charset="2"/>
              </a:rPr>
              <a:t> of </a:t>
            </a:r>
            <a:r>
              <a:rPr lang="en-US" sz="2800" dirty="0" smtClean="0">
                <a:sym typeface="Symbol" pitchFamily="18" charset="2"/>
              </a:rPr>
              <a:t>W.  </a:t>
            </a: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Definition</a:t>
            </a:r>
            <a:r>
              <a:rPr lang="en-US" sz="2800" dirty="0">
                <a:sym typeface="Symbol" pitchFamily="18" charset="2"/>
              </a:rPr>
              <a:t>: The </a:t>
            </a:r>
            <a:r>
              <a:rPr lang="en-US" sz="2800" b="1" dirty="0">
                <a:sym typeface="Symbol" pitchFamily="18" charset="2"/>
              </a:rPr>
              <a:t>rank</a:t>
            </a:r>
            <a:r>
              <a:rPr lang="en-US" sz="2800" dirty="0">
                <a:sym typeface="Symbol" pitchFamily="18" charset="2"/>
              </a:rPr>
              <a:t> of T  is the dimension of  the range of T.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Remark</a:t>
            </a:r>
            <a:r>
              <a:rPr lang="en-US" sz="2800" dirty="0" smtClean="0">
                <a:sym typeface="Symbol" pitchFamily="18" charset="2"/>
              </a:rPr>
              <a:t>: We </a:t>
            </a:r>
            <a:r>
              <a:rPr lang="en-US" sz="2800" dirty="0">
                <a:sym typeface="Symbol" pitchFamily="18" charset="2"/>
              </a:rPr>
              <a:t>can easily see that rank(T)  dim </a:t>
            </a:r>
            <a:r>
              <a:rPr lang="en-US" sz="2800" dirty="0" smtClean="0">
                <a:sym typeface="Symbol" pitchFamily="18" charset="2"/>
              </a:rPr>
              <a:t>V (</a:t>
            </a:r>
            <a:r>
              <a:rPr lang="en-US" sz="2800" i="1" dirty="0" smtClean="0">
                <a:sym typeface="Symbol" pitchFamily="18" charset="2"/>
              </a:rPr>
              <a:t>this follows from Proposition 26 – left as an exercise</a:t>
            </a:r>
            <a:r>
              <a:rPr lang="en-US" sz="2800" dirty="0" smtClean="0">
                <a:sym typeface="Symbol" pitchFamily="18" charset="2"/>
              </a:rPr>
              <a:t>).</a:t>
            </a: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 smtClean="0">
                <a:sym typeface="Symbol" pitchFamily="18" charset="2"/>
              </a:rPr>
              <a:t>Recall: </a:t>
            </a:r>
            <a:r>
              <a:rPr lang="en-US" sz="2800" dirty="0" smtClean="0">
                <a:sym typeface="Symbol" pitchFamily="18" charset="2"/>
              </a:rPr>
              <a:t>We have already defined the kernel or null space of a linear transformation T as Ker </a:t>
            </a:r>
            <a:r>
              <a:rPr lang="en-US" sz="2800" dirty="0">
                <a:sym typeface="Symbol" pitchFamily="18" charset="2"/>
              </a:rPr>
              <a:t>T = </a:t>
            </a:r>
            <a:r>
              <a:rPr lang="en-US" sz="2800" dirty="0" err="1">
                <a:sym typeface="Symbol" pitchFamily="18" charset="2"/>
              </a:rPr>
              <a:t>Nul</a:t>
            </a:r>
            <a:r>
              <a:rPr lang="en-US" sz="2800" dirty="0">
                <a:sym typeface="Symbol" pitchFamily="18" charset="2"/>
              </a:rPr>
              <a:t> T = {</a:t>
            </a:r>
            <a:r>
              <a:rPr lang="en-US" sz="2800" b="1" dirty="0">
                <a:sym typeface="Symbol" pitchFamily="18" charset="2"/>
              </a:rPr>
              <a:t>v </a:t>
            </a:r>
            <a:r>
              <a:rPr lang="en-US" sz="2800" dirty="0">
                <a:sym typeface="Symbol" pitchFamily="18" charset="2"/>
              </a:rPr>
              <a:t>V : T(</a:t>
            </a:r>
            <a:r>
              <a:rPr lang="en-US" sz="2800" b="1" dirty="0">
                <a:sym typeface="Symbol" pitchFamily="18" charset="2"/>
              </a:rPr>
              <a:t>v</a:t>
            </a:r>
            <a:r>
              <a:rPr lang="en-US" sz="2800" dirty="0">
                <a:sym typeface="Symbol" pitchFamily="18" charset="2"/>
              </a:rPr>
              <a:t>) = </a:t>
            </a:r>
            <a:r>
              <a:rPr lang="en-US" sz="2800" b="1" dirty="0">
                <a:sym typeface="Symbol" pitchFamily="18" charset="2"/>
              </a:rPr>
              <a:t>0</a:t>
            </a:r>
            <a:r>
              <a:rPr lang="en-US" sz="2800" dirty="0">
                <a:sym typeface="Symbol" pitchFamily="18" charset="2"/>
              </a:rPr>
              <a:t>} </a:t>
            </a:r>
            <a:r>
              <a:rPr lang="en-US" sz="2800" dirty="0" smtClean="0">
                <a:sym typeface="Symbol" pitchFamily="18" charset="2"/>
              </a:rPr>
              <a:t>and seen that it is a </a:t>
            </a:r>
            <a:r>
              <a:rPr lang="en-US" sz="2800" dirty="0">
                <a:sym typeface="Symbol" pitchFamily="18" charset="2"/>
              </a:rPr>
              <a:t>subspace of </a:t>
            </a:r>
            <a:r>
              <a:rPr lang="en-US" sz="2800" dirty="0" smtClean="0">
                <a:sym typeface="Symbol" pitchFamily="18" charset="2"/>
              </a:rPr>
              <a:t>V.  </a:t>
            </a:r>
            <a:r>
              <a:rPr lang="en-US" sz="2800" dirty="0">
                <a:sym typeface="Symbol" pitchFamily="18" charset="2"/>
              </a:rPr>
              <a:t>If </a:t>
            </a:r>
            <a:r>
              <a:rPr lang="en-US" sz="2800" dirty="0" smtClean="0">
                <a:sym typeface="Symbol" pitchFamily="18" charset="2"/>
              </a:rPr>
              <a:t>Ker T </a:t>
            </a:r>
            <a:r>
              <a:rPr lang="en-US" sz="2800" dirty="0">
                <a:sym typeface="Symbol" pitchFamily="18" charset="2"/>
              </a:rPr>
              <a:t>is finite-dimensional, then </a:t>
            </a:r>
            <a:r>
              <a:rPr lang="en-US" sz="2800" dirty="0" smtClean="0">
                <a:sym typeface="Symbol" pitchFamily="18" charset="2"/>
              </a:rPr>
              <a:t>its dimension is </a:t>
            </a:r>
            <a:r>
              <a:rPr lang="en-US" sz="2800" dirty="0">
                <a:sym typeface="Symbol" pitchFamily="18" charset="2"/>
              </a:rPr>
              <a:t>called the </a:t>
            </a:r>
            <a:r>
              <a:rPr lang="en-US" sz="2800" b="1" dirty="0">
                <a:sym typeface="Symbol" pitchFamily="18" charset="2"/>
              </a:rPr>
              <a:t>nullity </a:t>
            </a:r>
            <a:r>
              <a:rPr lang="en-US" sz="2800" dirty="0">
                <a:sym typeface="Symbol" pitchFamily="18" charset="2"/>
              </a:rPr>
              <a:t>of T.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95400"/>
          </a:xfrm>
        </p:spPr>
        <p:txBody>
          <a:bodyPr/>
          <a:lstStyle/>
          <a:p>
            <a:r>
              <a:rPr lang="en-US" sz="3600" b="1" dirty="0" smtClean="0"/>
              <a:t>Rank Theorem for Linear </a:t>
            </a:r>
            <a:r>
              <a:rPr lang="en-US" sz="3600" b="1" dirty="0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609600" indent="-609600"/>
            <a:r>
              <a:rPr lang="en-US" sz="2800" b="1" dirty="0"/>
              <a:t>Theorem </a:t>
            </a:r>
            <a:r>
              <a:rPr lang="en-US" sz="2800" b="1" dirty="0" smtClean="0"/>
              <a:t>4 </a:t>
            </a:r>
            <a:r>
              <a:rPr lang="en-US" sz="2800" b="1" dirty="0"/>
              <a:t>(Rank Theorem for Linear Transformations)</a:t>
            </a:r>
            <a:r>
              <a:rPr lang="en-US" sz="2800" dirty="0"/>
              <a:t>: Suppose that T: V </a:t>
            </a:r>
            <a:r>
              <a:rPr lang="en-US" sz="2800" dirty="0">
                <a:sym typeface="Symbol" pitchFamily="18" charset="2"/>
              </a:rPr>
              <a:t> W is a linear transformation and V is finite-dimensional. Then:</a:t>
            </a:r>
          </a:p>
          <a:p>
            <a:pPr marL="609600" indent="-609600">
              <a:buFontTx/>
              <a:buNone/>
            </a:pPr>
            <a:r>
              <a:rPr lang="en-US" sz="2800" dirty="0">
                <a:sym typeface="Symbol" pitchFamily="18" charset="2"/>
              </a:rPr>
              <a:t>       	rank(T) + nullity(T) = dim V</a:t>
            </a:r>
          </a:p>
          <a:p>
            <a:pPr marL="609600" indent="-609600"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marL="609600" indent="-609600"/>
            <a:r>
              <a:rPr lang="en-US" sz="2800" b="1" dirty="0"/>
              <a:t>Observation : </a:t>
            </a:r>
            <a:r>
              <a:rPr lang="en-US" sz="2800" dirty="0"/>
              <a:t>We have already noted  that if T is a linear transformation on a finite-dimensional space V, then range T is also finite-dimensional of dimension at most dim V. The Rank Theorem makes this numerically precise.</a:t>
            </a:r>
            <a:endParaRPr lang="en-US" sz="2400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Proof of Rank Theorem  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Proof:</a:t>
            </a:r>
            <a:r>
              <a:rPr lang="en-US" sz="2400" dirty="0">
                <a:sym typeface="Symbol" pitchFamily="18" charset="2"/>
              </a:rPr>
              <a:t> Suppose that dim V = n and nullity(T) = k. Then let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 be a basis for </a:t>
            </a:r>
            <a:r>
              <a:rPr lang="en-US" sz="2400" dirty="0" smtClean="0">
                <a:sym typeface="Symbol" pitchFamily="18" charset="2"/>
              </a:rPr>
              <a:t>Ker </a:t>
            </a:r>
            <a:r>
              <a:rPr lang="en-US" sz="2400" dirty="0">
                <a:sym typeface="Symbol" pitchFamily="18" charset="2"/>
              </a:rPr>
              <a:t>T and expand this to a basis B of V by inserting the additional vectors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,…,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. We claim that the vectors 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),…,T(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form a basis for Range(T).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Firstly, all the vectors 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),…,T(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surely span Range(T), and since 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 = 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 = …= T(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b="1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, actually 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),…,T(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span Range T.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Secondly, suppose that c</a:t>
            </a:r>
            <a:r>
              <a:rPr lang="en-US" sz="2400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) + c</a:t>
            </a:r>
            <a:r>
              <a:rPr lang="en-US" sz="2400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T(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) + …+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dirty="0" err="1"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b="1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 Then T(</a:t>
            </a:r>
            <a:r>
              <a:rPr lang="en-US" sz="2400" dirty="0">
                <a:sym typeface="Symbol" pitchFamily="18" charset="2"/>
              </a:rPr>
              <a:t>c</a:t>
            </a:r>
            <a:r>
              <a:rPr lang="en-US" sz="2400" baseline="-25000" dirty="0">
                <a:sym typeface="Symbol" pitchFamily="18" charset="2"/>
              </a:rPr>
              <a:t>k+1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k+2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 + …+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 = </a:t>
            </a:r>
            <a:r>
              <a:rPr lang="en-US" sz="2400" b="1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Hence, c</a:t>
            </a:r>
            <a:r>
              <a:rPr lang="en-US" sz="2400" baseline="-25000" dirty="0">
                <a:sym typeface="Symbol" pitchFamily="18" charset="2"/>
              </a:rPr>
              <a:t>k+1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k+2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 + …+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belongs </a:t>
            </a:r>
            <a:r>
              <a:rPr lang="en-US" sz="2400">
                <a:sym typeface="Symbol" pitchFamily="18" charset="2"/>
              </a:rPr>
              <a:t>to </a:t>
            </a:r>
            <a:r>
              <a:rPr lang="en-US" sz="2400" smtClean="0">
                <a:sym typeface="Symbol" pitchFamily="18" charset="2"/>
              </a:rPr>
              <a:t>Ker </a:t>
            </a:r>
            <a:r>
              <a:rPr lang="en-US" sz="2400" dirty="0">
                <a:sym typeface="Symbol" pitchFamily="18" charset="2"/>
              </a:rPr>
              <a:t>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Therefore c</a:t>
            </a:r>
            <a:r>
              <a:rPr lang="en-US" sz="2400" baseline="-25000" dirty="0">
                <a:sym typeface="Symbol" pitchFamily="18" charset="2"/>
              </a:rPr>
              <a:t>k+1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 + c</a:t>
            </a:r>
            <a:r>
              <a:rPr lang="en-US" sz="2400" baseline="-25000" dirty="0">
                <a:sym typeface="Symbol" pitchFamily="18" charset="2"/>
              </a:rPr>
              <a:t>k+2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 + …+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b="1" baseline="-250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=</a:t>
            </a:r>
            <a:r>
              <a:rPr lang="en-US" sz="2400" b="1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b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+ b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…+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k</a:t>
            </a:r>
            <a:r>
              <a:rPr lang="en-US" sz="2400" b="1" baseline="-25000" dirty="0"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baseline="-25000" dirty="0">
                <a:sym typeface="Symbol" pitchFamily="18" charset="2"/>
              </a:rPr>
              <a:t>             </a:t>
            </a:r>
            <a:r>
              <a:rPr lang="en-US" sz="2400" dirty="0">
                <a:sym typeface="Symbol" pitchFamily="18" charset="2"/>
              </a:rPr>
              <a:t>or b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+ b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+ …+ </a:t>
            </a:r>
            <a:r>
              <a:rPr lang="en-US" sz="2400" dirty="0" err="1">
                <a:sym typeface="Symbol" pitchFamily="18" charset="2"/>
              </a:rPr>
              <a:t>b</a:t>
            </a:r>
            <a:r>
              <a:rPr lang="en-US" sz="2400" baseline="-25000" dirty="0" err="1">
                <a:sym typeface="Symbol" pitchFamily="18" charset="2"/>
              </a:rPr>
              <a:t>k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k</a:t>
            </a:r>
            <a:r>
              <a:rPr lang="en-US" sz="2400" b="1" baseline="-250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 </a:t>
            </a:r>
            <a:r>
              <a:rPr lang="en-US" sz="2400" dirty="0">
                <a:sym typeface="Symbol" pitchFamily="18" charset="2"/>
              </a:rPr>
              <a:t>c</a:t>
            </a:r>
            <a:r>
              <a:rPr lang="en-US" sz="2400" baseline="-25000" dirty="0">
                <a:sym typeface="Symbol" pitchFamily="18" charset="2"/>
              </a:rPr>
              <a:t>k+1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</a:t>
            </a:r>
            <a:r>
              <a:rPr lang="en-US" sz="2400" dirty="0">
                <a:sym typeface="Symbol" pitchFamily="18" charset="2"/>
              </a:rPr>
              <a:t> c</a:t>
            </a:r>
            <a:r>
              <a:rPr lang="en-US" sz="2400" baseline="-25000" dirty="0">
                <a:sym typeface="Symbol" pitchFamily="18" charset="2"/>
              </a:rPr>
              <a:t>k+2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</a:t>
            </a:r>
            <a:r>
              <a:rPr lang="en-US" sz="2400" dirty="0">
                <a:sym typeface="Symbol" pitchFamily="18" charset="2"/>
              </a:rPr>
              <a:t> … </a:t>
            </a:r>
            <a:r>
              <a:rPr lang="en-US" sz="2400" b="1" dirty="0">
                <a:sym typeface="Symbol" pitchFamily="18" charset="2"/>
              </a:rPr>
              <a:t>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b="1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b="1" dirty="0">
                <a:sym typeface="Symbol" pitchFamily="18" charset="2"/>
              </a:rPr>
              <a:t>0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But since the vectors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,…, 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</a:t>
            </a:r>
            <a:r>
              <a:rPr lang="en-US" sz="2400" dirty="0">
                <a:sym typeface="Symbol" pitchFamily="18" charset="2"/>
              </a:rPr>
              <a:t>,</a:t>
            </a:r>
            <a:r>
              <a:rPr lang="en-US" sz="2400" b="1" dirty="0">
                <a:sym typeface="Symbol" pitchFamily="18" charset="2"/>
              </a:rPr>
              <a:t>v</a:t>
            </a:r>
            <a:r>
              <a:rPr lang="en-US" sz="2400" b="1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,…, </a:t>
            </a:r>
            <a:r>
              <a:rPr lang="en-US" sz="2400" b="1" dirty="0" err="1">
                <a:sym typeface="Symbol" pitchFamily="18" charset="2"/>
              </a:rPr>
              <a:t>v</a:t>
            </a:r>
            <a:r>
              <a:rPr lang="en-US" sz="2400" b="1" baseline="-25000" dirty="0" err="1">
                <a:sym typeface="Symbol" pitchFamily="18" charset="2"/>
              </a:rPr>
              <a:t>n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form a basis for V, all the coefficients must be 0, in particular c</a:t>
            </a:r>
            <a:r>
              <a:rPr lang="en-US" sz="2400" baseline="-25000" dirty="0">
                <a:sym typeface="Symbol" pitchFamily="18" charset="2"/>
              </a:rPr>
              <a:t>k+1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=</a:t>
            </a:r>
            <a:r>
              <a:rPr lang="en-US" sz="2400" dirty="0">
                <a:sym typeface="Symbol" pitchFamily="18" charset="2"/>
              </a:rPr>
              <a:t> c</a:t>
            </a:r>
            <a:r>
              <a:rPr lang="en-US" sz="2400" baseline="-25000" dirty="0">
                <a:sym typeface="Symbol" pitchFamily="18" charset="2"/>
              </a:rPr>
              <a:t>k+2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=</a:t>
            </a:r>
            <a:r>
              <a:rPr lang="en-US" sz="2400" dirty="0">
                <a:sym typeface="Symbol" pitchFamily="18" charset="2"/>
              </a:rPr>
              <a:t> … </a:t>
            </a:r>
            <a:r>
              <a:rPr lang="en-US" sz="2400" b="1" dirty="0">
                <a:sym typeface="Symbol" pitchFamily="18" charset="2"/>
              </a:rPr>
              <a:t>=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</a:t>
            </a:r>
            <a:r>
              <a:rPr lang="en-US" sz="2400" baseline="-25000" dirty="0" err="1">
                <a:sym typeface="Symbol" pitchFamily="18" charset="2"/>
              </a:rPr>
              <a:t>n</a:t>
            </a:r>
            <a:r>
              <a:rPr lang="en-US" sz="2400" b="1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0.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This proves the claim, and hence, rank(T) = dim Range (T) = n </a:t>
            </a:r>
            <a:r>
              <a:rPr lang="en-US" sz="2400" b="1" dirty="0">
                <a:sym typeface="Symbol" pitchFamily="18" charset="2"/>
              </a:rPr>
              <a:t> </a:t>
            </a:r>
            <a:r>
              <a:rPr lang="en-US" sz="2400" dirty="0">
                <a:sym typeface="Symbol" pitchFamily="18" charset="2"/>
              </a:rPr>
              <a:t>k, and finally: rank(T) + nullity(T) = k + (n </a:t>
            </a:r>
            <a:r>
              <a:rPr lang="en-US" sz="2400" b="1" dirty="0">
                <a:sym typeface="Symbol" pitchFamily="18" charset="2"/>
              </a:rPr>
              <a:t></a:t>
            </a:r>
            <a:r>
              <a:rPr lang="en-US" sz="2400" dirty="0">
                <a:sym typeface="Symbol" pitchFamily="18" charset="2"/>
              </a:rPr>
              <a:t>k) = n = dim V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750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Review: Linear Transformations</vt:lpstr>
      <vt:lpstr>A Useful Observation about Linear Transformations</vt:lpstr>
      <vt:lpstr>Rank of a Linear Transformation</vt:lpstr>
      <vt:lpstr>Rank Theorem for Linear Transformations</vt:lpstr>
      <vt:lpstr>Proof of Rank Theorem 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354</cp:revision>
  <cp:lastPrinted>2018-10-01T04:08:28Z</cp:lastPrinted>
  <dcterms:created xsi:type="dcterms:W3CDTF">2001-08-16T03:34:40Z</dcterms:created>
  <dcterms:modified xsi:type="dcterms:W3CDTF">2018-10-04T07:23:00Z</dcterms:modified>
</cp:coreProperties>
</file>