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5"/>
  </p:handoutMasterIdLst>
  <p:sldIdLst>
    <p:sldId id="446" r:id="rId2"/>
    <p:sldId id="453" r:id="rId3"/>
    <p:sldId id="467" r:id="rId4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Isomorphism of Vector Spaces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spcBef>
                <a:spcPct val="4000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A linear transformation T: V </a:t>
            </a:r>
            <a:r>
              <a:rPr lang="en-US" sz="2400" dirty="0">
                <a:sym typeface="Symbol" pitchFamily="18" charset="2"/>
              </a:rPr>
              <a:t> W is said to be an </a:t>
            </a:r>
            <a:r>
              <a:rPr lang="en-US" sz="2400" b="1" dirty="0">
                <a:sym typeface="Symbol" pitchFamily="18" charset="2"/>
              </a:rPr>
              <a:t>isomorphism</a:t>
            </a:r>
            <a:r>
              <a:rPr lang="en-US" sz="2400" dirty="0">
                <a:sym typeface="Symbol" pitchFamily="18" charset="2"/>
              </a:rPr>
              <a:t> if it is injective and </a:t>
            </a:r>
            <a:r>
              <a:rPr lang="en-US" sz="2400" dirty="0" err="1">
                <a:sym typeface="Symbol" pitchFamily="18" charset="2"/>
              </a:rPr>
              <a:t>surjective</a:t>
            </a:r>
            <a:r>
              <a:rPr lang="en-US" sz="2400" dirty="0">
                <a:sym typeface="Symbol" pitchFamily="18" charset="2"/>
              </a:rPr>
              <a:t>. </a:t>
            </a:r>
            <a:endParaRPr lang="en-US" sz="2400" dirty="0"/>
          </a:p>
          <a:p>
            <a:pPr marL="609600" indent="-609600">
              <a:spcBef>
                <a:spcPct val="40000"/>
              </a:spcBef>
            </a:pPr>
            <a:r>
              <a:rPr lang="en-US" sz="2400" b="1" dirty="0"/>
              <a:t>Proposition </a:t>
            </a:r>
            <a:r>
              <a:rPr lang="en-US" sz="2400" b="1" dirty="0" smtClean="0"/>
              <a:t>27</a:t>
            </a:r>
            <a:r>
              <a:rPr lang="en-US" sz="2400" dirty="0" smtClean="0"/>
              <a:t>: Let V and W be finite-dimensional spaces.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en-US" sz="2400" dirty="0" smtClean="0"/>
              <a:t>	a) An isomorphism T</a:t>
            </a:r>
            <a:r>
              <a:rPr lang="en-US" sz="2400" dirty="0"/>
              <a:t>: V </a:t>
            </a:r>
            <a:r>
              <a:rPr lang="en-US" sz="2400" dirty="0">
                <a:sym typeface="Symbol" pitchFamily="18" charset="2"/>
              </a:rPr>
              <a:t> W </a:t>
            </a:r>
            <a:r>
              <a:rPr lang="en-US" sz="2400" dirty="0" smtClean="0">
                <a:sym typeface="Symbol" pitchFamily="18" charset="2"/>
              </a:rPr>
              <a:t>takes any arbitrary basis of V to a basis of W.</a:t>
            </a:r>
          </a:p>
          <a:p>
            <a:pPr marL="609600" indent="-609600">
              <a:spcBef>
                <a:spcPct val="40000"/>
              </a:spcBef>
              <a:buNone/>
            </a:pPr>
            <a:r>
              <a:rPr lang="en-US" sz="2400" dirty="0" smtClean="0">
                <a:sym typeface="Symbol" pitchFamily="18" charset="2"/>
              </a:rPr>
              <a:t>	b) Conversely, if a linear transformation T: </a:t>
            </a:r>
            <a:r>
              <a:rPr lang="en-US" sz="2400" dirty="0" smtClean="0"/>
              <a:t>V </a:t>
            </a:r>
            <a:r>
              <a:rPr lang="en-US" sz="2400" dirty="0" smtClean="0">
                <a:sym typeface="Symbol" pitchFamily="18" charset="2"/>
              </a:rPr>
              <a:t> W takes some basis of V to a basis of W, then it is </a:t>
            </a:r>
            <a:r>
              <a:rPr lang="en-US" sz="2400" dirty="0">
                <a:sym typeface="Symbol" pitchFamily="18" charset="2"/>
              </a:rPr>
              <a:t>an </a:t>
            </a:r>
            <a:r>
              <a:rPr lang="en-US" sz="2400" dirty="0" smtClean="0">
                <a:sym typeface="Symbol" pitchFamily="18" charset="2"/>
              </a:rPr>
              <a:t>isomorphism.  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spcBef>
                <a:spcPct val="40000"/>
              </a:spcBef>
            </a:pPr>
            <a:r>
              <a:rPr lang="en-US" sz="2400" b="1" dirty="0">
                <a:sym typeface="Symbol" pitchFamily="18" charset="2"/>
              </a:rPr>
              <a:t>Proposition </a:t>
            </a:r>
            <a:r>
              <a:rPr lang="en-US" sz="2400" b="1" dirty="0" smtClean="0">
                <a:sym typeface="Symbol" pitchFamily="18" charset="2"/>
              </a:rPr>
              <a:t>28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Two finite-dimensional vector spaces V and W (over the same field F) are isomorphic if and only if dim V = dim W.</a:t>
            </a:r>
          </a:p>
          <a:p>
            <a:pPr marL="609600" indent="-609600">
              <a:spcBef>
                <a:spcPct val="40000"/>
              </a:spcBef>
            </a:pPr>
            <a:r>
              <a:rPr lang="en-US" sz="2000" dirty="0">
                <a:sym typeface="Symbol" pitchFamily="18" charset="2"/>
              </a:rPr>
              <a:t>Remark: In particular, it follows that every vector space V of dimension n over </a:t>
            </a:r>
            <a:r>
              <a:rPr lang="en-US" sz="2000" dirty="0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is isomorphic to </a:t>
            </a:r>
            <a:r>
              <a:rPr lang="en-US" sz="2000" dirty="0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baseline="30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 </a:t>
            </a:r>
            <a:r>
              <a:rPr lang="en-US" sz="2000" dirty="0" smtClean="0">
                <a:sym typeface="Symbol" pitchFamily="18" charset="2"/>
              </a:rPr>
              <a:t>As a consequence, we can certainly exploit our familiarity with </a:t>
            </a:r>
            <a:r>
              <a:rPr lang="en-US" sz="2000" dirty="0" smtClean="0"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baseline="30000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  in proving results about finite-dimensional spaces. 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/>
          <a:lstStyle/>
          <a:p>
            <a:r>
              <a:rPr lang="en-US" sz="3600" b="1" dirty="0" smtClean="0"/>
              <a:t>A Very Important Linear Transformation - 1</a:t>
            </a:r>
            <a:endParaRPr lang="en-US" sz="3600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029200"/>
          </a:xfrm>
        </p:spPr>
        <p:txBody>
          <a:bodyPr/>
          <a:lstStyle/>
          <a:p>
            <a:pPr marL="609600" indent="-609600"/>
            <a:r>
              <a:rPr lang="en-US" b="1" dirty="0"/>
              <a:t>Left Multiplication by a Matrix:</a:t>
            </a:r>
            <a:r>
              <a:rPr lang="en-US" dirty="0"/>
              <a:t> Let A be a fixed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matrix. </a:t>
            </a:r>
            <a:r>
              <a:rPr lang="en-US" dirty="0"/>
              <a:t>Then the function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dirty="0"/>
              <a:t> R</a:t>
            </a:r>
            <a:r>
              <a:rPr lang="en-US" baseline="30000" dirty="0"/>
              <a:t>m</a:t>
            </a:r>
            <a:r>
              <a:rPr lang="en-US" dirty="0"/>
              <a:t> defined by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/>
              <a:t>) = A</a:t>
            </a:r>
            <a:r>
              <a:rPr lang="en-US" b="1" dirty="0"/>
              <a:t>x</a:t>
            </a:r>
            <a:r>
              <a:rPr lang="en-US" dirty="0"/>
              <a:t> is a linear transformation.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/>
          <a:lstStyle/>
          <a:p>
            <a:r>
              <a:rPr lang="en-US" sz="3600" b="1" dirty="0" smtClean="0"/>
              <a:t>A Very Important Linear Transformation - 2</a:t>
            </a:r>
            <a:endParaRPr lang="en-US" sz="3600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pPr marL="609600" indent="-609600"/>
            <a:r>
              <a:rPr lang="en-US" b="1" dirty="0" smtClean="0"/>
              <a:t>Remark:</a:t>
            </a:r>
            <a:r>
              <a:rPr lang="en-US" dirty="0" smtClean="0"/>
              <a:t> We have seen that left multiplication by a fixed </a:t>
            </a:r>
            <a:r>
              <a:rPr lang="en-US" dirty="0" err="1" smtClean="0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matrix A gives us a linear transformation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m</a:t>
            </a:r>
            <a:r>
              <a:rPr lang="en-US" dirty="0" smtClean="0"/>
              <a:t>. In practice, we usually do not need to differentiate between A and T</a:t>
            </a:r>
            <a:r>
              <a:rPr lang="en-US" baseline="-25000" dirty="0" smtClean="0"/>
              <a:t>A</a:t>
            </a:r>
            <a:r>
              <a:rPr lang="en-US" dirty="0" smtClean="0"/>
              <a:t>.  </a:t>
            </a:r>
            <a:endParaRPr lang="en-US" dirty="0"/>
          </a:p>
          <a:p>
            <a:pPr marL="609600" indent="-609600">
              <a:spcBef>
                <a:spcPct val="90000"/>
              </a:spcBef>
            </a:pPr>
            <a:r>
              <a:rPr lang="en-US" b="1" dirty="0"/>
              <a:t>We now consider the reverse problem</a:t>
            </a:r>
            <a:r>
              <a:rPr lang="en-US" dirty="0"/>
              <a:t>: </a:t>
            </a:r>
          </a:p>
          <a:p>
            <a:pPr marL="609600" indent="-609600">
              <a:buFontTx/>
              <a:buNone/>
            </a:pPr>
            <a:r>
              <a:rPr lang="en-US" dirty="0"/>
              <a:t>	Suppose V and W are </a:t>
            </a:r>
            <a:r>
              <a:rPr lang="en-US" b="1" i="1" dirty="0"/>
              <a:t>finite-dimensional</a:t>
            </a:r>
            <a:r>
              <a:rPr lang="en-US" dirty="0"/>
              <a:t> vector spaces over the field F, and suppose T is a linear transformation T: V</a:t>
            </a:r>
            <a:r>
              <a:rPr lang="en-US" dirty="0">
                <a:sym typeface="Symbol" pitchFamily="18" charset="2"/>
              </a:rPr>
              <a:t> W</a:t>
            </a:r>
            <a:r>
              <a:rPr lang="en-US" dirty="0"/>
              <a:t>. We will try to associate a matrix with this linear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2227262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136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Isomorphism of Vector Spaces</vt:lpstr>
      <vt:lpstr>A Very Important Linear Transformation - 1</vt:lpstr>
      <vt:lpstr>A Very Important Linear Transformation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358</cp:revision>
  <cp:lastPrinted>2018-10-01T04:08:28Z</cp:lastPrinted>
  <dcterms:created xsi:type="dcterms:W3CDTF">2001-08-16T03:34:40Z</dcterms:created>
  <dcterms:modified xsi:type="dcterms:W3CDTF">2018-10-11T02:46:26Z</dcterms:modified>
</cp:coreProperties>
</file>