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480" r:id="rId2"/>
    <p:sldId id="469" r:id="rId3"/>
    <p:sldId id="470" r:id="rId4"/>
    <p:sldId id="471" r:id="rId5"/>
    <p:sldId id="481" r:id="rId6"/>
    <p:sldId id="472" r:id="rId7"/>
    <p:sldId id="465" r:id="rId8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143000"/>
          </a:xfrm>
        </p:spPr>
        <p:txBody>
          <a:bodyPr/>
          <a:lstStyle/>
          <a:p>
            <a:r>
              <a:rPr lang="en-US" sz="3600" b="1" dirty="0" smtClean="0"/>
              <a:t>Review - A Very Important Linear Transformation </a:t>
            </a:r>
            <a:endParaRPr lang="en-US" sz="3600" b="1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86400"/>
          </a:xfrm>
        </p:spPr>
        <p:txBody>
          <a:bodyPr/>
          <a:lstStyle/>
          <a:p>
            <a:pPr marL="609600" indent="-609600"/>
            <a:r>
              <a:rPr lang="en-US" b="1" dirty="0" smtClean="0"/>
              <a:t>Remark:</a:t>
            </a:r>
            <a:r>
              <a:rPr lang="en-US" dirty="0" smtClean="0"/>
              <a:t> We have seen that left multiplication by a fixed </a:t>
            </a:r>
            <a:r>
              <a:rPr lang="en-US" dirty="0" err="1" smtClean="0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matrix A gives us a linear transformation </a:t>
            </a:r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sz="3600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m</a:t>
            </a:r>
            <a:r>
              <a:rPr lang="en-US" dirty="0" smtClean="0"/>
              <a:t>. In practice, we usually do not need to differentiate between A and T</a:t>
            </a:r>
            <a:r>
              <a:rPr lang="en-US" baseline="-25000" dirty="0" smtClean="0"/>
              <a:t>A</a:t>
            </a:r>
            <a:r>
              <a:rPr lang="en-US" dirty="0" smtClean="0"/>
              <a:t>.  </a:t>
            </a:r>
            <a:endParaRPr lang="en-US" dirty="0"/>
          </a:p>
          <a:p>
            <a:pPr marL="609600" indent="-609600">
              <a:spcBef>
                <a:spcPts val="600"/>
              </a:spcBef>
            </a:pPr>
            <a:r>
              <a:rPr lang="en-US" b="1" dirty="0"/>
              <a:t>We now consider the reverse problem</a:t>
            </a:r>
            <a:r>
              <a:rPr lang="en-US" dirty="0"/>
              <a:t>: </a:t>
            </a:r>
          </a:p>
          <a:p>
            <a:pPr marL="609600" indent="-609600">
              <a:buFontTx/>
              <a:buNone/>
            </a:pPr>
            <a:r>
              <a:rPr lang="en-US" dirty="0"/>
              <a:t>	Suppose V and W are </a:t>
            </a:r>
            <a:r>
              <a:rPr lang="en-US" b="1" i="1" dirty="0"/>
              <a:t>finite-dimensional</a:t>
            </a:r>
            <a:r>
              <a:rPr lang="en-US" dirty="0"/>
              <a:t> vector spaces over the field F, and suppose T is a linear transformation T: V</a:t>
            </a:r>
            <a:r>
              <a:rPr lang="en-US" dirty="0">
                <a:sym typeface="Symbol" pitchFamily="18" charset="2"/>
              </a:rPr>
              <a:t> W</a:t>
            </a:r>
            <a:r>
              <a:rPr lang="en-US" dirty="0"/>
              <a:t>. We will try to associate a matrix with this linear transformation.  </a:t>
            </a:r>
          </a:p>
        </p:txBody>
      </p:sp>
    </p:spTree>
    <p:extLst>
      <p:ext uri="{BB962C8B-B14F-4D97-AF65-F5344CB8AC3E}">
        <p14:creationId xmlns:p14="http://schemas.microsoft.com/office/powerpoint/2010/main" val="22272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Coordinate Systems 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Observation 1: Given a basis for a finite-dimensional vector space V, we recall that a vector can be expressed in one and only one way as a linear combination of the basis vectors. Therefore we make the following definitions: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Definition : An </a:t>
            </a:r>
            <a:r>
              <a:rPr lang="en-US" sz="2400" b="1" dirty="0"/>
              <a:t>ordered basis</a:t>
            </a:r>
            <a:r>
              <a:rPr lang="en-US" sz="2400" dirty="0"/>
              <a:t> for a finite-dimensional space V is a finite </a:t>
            </a:r>
            <a:r>
              <a:rPr lang="en-US" sz="2400" i="1" dirty="0"/>
              <a:t>sequence</a:t>
            </a:r>
            <a:r>
              <a:rPr lang="en-US" sz="2400" dirty="0"/>
              <a:t> of vectors which is linearly independent and spans V. In other words, an ordered basis is a basis with the vectors taken </a:t>
            </a:r>
            <a:r>
              <a:rPr lang="en-US" sz="2400" b="1" dirty="0"/>
              <a:t>in a specified fixed order.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Given an ordered basis B = {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b="1" dirty="0"/>
              <a:t>,u</a:t>
            </a:r>
            <a:r>
              <a:rPr lang="en-US" sz="2400" b="1" baseline="-25000" dirty="0"/>
              <a:t>2</a:t>
            </a:r>
            <a:r>
              <a:rPr lang="en-US" sz="2400" b="1" dirty="0"/>
              <a:t>,….,u</a:t>
            </a:r>
            <a:r>
              <a:rPr lang="en-US" sz="2400" b="1" baseline="-25000" dirty="0"/>
              <a:t>n</a:t>
            </a:r>
            <a:r>
              <a:rPr lang="en-US" sz="2400" dirty="0"/>
              <a:t>} we can express any vector</a:t>
            </a:r>
            <a:r>
              <a:rPr lang="en-US" sz="2400" b="1" dirty="0"/>
              <a:t> uniquely </a:t>
            </a:r>
            <a:r>
              <a:rPr lang="en-US" sz="2400" dirty="0"/>
              <a:t>in the</a:t>
            </a:r>
            <a:r>
              <a:rPr lang="en-US" sz="2400" b="1" dirty="0"/>
              <a:t> </a:t>
            </a:r>
            <a:r>
              <a:rPr lang="en-US" sz="2400" dirty="0"/>
              <a:t>form </a:t>
            </a:r>
            <a:r>
              <a:rPr lang="en-US" sz="2400" b="1" dirty="0"/>
              <a:t>u</a:t>
            </a:r>
            <a:r>
              <a:rPr lang="en-US" sz="2400" dirty="0"/>
              <a:t> = x</a:t>
            </a:r>
            <a:r>
              <a:rPr lang="en-US" sz="2400" baseline="-25000" dirty="0"/>
              <a:t>1 </a:t>
            </a:r>
            <a:r>
              <a:rPr lang="en-US" sz="2400" b="1" dirty="0"/>
              <a:t>u</a:t>
            </a:r>
            <a:r>
              <a:rPr lang="en-US" sz="2400" b="1" baseline="-25000" dirty="0"/>
              <a:t>1 </a:t>
            </a:r>
            <a:r>
              <a:rPr lang="en-US" sz="2400" dirty="0"/>
              <a:t>+ x</a:t>
            </a:r>
            <a:r>
              <a:rPr lang="en-US" sz="2400" baseline="-25000" dirty="0"/>
              <a:t>2</a:t>
            </a:r>
            <a:r>
              <a:rPr lang="en-US" sz="2400" b="1" dirty="0"/>
              <a:t>u</a:t>
            </a:r>
            <a:r>
              <a:rPr lang="en-US" sz="2400" b="1" baseline="-25000" dirty="0"/>
              <a:t>2</a:t>
            </a:r>
            <a:r>
              <a:rPr lang="en-US" sz="2400" dirty="0"/>
              <a:t> + ….. +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b="1" dirty="0"/>
              <a:t>u</a:t>
            </a:r>
            <a:r>
              <a:rPr lang="en-US" sz="2400" b="1" baseline="-25000" dirty="0"/>
              <a:t>n</a:t>
            </a:r>
            <a:r>
              <a:rPr lang="en-US" sz="2400" dirty="0"/>
              <a:t>. The scalars x</a:t>
            </a:r>
            <a:r>
              <a:rPr lang="en-US" sz="2400" baseline="-25000" dirty="0"/>
              <a:t>i</a:t>
            </a:r>
            <a:r>
              <a:rPr lang="en-US" sz="2400" dirty="0"/>
              <a:t> are called the </a:t>
            </a:r>
            <a:r>
              <a:rPr lang="en-US" sz="2400" b="1" dirty="0"/>
              <a:t>coordinates</a:t>
            </a:r>
            <a:r>
              <a:rPr lang="en-US" sz="2400" dirty="0"/>
              <a:t> of </a:t>
            </a:r>
            <a:r>
              <a:rPr lang="en-US" sz="2400" b="1" dirty="0"/>
              <a:t>u</a:t>
            </a:r>
            <a:r>
              <a:rPr lang="en-US" sz="2400" dirty="0"/>
              <a:t> relative to the (ordered) basis B.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Coordinate Mapping - 1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dirty="0"/>
              <a:t>Observation 2: Given a fixed ordered basis B for a finite-dimensional vector space V, we  can set up a correspondence between the vectors of V and n-tuples in F</a:t>
            </a:r>
            <a:r>
              <a:rPr lang="en-US" sz="2000" baseline="30000" dirty="0"/>
              <a:t>n</a:t>
            </a:r>
            <a:r>
              <a:rPr lang="en-US" sz="2000" dirty="0"/>
              <a:t> as </a:t>
            </a:r>
            <a:r>
              <a:rPr lang="en-US" sz="2000" dirty="0" smtClean="0"/>
              <a:t>follows (here F denotes the field of scalars; for us it would usually be either </a:t>
            </a:r>
            <a:r>
              <a:rPr lang="en-US" sz="2000" dirty="0" smtClean="0">
                <a:solidFill>
                  <a:srgbClr val="000000"/>
                </a:solidFill>
                <a:latin typeface="Castellar" pitchFamily="18" charset="0"/>
                <a:sym typeface="Symbol" pitchFamily="18" charset="2"/>
              </a:rPr>
              <a:t>R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0000"/>
                </a:solidFill>
                <a:latin typeface="Castellar" pitchFamily="18" charset="0"/>
                <a:sym typeface="Symbol" pitchFamily="18" charset="2"/>
              </a:rPr>
              <a:t>C</a:t>
            </a:r>
            <a:r>
              <a:rPr lang="en-US" sz="2000" dirty="0" smtClean="0"/>
              <a:t>):</a:t>
            </a:r>
          </a:p>
          <a:p>
            <a:pPr marL="800100" lvl="2" indent="0">
              <a:lnSpc>
                <a:spcPct val="115000"/>
              </a:lnSpc>
              <a:buSzPct val="75000"/>
              <a:buNone/>
            </a:pPr>
            <a:r>
              <a:rPr lang="en-US" sz="2000" b="1" dirty="0">
                <a:solidFill>
                  <a:srgbClr val="000000"/>
                </a:solidFill>
              </a:rPr>
              <a:t>u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 (</a:t>
            </a:r>
            <a:r>
              <a:rPr lang="en-US" sz="2000" dirty="0">
                <a:solidFill>
                  <a:srgbClr val="000000"/>
                </a:solidFill>
              </a:rPr>
              <a:t> x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, x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,…..,</a:t>
            </a:r>
            <a:r>
              <a:rPr lang="en-US" sz="2000" dirty="0" err="1">
                <a:solidFill>
                  <a:srgbClr val="000000"/>
                </a:solidFill>
              </a:rPr>
              <a:t>x</a:t>
            </a:r>
            <a:r>
              <a:rPr lang="en-US" sz="2000" baseline="-25000" dirty="0" err="1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), where the x</a:t>
            </a:r>
            <a:r>
              <a:rPr lang="en-US" sz="2000" baseline="-25000" dirty="0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are the coordinates of </a:t>
            </a:r>
            <a:r>
              <a:rPr lang="en-US" sz="2000" b="1" dirty="0">
                <a:solidFill>
                  <a:srgbClr val="000000"/>
                </a:solidFill>
              </a:rPr>
              <a:t>u</a:t>
            </a:r>
            <a:r>
              <a:rPr lang="en-US" sz="2000" dirty="0">
                <a:solidFill>
                  <a:srgbClr val="000000"/>
                </a:solidFill>
              </a:rPr>
              <a:t> relative to </a:t>
            </a:r>
            <a:r>
              <a:rPr lang="en-US" sz="2000" dirty="0" smtClean="0">
                <a:solidFill>
                  <a:srgbClr val="000000"/>
                </a:solidFill>
              </a:rPr>
              <a:t>B</a:t>
            </a:r>
            <a:r>
              <a:rPr lang="en-US" sz="2000" dirty="0" smtClean="0"/>
              <a:t>, i.e. </a:t>
            </a:r>
            <a:r>
              <a:rPr lang="en-US" sz="2000" i="1" dirty="0" smtClean="0"/>
              <a:t>the n-</a:t>
            </a:r>
            <a:r>
              <a:rPr lang="en-US" sz="2000" i="1" dirty="0" err="1" smtClean="0"/>
              <a:t>tuple</a:t>
            </a:r>
            <a:r>
              <a:rPr lang="en-US" sz="2000" i="1" dirty="0" smtClean="0"/>
              <a:t> we take is precisely the coordinate sequence of the vector </a:t>
            </a:r>
            <a:r>
              <a:rPr lang="en-US" sz="2000" b="1" i="1" dirty="0" smtClean="0"/>
              <a:t>u</a:t>
            </a:r>
            <a:r>
              <a:rPr lang="en-US" sz="2000" dirty="0" smtClean="0"/>
              <a:t>. This </a:t>
            </a:r>
            <a:r>
              <a:rPr lang="en-US" sz="2000" dirty="0"/>
              <a:t>correspondence or mapping has the following properties: 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/>
              <a:t>It is a one-to-one correspondence, i.e. each vector has a unique corresponding </a:t>
            </a:r>
            <a:r>
              <a:rPr lang="en-US" sz="2000" b="1" dirty="0" smtClean="0"/>
              <a:t>n-</a:t>
            </a:r>
            <a:r>
              <a:rPr lang="en-US" sz="2000" b="1" dirty="0" err="1" smtClean="0"/>
              <a:t>tuple</a:t>
            </a:r>
            <a:r>
              <a:rPr lang="en-US" sz="2000" b="1" dirty="0" smtClean="0"/>
              <a:t> (sequence), </a:t>
            </a:r>
            <a:r>
              <a:rPr lang="en-US" sz="2000" b="1" dirty="0"/>
              <a:t>and each n-</a:t>
            </a:r>
            <a:r>
              <a:rPr lang="en-US" sz="2000" b="1" dirty="0" err="1"/>
              <a:t>tuple</a:t>
            </a:r>
            <a:r>
              <a:rPr lang="en-US" sz="2000" b="1" dirty="0"/>
              <a:t> </a:t>
            </a:r>
            <a:r>
              <a:rPr lang="en-US" sz="2000" b="1" dirty="0" smtClean="0"/>
              <a:t>(sequence) has a </a:t>
            </a:r>
            <a:r>
              <a:rPr lang="en-US" sz="2000" b="1" dirty="0"/>
              <a:t>unique corresponding vector.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/>
              <a:t>The sum of two vectors corresponds to the sum of the two n-</a:t>
            </a:r>
            <a:r>
              <a:rPr lang="en-US" sz="2000" b="1" dirty="0" err="1"/>
              <a:t>tuples</a:t>
            </a:r>
            <a:endParaRPr lang="en-US" sz="2000" b="1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/>
              <a:t>The scalar multiple of a vector corresponds to the scalar multiple of the n-</a:t>
            </a:r>
            <a:r>
              <a:rPr lang="en-US" sz="2000" b="1" dirty="0" err="1"/>
              <a:t>tuple</a:t>
            </a:r>
            <a:r>
              <a:rPr lang="en-US" sz="2000" b="1" dirty="0"/>
              <a:t>.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09600"/>
          </a:xfrm>
        </p:spPr>
        <p:txBody>
          <a:bodyPr/>
          <a:lstStyle/>
          <a:p>
            <a:r>
              <a:rPr lang="en-US" sz="3600" b="1"/>
              <a:t>Coordinate Mapping - 2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400" dirty="0"/>
              <a:t>Rather than the n-</a:t>
            </a:r>
            <a:r>
              <a:rPr lang="en-US" sz="2400" dirty="0" err="1"/>
              <a:t>tuple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,…..,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), for convenience we express this in a column format, i.e. we prefer to take the </a:t>
            </a:r>
            <a:r>
              <a:rPr lang="en-US" sz="2400" dirty="0" smtClean="0"/>
              <a:t>column vector</a:t>
            </a:r>
            <a:r>
              <a:rPr lang="en-US" sz="2400" dirty="0"/>
              <a:t>: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400" dirty="0"/>
              <a:t>         </a:t>
            </a:r>
            <a:r>
              <a:rPr lang="en-US" sz="2400" dirty="0">
                <a:sym typeface="Symbol" pitchFamily="18" charset="2"/>
              </a:rPr>
              <a:t>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 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400" dirty="0">
                <a:sym typeface="Symbol" pitchFamily="18" charset="2"/>
              </a:rPr>
              <a:t>         |  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18" charset="2"/>
              </a:rPr>
              <a:t> |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400" dirty="0">
                <a:sym typeface="Symbol" pitchFamily="18" charset="2"/>
              </a:rPr>
              <a:t>         |  :   |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400" dirty="0">
                <a:sym typeface="Symbol" pitchFamily="18" charset="2"/>
              </a:rPr>
              <a:t>         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 </a:t>
            </a:r>
            <a:r>
              <a:rPr lang="en-US" sz="2400" baseline="-25000" dirty="0">
                <a:sym typeface="Symbol" pitchFamily="18" charset="2"/>
              </a:rPr>
              <a:t>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lnSpc>
                <a:spcPct val="120000"/>
              </a:lnSpc>
              <a:buSzPct val="75000"/>
            </a:pPr>
            <a:r>
              <a:rPr lang="en-US" sz="2000" dirty="0">
                <a:sym typeface="Symbol" pitchFamily="18" charset="2"/>
              </a:rPr>
              <a:t>This vector is called the </a:t>
            </a:r>
            <a:r>
              <a:rPr lang="en-US" sz="2000" b="1" dirty="0">
                <a:sym typeface="Symbol" pitchFamily="18" charset="2"/>
              </a:rPr>
              <a:t>coordinate vector</a:t>
            </a:r>
            <a:r>
              <a:rPr lang="en-US" sz="2000" dirty="0">
                <a:sym typeface="Symbol" pitchFamily="18" charset="2"/>
              </a:rPr>
              <a:t> of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dirty="0">
                <a:sym typeface="Symbol" pitchFamily="18" charset="2"/>
              </a:rPr>
              <a:t> (relative to B) or the B-coordinate vector of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dirty="0">
                <a:sym typeface="Symbol" pitchFamily="18" charset="2"/>
              </a:rPr>
              <a:t> and is written </a:t>
            </a:r>
            <a:r>
              <a:rPr lang="en-US" sz="2000" dirty="0"/>
              <a:t>[</a:t>
            </a:r>
            <a:r>
              <a:rPr lang="en-US" sz="2000" b="1" dirty="0"/>
              <a:t>u</a:t>
            </a:r>
            <a:r>
              <a:rPr lang="en-US" sz="2000" dirty="0"/>
              <a:t>]</a:t>
            </a:r>
            <a:r>
              <a:rPr lang="en-US" sz="2000" baseline="-25000" dirty="0"/>
              <a:t>B</a:t>
            </a:r>
            <a:r>
              <a:rPr lang="en-US" sz="2000" dirty="0"/>
              <a:t> </a:t>
            </a:r>
            <a:r>
              <a:rPr lang="en-US" sz="2000" dirty="0" smtClean="0"/>
              <a:t>. In </a:t>
            </a:r>
            <a:r>
              <a:rPr lang="en-US" sz="2000" dirty="0"/>
              <a:t>some books it is called the coordinate matrix </a:t>
            </a:r>
            <a:r>
              <a:rPr lang="en-US" sz="2000" dirty="0" smtClean="0"/>
              <a:t>.</a:t>
            </a:r>
            <a:endParaRPr lang="en-US" sz="2000" dirty="0"/>
          </a:p>
          <a:p>
            <a:pPr marL="609600" indent="-609600">
              <a:lnSpc>
                <a:spcPct val="120000"/>
              </a:lnSpc>
              <a:buSzPct val="75000"/>
            </a:pPr>
            <a:r>
              <a:rPr lang="en-US" sz="2000" dirty="0"/>
              <a:t>The mapping </a:t>
            </a:r>
            <a:r>
              <a:rPr lang="en-US" sz="2000" b="1" dirty="0"/>
              <a:t>u</a:t>
            </a:r>
            <a:r>
              <a:rPr lang="en-US" sz="2000" dirty="0"/>
              <a:t> 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dirty="0"/>
              <a:t>[</a:t>
            </a:r>
            <a:r>
              <a:rPr lang="en-US" sz="2000" b="1" dirty="0"/>
              <a:t>u</a:t>
            </a:r>
            <a:r>
              <a:rPr lang="en-US" sz="2000" dirty="0"/>
              <a:t>]</a:t>
            </a:r>
            <a:r>
              <a:rPr lang="en-US" sz="2000" baseline="-25000" dirty="0"/>
              <a:t>B</a:t>
            </a:r>
            <a:r>
              <a:rPr lang="en-US" sz="2000" dirty="0"/>
              <a:t> is called the coordinate mapping determined by B</a:t>
            </a:r>
          </a:p>
          <a:p>
            <a:pPr marL="609600" indent="-609600">
              <a:lnSpc>
                <a:spcPct val="120000"/>
              </a:lnSpc>
              <a:buSzPct val="75000"/>
            </a:pPr>
            <a:r>
              <a:rPr lang="en-US" sz="2000" b="1" i="1" dirty="0"/>
              <a:t>The discussion above indicates that the coordinate mapping is actually an isomorphism from an n-dimensional vector space V over the field F </a:t>
            </a:r>
            <a:r>
              <a:rPr lang="en-US" sz="2000" b="1" i="1" dirty="0" smtClean="0"/>
              <a:t>to </a:t>
            </a:r>
            <a:r>
              <a:rPr lang="en-US" sz="2000" b="1" i="1" dirty="0"/>
              <a:t>F</a:t>
            </a:r>
            <a:r>
              <a:rPr lang="en-US" sz="2000" b="1" i="1" baseline="30000" dirty="0"/>
              <a:t>n</a:t>
            </a:r>
            <a:r>
              <a:rPr lang="en-US" sz="2000" b="1" i="1" dirty="0" smtClean="0"/>
              <a:t>. </a:t>
            </a:r>
          </a:p>
          <a:p>
            <a:pPr marL="609600" indent="-609600">
              <a:lnSpc>
                <a:spcPct val="120000"/>
              </a:lnSpc>
              <a:buSzPct val="75000"/>
            </a:pPr>
            <a:r>
              <a:rPr lang="en-US" sz="2000" i="1" dirty="0" smtClean="0"/>
              <a:t>NB: We have already seen by a general proof that V and </a:t>
            </a:r>
            <a:r>
              <a:rPr lang="en-US" sz="2000" dirty="0" err="1">
                <a:solidFill>
                  <a:srgbClr val="000000"/>
                </a:solidFill>
              </a:rPr>
              <a:t>F</a:t>
            </a:r>
            <a:r>
              <a:rPr lang="en-US" sz="2000" baseline="30000" dirty="0" err="1">
                <a:solidFill>
                  <a:srgbClr val="000000"/>
                </a:solidFill>
              </a:rPr>
              <a:t>n</a:t>
            </a:r>
            <a:r>
              <a:rPr lang="en-US" sz="2000" baseline="30000" dirty="0">
                <a:solidFill>
                  <a:srgbClr val="000000"/>
                </a:solidFill>
              </a:rPr>
              <a:t> </a:t>
            </a:r>
            <a:r>
              <a:rPr lang="en-US" sz="2000" i="1" dirty="0" smtClean="0"/>
              <a:t>are isomorphic. The above approach gives us a way to define a definite isomorphism. Note that we get a different isomorphism for each choice of an ordered basis for V.</a:t>
            </a:r>
          </a:p>
          <a:p>
            <a:pPr marL="609600" indent="-609600">
              <a:lnSpc>
                <a:spcPct val="120000"/>
              </a:lnSpc>
              <a:buSzPct val="75000"/>
            </a:pP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smtClean="0"/>
              <a:t>The Matrix of a Linear Transformation - 1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smtClean="0"/>
              <a:t>We proceed as follows. Suppose V and W are finite-dimensional vector spaces over the field F, and T: V</a:t>
            </a:r>
            <a:r>
              <a:rPr lang="en-US" sz="2800" smtClean="0">
                <a:sym typeface="Symbol" pitchFamily="18" charset="2"/>
              </a:rPr>
              <a:t> W </a:t>
            </a:r>
            <a:r>
              <a:rPr lang="en-US" sz="2800" smtClean="0"/>
              <a:t>is a linear transformation . We will associate a matrix with this linear transformation. 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Suppose dim V = n and dim W = m.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We take a fixed ordered basis B = {</a:t>
            </a:r>
            <a:r>
              <a:rPr lang="en-US" sz="2800" b="1" smtClean="0"/>
              <a:t>v</a:t>
            </a:r>
            <a:r>
              <a:rPr lang="en-US" sz="2800" b="1" baseline="-25000" smtClean="0"/>
              <a:t>1</a:t>
            </a:r>
            <a:r>
              <a:rPr lang="en-US" sz="2800" b="1" smtClean="0"/>
              <a:t>,v</a:t>
            </a:r>
            <a:r>
              <a:rPr lang="en-US" sz="2800" b="1" baseline="-25000" smtClean="0"/>
              <a:t>2</a:t>
            </a:r>
            <a:r>
              <a:rPr lang="en-US" sz="2800" b="1" smtClean="0"/>
              <a:t>,…,v</a:t>
            </a:r>
            <a:r>
              <a:rPr lang="en-US" sz="2800" b="1" baseline="-25000" smtClean="0"/>
              <a:t>n</a:t>
            </a:r>
            <a:r>
              <a:rPr lang="en-US" sz="2800" smtClean="0"/>
              <a:t>} for V, and a fixed ordered basis C = {</a:t>
            </a:r>
            <a:r>
              <a:rPr lang="en-US" sz="2800" b="1" smtClean="0"/>
              <a:t>w</a:t>
            </a:r>
            <a:r>
              <a:rPr lang="en-US" sz="2800" b="1" baseline="-25000" smtClean="0"/>
              <a:t>1</a:t>
            </a:r>
            <a:r>
              <a:rPr lang="en-US" sz="2800" b="1" smtClean="0"/>
              <a:t>,w</a:t>
            </a:r>
            <a:r>
              <a:rPr lang="en-US" sz="2800" b="1" baseline="-25000" smtClean="0"/>
              <a:t>2</a:t>
            </a:r>
            <a:r>
              <a:rPr lang="en-US" sz="2800" b="1" smtClean="0"/>
              <a:t>,…,w</a:t>
            </a:r>
            <a:r>
              <a:rPr lang="en-US" sz="2800" b="1" baseline="-25000" smtClean="0"/>
              <a:t>m</a:t>
            </a:r>
            <a:r>
              <a:rPr lang="en-US" sz="2800" smtClean="0"/>
              <a:t>} for W. 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Since T</a:t>
            </a:r>
            <a:r>
              <a:rPr lang="en-US" sz="2800" b="1" smtClean="0"/>
              <a:t>v</a:t>
            </a:r>
            <a:r>
              <a:rPr lang="en-US" sz="2800" b="1" baseline="-25000" smtClean="0"/>
              <a:t>i</a:t>
            </a:r>
            <a:r>
              <a:rPr lang="en-US" sz="2800" smtClean="0"/>
              <a:t> belongs to W, we can express it uniquely as a linear combination of the </a:t>
            </a:r>
            <a:r>
              <a:rPr lang="en-US" sz="2800" b="1" smtClean="0"/>
              <a:t>w</a:t>
            </a:r>
            <a:r>
              <a:rPr lang="en-US" sz="2800" b="1" baseline="-25000" smtClean="0"/>
              <a:t>j</a:t>
            </a:r>
            <a:r>
              <a:rPr lang="en-US" sz="2800" smtClean="0"/>
              <a:t>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smtClean="0"/>
              <a:t>      T</a:t>
            </a:r>
            <a:r>
              <a:rPr lang="en-US" sz="2800" b="1" smtClean="0"/>
              <a:t>v</a:t>
            </a:r>
            <a:r>
              <a:rPr lang="en-US" sz="2800" b="1" baseline="-25000" smtClean="0"/>
              <a:t>i</a:t>
            </a:r>
            <a:r>
              <a:rPr lang="en-US" sz="2800" smtClean="0"/>
              <a:t> = A</a:t>
            </a:r>
            <a:r>
              <a:rPr lang="en-US" sz="2800" baseline="-25000" smtClean="0"/>
              <a:t>1i</a:t>
            </a:r>
            <a:r>
              <a:rPr lang="en-US" sz="2800" b="1" smtClean="0"/>
              <a:t>w</a:t>
            </a:r>
            <a:r>
              <a:rPr lang="en-US" sz="2800" b="1" baseline="-25000" smtClean="0"/>
              <a:t>1</a:t>
            </a:r>
            <a:r>
              <a:rPr lang="en-US" sz="2800" baseline="-25000" smtClean="0"/>
              <a:t> </a:t>
            </a:r>
            <a:r>
              <a:rPr lang="en-US" sz="2800" smtClean="0"/>
              <a:t>+ A</a:t>
            </a:r>
            <a:r>
              <a:rPr lang="en-US" sz="2800" baseline="-25000" smtClean="0"/>
              <a:t>2i</a:t>
            </a:r>
            <a:r>
              <a:rPr lang="en-US" sz="2800" b="1" smtClean="0"/>
              <a:t>w</a:t>
            </a:r>
            <a:r>
              <a:rPr lang="en-US" sz="2800" b="1" baseline="-25000" smtClean="0"/>
              <a:t>2</a:t>
            </a:r>
            <a:r>
              <a:rPr lang="en-US" sz="2800" smtClean="0"/>
              <a:t> + …. + A</a:t>
            </a:r>
            <a:r>
              <a:rPr lang="en-US" sz="2800" baseline="-25000" smtClean="0"/>
              <a:t>mi</a:t>
            </a:r>
            <a:r>
              <a:rPr lang="en-US" sz="2800" b="1" smtClean="0"/>
              <a:t>w</a:t>
            </a:r>
            <a:r>
              <a:rPr lang="en-US" sz="2800" b="1" baseline="-25000" smtClean="0"/>
              <a:t>m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smtClean="0"/>
              <a:t>      We now form the m</a:t>
            </a:r>
            <a:r>
              <a:rPr lang="en-US" sz="2800" smtClean="0">
                <a:sym typeface="Symbol" pitchFamily="18" charset="2"/>
              </a:rPr>
              <a:t>n matrix </a:t>
            </a:r>
            <a:r>
              <a:rPr lang="en-US" sz="2800" smtClean="0"/>
              <a:t>A with </a:t>
            </a:r>
            <a:r>
              <a:rPr lang="en-US" sz="2800" b="1" u="sng" smtClean="0"/>
              <a:t>these coefficients as columns.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The matrix A is called </a:t>
            </a:r>
            <a:r>
              <a:rPr lang="en-US" sz="2800" i="1" smtClean="0"/>
              <a:t>the matrix of T with respect to the bases B and C. We also use the notation: </a:t>
            </a:r>
            <a:r>
              <a:rPr lang="en-US" sz="2800" smtClean="0"/>
              <a:t>[T] </a:t>
            </a:r>
            <a:r>
              <a:rPr lang="en-US" sz="2800" baseline="-25000" smtClean="0"/>
              <a:t>B</a:t>
            </a:r>
            <a:r>
              <a:rPr lang="en-US" sz="2800" baseline="-25000" smtClean="0">
                <a:sym typeface="Symbol" pitchFamily="18" charset="2"/>
              </a:rPr>
              <a:t>C</a:t>
            </a:r>
            <a:endParaRPr lang="en-US" sz="2800" i="1" baseline="-250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2800" b="1" smtClean="0"/>
              <a:t>The Matrix of a Linear Transformation – Example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marL="609600" indent="-609600">
              <a:spcBef>
                <a:spcPts val="600"/>
              </a:spcBef>
              <a:buFontTx/>
              <a:buAutoNum type="arabicPeriod"/>
            </a:pPr>
            <a:r>
              <a:rPr lang="en-US" sz="2400" smtClean="0"/>
              <a:t>To find the matrix of the linear transformation T: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/>
              <a:t>3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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given by T(x,y,z) = (x + y + z, x + 2y + 3z), with respect to the standard </a:t>
            </a:r>
          </a:p>
          <a:p>
            <a:pPr marL="609600" indent="-609600">
              <a:spcBef>
                <a:spcPts val="600"/>
              </a:spcBef>
              <a:buFontTx/>
              <a:buNone/>
            </a:pPr>
            <a:r>
              <a:rPr lang="en-US" sz="2400" smtClean="0">
                <a:sym typeface="Symbol" pitchFamily="18" charset="2"/>
              </a:rPr>
              <a:t>	bases for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/>
              <a:t>3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and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respectively. 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T(1,0,0) = (1,1) = 1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1</a:t>
            </a:r>
            <a:r>
              <a:rPr lang="en-US" sz="2400" baseline="-2500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+ 1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2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T(0,1,0) = (1,2) = 1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1</a:t>
            </a:r>
            <a:r>
              <a:rPr lang="en-US" sz="2400" baseline="-2500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+ 2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2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T(0,0,1) = (1,3) = 1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1</a:t>
            </a:r>
            <a:r>
              <a:rPr lang="en-US" sz="2400" baseline="-2500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+ 3</a:t>
            </a:r>
            <a:r>
              <a:rPr lang="en-US" sz="2400" b="1" smtClean="0">
                <a:sym typeface="Symbol" pitchFamily="18" charset="2"/>
              </a:rPr>
              <a:t>e</a:t>
            </a:r>
            <a:r>
              <a:rPr lang="en-US" sz="2400" b="1" baseline="-25000" smtClean="0">
                <a:sym typeface="Symbol" pitchFamily="18" charset="2"/>
              </a:rPr>
              <a:t>2 </a:t>
            </a:r>
          </a:p>
          <a:p>
            <a:pPr marL="609600" indent="-609600">
              <a:buFontTx/>
              <a:buNone/>
            </a:pPr>
            <a:endParaRPr lang="en-US" sz="2400" b="1" baseline="-2500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400" baseline="-25000" smtClean="0">
                <a:sym typeface="Symbol" pitchFamily="18" charset="2"/>
              </a:rPr>
              <a:t>	</a:t>
            </a:r>
            <a:r>
              <a:rPr lang="en-US" sz="2400" smtClean="0">
                <a:sym typeface="Symbol" pitchFamily="18" charset="2"/>
              </a:rPr>
              <a:t>Hence the matrix of T is A = </a:t>
            </a:r>
            <a:r>
              <a:rPr lang="en-US" sz="2400" b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1	     1	1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				         1     2	3   </a:t>
            </a:r>
          </a:p>
          <a:p>
            <a:pPr marL="609600" indent="-609600"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For any vector </a:t>
            </a:r>
            <a:r>
              <a:rPr lang="en-US" sz="2400" b="1" smtClean="0">
                <a:sym typeface="Symbol" pitchFamily="18" charset="2"/>
              </a:rPr>
              <a:t>v</a:t>
            </a:r>
            <a:r>
              <a:rPr lang="en-US" sz="2400" smtClean="0">
                <a:sym typeface="Symbol" pitchFamily="18" charset="2"/>
              </a:rPr>
              <a:t> = (x,y,z) in </a:t>
            </a:r>
            <a:r>
              <a:rPr lang="en-US" sz="2400" smtClean="0">
                <a:latin typeface="Chevara"/>
              </a:rPr>
              <a:t>R</a:t>
            </a:r>
            <a:r>
              <a:rPr lang="en-US" sz="2400" baseline="30000" smtClean="0"/>
              <a:t>3 </a:t>
            </a:r>
            <a:r>
              <a:rPr lang="en-US" sz="2400" smtClean="0"/>
              <a:t>expressed in column form we have: </a:t>
            </a:r>
            <a:endParaRPr lang="en-US" sz="2400" smtClean="0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 	A</a:t>
            </a:r>
            <a:r>
              <a:rPr lang="en-US" sz="2400" b="1" smtClean="0">
                <a:sym typeface="Symbol" pitchFamily="18" charset="2"/>
              </a:rPr>
              <a:t>v</a:t>
            </a:r>
            <a:r>
              <a:rPr lang="en-US" sz="2400" smtClean="0">
                <a:sym typeface="Symbol" pitchFamily="18" charset="2"/>
              </a:rPr>
              <a:t> = x +    y +   z = T</a:t>
            </a:r>
            <a:r>
              <a:rPr lang="en-US" sz="2400" b="1" smtClean="0">
                <a:sym typeface="Symbol" pitchFamily="18" charset="2"/>
              </a:rPr>
              <a:t>v</a:t>
            </a:r>
          </a:p>
          <a:p>
            <a:pPr marL="609600" indent="-609600">
              <a:buFontTx/>
              <a:buNone/>
            </a:pPr>
            <a:r>
              <a:rPr lang="en-US" sz="2400" smtClean="0">
                <a:sym typeface="Symbol" pitchFamily="18" charset="2"/>
              </a:rPr>
              <a:t>	          x + 2y + 3z   </a:t>
            </a:r>
          </a:p>
          <a:p>
            <a:pPr marL="609600" indent="-609600">
              <a:buFontTx/>
              <a:buNone/>
            </a:pPr>
            <a:endParaRPr lang="en-US" sz="2400" smtClean="0"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600" b="1" smtClean="0"/>
              <a:t>The Matrix of a Linear Transformation – 2 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sz="2800" dirty="0" smtClean="0"/>
              <a:t>For any vector </a:t>
            </a:r>
            <a:r>
              <a:rPr lang="en-US" sz="2800" b="1" dirty="0" smtClean="0"/>
              <a:t>v</a:t>
            </a:r>
            <a:r>
              <a:rPr lang="en-US" sz="2800" dirty="0" smtClean="0"/>
              <a:t> in V, we can find the coordinates of 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v</a:t>
            </a:r>
            <a:r>
              <a:rPr lang="en-US" sz="2800" dirty="0" smtClean="0"/>
              <a:t> in W by left multiplying the coordinate vector of </a:t>
            </a:r>
            <a:r>
              <a:rPr lang="en-US" sz="2800" b="1" dirty="0" smtClean="0"/>
              <a:t>v</a:t>
            </a:r>
            <a:r>
              <a:rPr lang="en-US" sz="2800" dirty="0" smtClean="0"/>
              <a:t> by the matrix A = [T] </a:t>
            </a:r>
            <a:r>
              <a:rPr lang="en-US" sz="2800" baseline="-25000" dirty="0" smtClean="0"/>
              <a:t>B</a:t>
            </a:r>
            <a:r>
              <a:rPr lang="en-US" sz="2800" baseline="-25000" dirty="0" smtClean="0">
                <a:sym typeface="Symbol" pitchFamily="18" charset="2"/>
              </a:rPr>
              <a:t>C</a:t>
            </a:r>
            <a:endParaRPr lang="en-US" sz="2800" dirty="0" smtClean="0"/>
          </a:p>
          <a:p>
            <a:pPr marL="609600" indent="-609600"/>
            <a:r>
              <a:rPr lang="en-US" sz="2800" dirty="0" smtClean="0"/>
              <a:t>In terms of coordinate vectors, this can be written in the following way: [T(</a:t>
            </a:r>
            <a:r>
              <a:rPr lang="en-US" sz="2800" b="1" dirty="0" smtClean="0"/>
              <a:t>v</a:t>
            </a:r>
            <a:r>
              <a:rPr lang="en-US" sz="2800" dirty="0" smtClean="0"/>
              <a:t>)]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 = [T] </a:t>
            </a:r>
            <a:r>
              <a:rPr lang="en-US" sz="2800" baseline="-25000" dirty="0" smtClean="0"/>
              <a:t>B</a:t>
            </a:r>
            <a:r>
              <a:rPr lang="en-US" sz="2800" baseline="-25000" dirty="0" smtClean="0">
                <a:sym typeface="Symbol" pitchFamily="18" charset="2"/>
              </a:rPr>
              <a:t>C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/>
              <a:t>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/>
              <a:t>B</a:t>
            </a:r>
          </a:p>
          <a:p>
            <a:pPr marL="609600" indent="-609600"/>
            <a:r>
              <a:rPr lang="en-US" sz="2800" dirty="0" smtClean="0"/>
              <a:t>In the special case of a linear operator, </a:t>
            </a:r>
            <a:r>
              <a:rPr lang="en-US" sz="2800" i="1" dirty="0" smtClean="0"/>
              <a:t>i.e. a linear transformation from V to itself,</a:t>
            </a:r>
            <a:r>
              <a:rPr lang="en-US" sz="2800" dirty="0" smtClean="0"/>
              <a:t> the bases B and C are usually taken as the same, and the matrix A is called the B-matrix for T, written [T]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. Then the above  equation becomes simply: 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 [T(</a:t>
            </a:r>
            <a:r>
              <a:rPr lang="en-US" sz="2800" b="1" dirty="0" smtClean="0"/>
              <a:t>v</a:t>
            </a:r>
            <a:r>
              <a:rPr lang="en-US" sz="2800" dirty="0" smtClean="0"/>
              <a:t>)]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= [T]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/>
              <a:t>B</a:t>
            </a:r>
          </a:p>
          <a:p>
            <a:pPr marL="609600" indent="-609600">
              <a:buFontTx/>
              <a:buNone/>
            </a:pPr>
            <a:endParaRPr lang="en-US" sz="2800" dirty="0" smtClean="0"/>
          </a:p>
          <a:p>
            <a:pPr marL="609600" indent="-609600"/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871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Review - A Very Important Linear Transformation </vt:lpstr>
      <vt:lpstr>Coordinate Systems </vt:lpstr>
      <vt:lpstr>Coordinate Mapping - 1</vt:lpstr>
      <vt:lpstr>Coordinate Mapping - 2</vt:lpstr>
      <vt:lpstr>The Matrix of a Linear Transformation - 1</vt:lpstr>
      <vt:lpstr>The Matrix of a Linear Transformation – Example</vt:lpstr>
      <vt:lpstr>The Matrix of a Linear Transformation – 2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356</cp:revision>
  <cp:lastPrinted>2018-10-11T02:58:46Z</cp:lastPrinted>
  <dcterms:created xsi:type="dcterms:W3CDTF">2001-08-16T03:34:40Z</dcterms:created>
  <dcterms:modified xsi:type="dcterms:W3CDTF">2018-10-11T08:36:18Z</dcterms:modified>
</cp:coreProperties>
</file>