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9"/>
  </p:handoutMasterIdLst>
  <p:sldIdLst>
    <p:sldId id="481" r:id="rId2"/>
    <p:sldId id="465" r:id="rId3"/>
    <p:sldId id="462" r:id="rId4"/>
    <p:sldId id="452" r:id="rId5"/>
    <p:sldId id="445" r:id="rId6"/>
    <p:sldId id="446" r:id="rId7"/>
    <p:sldId id="447" r:id="rId8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76" autoAdjust="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C305F7C-A185-4403-A2A9-9159D5D9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7D1B4-A3B9-42C8-B3AC-F9977BFD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E420-88BE-4A02-B745-701DAC128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0EA-2599-4FFE-B81E-F4FC4F86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24B5D-C1BD-48F9-80A4-1548A23CD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FBBD-2DF5-4137-A840-DA1E80B2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FD7E-D0C9-48E0-8DAE-F9A5FA47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5256-C7D8-49B9-92AC-91D3D83C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1558-422F-47C7-A521-C60FCE68A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F3B-D629-4FAE-9EAB-B6F8054DB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5626-1B44-48FE-BE20-5974ECF8E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4B83-1B23-4445-B928-AF9EEDE5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33A7C634-7F5A-417A-9053-FE7299910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 smtClean="0"/>
              <a:t>The Matrix of a Linear Transformation - 1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smtClean="0"/>
              <a:t>We proceed as follows. Suppose V and W are finite-dimensional vector spaces over the field F, and T: V</a:t>
            </a:r>
            <a:r>
              <a:rPr lang="en-US" sz="2800" smtClean="0">
                <a:sym typeface="Symbol" pitchFamily="18" charset="2"/>
              </a:rPr>
              <a:t> W </a:t>
            </a:r>
            <a:r>
              <a:rPr lang="en-US" sz="2800" smtClean="0"/>
              <a:t>is a linear transformation . We will associate a matrix with this linear transformation. 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Suppose dim V = n and dim W = m.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We take a fixed ordered basis B = {</a:t>
            </a:r>
            <a:r>
              <a:rPr lang="en-US" sz="2800" b="1" smtClean="0"/>
              <a:t>v</a:t>
            </a:r>
            <a:r>
              <a:rPr lang="en-US" sz="2800" b="1" baseline="-25000" smtClean="0"/>
              <a:t>1</a:t>
            </a:r>
            <a:r>
              <a:rPr lang="en-US" sz="2800" b="1" smtClean="0"/>
              <a:t>,v</a:t>
            </a:r>
            <a:r>
              <a:rPr lang="en-US" sz="2800" b="1" baseline="-25000" smtClean="0"/>
              <a:t>2</a:t>
            </a:r>
            <a:r>
              <a:rPr lang="en-US" sz="2800" b="1" smtClean="0"/>
              <a:t>,…,v</a:t>
            </a:r>
            <a:r>
              <a:rPr lang="en-US" sz="2800" b="1" baseline="-25000" smtClean="0"/>
              <a:t>n</a:t>
            </a:r>
            <a:r>
              <a:rPr lang="en-US" sz="2800" smtClean="0"/>
              <a:t>} for V, and a fixed ordered basis C = {</a:t>
            </a:r>
            <a:r>
              <a:rPr lang="en-US" sz="2800" b="1" smtClean="0"/>
              <a:t>w</a:t>
            </a:r>
            <a:r>
              <a:rPr lang="en-US" sz="2800" b="1" baseline="-25000" smtClean="0"/>
              <a:t>1</a:t>
            </a:r>
            <a:r>
              <a:rPr lang="en-US" sz="2800" b="1" smtClean="0"/>
              <a:t>,w</a:t>
            </a:r>
            <a:r>
              <a:rPr lang="en-US" sz="2800" b="1" baseline="-25000" smtClean="0"/>
              <a:t>2</a:t>
            </a:r>
            <a:r>
              <a:rPr lang="en-US" sz="2800" b="1" smtClean="0"/>
              <a:t>,…,w</a:t>
            </a:r>
            <a:r>
              <a:rPr lang="en-US" sz="2800" b="1" baseline="-25000" smtClean="0"/>
              <a:t>m</a:t>
            </a:r>
            <a:r>
              <a:rPr lang="en-US" sz="2800" smtClean="0"/>
              <a:t>} for W. 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Since T</a:t>
            </a:r>
            <a:r>
              <a:rPr lang="en-US" sz="2800" b="1" smtClean="0"/>
              <a:t>v</a:t>
            </a:r>
            <a:r>
              <a:rPr lang="en-US" sz="2800" b="1" baseline="-25000" smtClean="0"/>
              <a:t>i</a:t>
            </a:r>
            <a:r>
              <a:rPr lang="en-US" sz="2800" smtClean="0"/>
              <a:t> belongs to W, we can express it uniquely as a linear combination of the </a:t>
            </a:r>
            <a:r>
              <a:rPr lang="en-US" sz="2800" b="1" smtClean="0"/>
              <a:t>w</a:t>
            </a:r>
            <a:r>
              <a:rPr lang="en-US" sz="2800" b="1" baseline="-25000" smtClean="0"/>
              <a:t>j</a:t>
            </a:r>
            <a:r>
              <a:rPr lang="en-US" sz="2800" smtClean="0"/>
              <a:t>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smtClean="0"/>
              <a:t>      T</a:t>
            </a:r>
            <a:r>
              <a:rPr lang="en-US" sz="2800" b="1" smtClean="0"/>
              <a:t>v</a:t>
            </a:r>
            <a:r>
              <a:rPr lang="en-US" sz="2800" b="1" baseline="-25000" smtClean="0"/>
              <a:t>i</a:t>
            </a:r>
            <a:r>
              <a:rPr lang="en-US" sz="2800" smtClean="0"/>
              <a:t> = A</a:t>
            </a:r>
            <a:r>
              <a:rPr lang="en-US" sz="2800" baseline="-25000" smtClean="0"/>
              <a:t>1i</a:t>
            </a:r>
            <a:r>
              <a:rPr lang="en-US" sz="2800" b="1" smtClean="0"/>
              <a:t>w</a:t>
            </a:r>
            <a:r>
              <a:rPr lang="en-US" sz="2800" b="1" baseline="-25000" smtClean="0"/>
              <a:t>1</a:t>
            </a:r>
            <a:r>
              <a:rPr lang="en-US" sz="2800" baseline="-25000" smtClean="0"/>
              <a:t> </a:t>
            </a:r>
            <a:r>
              <a:rPr lang="en-US" sz="2800" smtClean="0"/>
              <a:t>+ A</a:t>
            </a:r>
            <a:r>
              <a:rPr lang="en-US" sz="2800" baseline="-25000" smtClean="0"/>
              <a:t>2i</a:t>
            </a:r>
            <a:r>
              <a:rPr lang="en-US" sz="2800" b="1" smtClean="0"/>
              <a:t>w</a:t>
            </a:r>
            <a:r>
              <a:rPr lang="en-US" sz="2800" b="1" baseline="-25000" smtClean="0"/>
              <a:t>2</a:t>
            </a:r>
            <a:r>
              <a:rPr lang="en-US" sz="2800" smtClean="0"/>
              <a:t> + …. + A</a:t>
            </a:r>
            <a:r>
              <a:rPr lang="en-US" sz="2800" baseline="-25000" smtClean="0"/>
              <a:t>mi</a:t>
            </a:r>
            <a:r>
              <a:rPr lang="en-US" sz="2800" b="1" smtClean="0"/>
              <a:t>w</a:t>
            </a:r>
            <a:r>
              <a:rPr lang="en-US" sz="2800" b="1" baseline="-25000" smtClean="0"/>
              <a:t>m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smtClean="0"/>
              <a:t>      We now form the m</a:t>
            </a:r>
            <a:r>
              <a:rPr lang="en-US" sz="2800" smtClean="0">
                <a:sym typeface="Symbol" pitchFamily="18" charset="2"/>
              </a:rPr>
              <a:t>n matrix </a:t>
            </a:r>
            <a:r>
              <a:rPr lang="en-US" sz="2800" smtClean="0"/>
              <a:t>A with </a:t>
            </a:r>
            <a:r>
              <a:rPr lang="en-US" sz="2800" b="1" u="sng" smtClean="0"/>
              <a:t>these coefficients as columns.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The matrix A is called </a:t>
            </a:r>
            <a:r>
              <a:rPr lang="en-US" sz="2800" i="1" smtClean="0"/>
              <a:t>the matrix of T with respect to the bases B and C. We also use the notation: </a:t>
            </a:r>
            <a:r>
              <a:rPr lang="en-US" sz="2800" smtClean="0"/>
              <a:t>[T] </a:t>
            </a:r>
            <a:r>
              <a:rPr lang="en-US" sz="2800" baseline="-25000" smtClean="0"/>
              <a:t>B</a:t>
            </a:r>
            <a:r>
              <a:rPr lang="en-US" sz="2800" baseline="-25000" smtClean="0">
                <a:sym typeface="Symbol" pitchFamily="18" charset="2"/>
              </a:rPr>
              <a:t>C</a:t>
            </a:r>
            <a:endParaRPr lang="en-US" sz="2800" i="1" baseline="-250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3600" b="1" smtClean="0"/>
              <a:t>The Matrix of a Linear Transformation – 2 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/>
            <a:r>
              <a:rPr lang="en-US" sz="2800" dirty="0" smtClean="0"/>
              <a:t>For any vector </a:t>
            </a:r>
            <a:r>
              <a:rPr lang="en-US" sz="2800" b="1" dirty="0" smtClean="0"/>
              <a:t>v</a:t>
            </a:r>
            <a:r>
              <a:rPr lang="en-US" sz="2800" dirty="0" smtClean="0"/>
              <a:t> in V, we can find the coordinates of </a:t>
            </a:r>
            <a:r>
              <a:rPr lang="en-US" sz="2800" dirty="0" err="1" smtClean="0"/>
              <a:t>T</a:t>
            </a:r>
            <a:r>
              <a:rPr lang="en-US" sz="2800" b="1" dirty="0" err="1" smtClean="0"/>
              <a:t>v</a:t>
            </a:r>
            <a:r>
              <a:rPr lang="en-US" sz="2800" dirty="0" smtClean="0"/>
              <a:t> in W by left multiplying the coordinate vector of </a:t>
            </a:r>
            <a:r>
              <a:rPr lang="en-US" sz="2800" b="1" dirty="0" smtClean="0"/>
              <a:t>v</a:t>
            </a:r>
            <a:r>
              <a:rPr lang="en-US" sz="2800" dirty="0" smtClean="0"/>
              <a:t> by the matrix A = [T] </a:t>
            </a:r>
            <a:r>
              <a:rPr lang="en-US" sz="2800" baseline="-25000" dirty="0" smtClean="0"/>
              <a:t>B</a:t>
            </a:r>
            <a:r>
              <a:rPr lang="en-US" sz="2800" baseline="-25000" dirty="0" smtClean="0">
                <a:sym typeface="Symbol" pitchFamily="18" charset="2"/>
              </a:rPr>
              <a:t>C</a:t>
            </a:r>
            <a:endParaRPr lang="en-US" sz="2800" dirty="0" smtClean="0"/>
          </a:p>
          <a:p>
            <a:pPr marL="609600" indent="-609600"/>
            <a:r>
              <a:rPr lang="en-US" sz="2800" dirty="0" smtClean="0"/>
              <a:t>In terms of coordinate vectors, this can be written in the following way: [T(</a:t>
            </a:r>
            <a:r>
              <a:rPr lang="en-US" sz="2800" b="1" dirty="0" smtClean="0"/>
              <a:t>v</a:t>
            </a:r>
            <a:r>
              <a:rPr lang="en-US" sz="2800" dirty="0" smtClean="0"/>
              <a:t>)]</a:t>
            </a:r>
            <a:r>
              <a:rPr lang="en-US" sz="2800" baseline="-25000" dirty="0" smtClean="0"/>
              <a:t>C</a:t>
            </a:r>
            <a:r>
              <a:rPr lang="en-US" sz="2800" dirty="0" smtClean="0"/>
              <a:t> = [T] </a:t>
            </a:r>
            <a:r>
              <a:rPr lang="en-US" sz="2800" baseline="-25000" dirty="0" smtClean="0"/>
              <a:t>B</a:t>
            </a:r>
            <a:r>
              <a:rPr lang="en-US" sz="2800" baseline="-25000" dirty="0" smtClean="0">
                <a:sym typeface="Symbol" pitchFamily="18" charset="2"/>
              </a:rPr>
              <a:t>C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/>
              <a:t>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/>
              <a:t>B</a:t>
            </a:r>
          </a:p>
          <a:p>
            <a:pPr marL="609600" indent="-609600"/>
            <a:r>
              <a:rPr lang="en-US" sz="2800" dirty="0" smtClean="0"/>
              <a:t>In the special case of a linear operator, </a:t>
            </a:r>
            <a:r>
              <a:rPr lang="en-US" sz="2800" i="1" dirty="0" smtClean="0"/>
              <a:t>i.e. a linear transformation from V to itself,</a:t>
            </a:r>
            <a:r>
              <a:rPr lang="en-US" sz="2800" dirty="0" smtClean="0"/>
              <a:t> the bases B and C are usually taken as the same, and the matrix A is called the B-matrix for T, written [T]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. Then the above  equation becomes simply: 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       [T(</a:t>
            </a:r>
            <a:r>
              <a:rPr lang="en-US" sz="2800" b="1" dirty="0" smtClean="0"/>
              <a:t>v</a:t>
            </a:r>
            <a:r>
              <a:rPr lang="en-US" sz="2800" dirty="0" smtClean="0"/>
              <a:t>)]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= [T]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/>
              <a:t>B</a:t>
            </a:r>
          </a:p>
          <a:p>
            <a:pPr marL="609600" indent="-609600">
              <a:buFontTx/>
              <a:buNone/>
            </a:pPr>
            <a:endParaRPr lang="en-US" sz="2800" dirty="0" smtClean="0"/>
          </a:p>
          <a:p>
            <a:pPr marL="609600" indent="-609600"/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smtClean="0"/>
              <a:t>Change of Basis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</a:pPr>
            <a:r>
              <a:rPr lang="en-US" sz="2400" b="1" dirty="0" smtClean="0"/>
              <a:t>Motivation: </a:t>
            </a:r>
            <a:r>
              <a:rPr lang="en-US" sz="2400" i="1" dirty="0" smtClean="0"/>
              <a:t>We would like to know what happens to the matrix of a linear transformation T if the basis gets changed. We will restrict our attention to the case when T is a linear operator from V to V (finite-dimensional). We start with the following preliminary result.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</a:pPr>
            <a:r>
              <a:rPr lang="en-US" sz="2400" b="1" dirty="0" smtClean="0"/>
              <a:t>Proposition 29</a:t>
            </a:r>
            <a:r>
              <a:rPr lang="en-US" sz="2400" dirty="0" smtClean="0"/>
              <a:t>: Let B =  {</a:t>
            </a:r>
            <a:r>
              <a:rPr lang="en-US" sz="2400" b="1" dirty="0" smtClean="0"/>
              <a:t>u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,u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,….,u</a:t>
            </a:r>
            <a:r>
              <a:rPr lang="en-US" sz="2400" b="1" baseline="-25000" dirty="0" smtClean="0"/>
              <a:t>n</a:t>
            </a:r>
            <a:r>
              <a:rPr lang="en-US" sz="2400" dirty="0" smtClean="0"/>
              <a:t>} and C = {</a:t>
            </a:r>
            <a:r>
              <a:rPr lang="en-US" sz="2400" b="1" dirty="0" smtClean="0"/>
              <a:t>v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,v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,….,</a:t>
            </a:r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n</a:t>
            </a:r>
            <a:r>
              <a:rPr lang="en-US" sz="2400" dirty="0" smtClean="0"/>
              <a:t>} be two ordered bases of a vector space V. Then there is an invertible </a:t>
            </a:r>
            <a:r>
              <a:rPr lang="en-US" sz="2400" dirty="0" err="1" smtClean="0"/>
              <a:t>n</a:t>
            </a:r>
            <a:r>
              <a:rPr lang="en-US" sz="2400" dirty="0" err="1" smtClean="0">
                <a:sym typeface="Symbol" pitchFamily="18" charset="2"/>
              </a:rPr>
              <a:t>n</a:t>
            </a:r>
            <a:r>
              <a:rPr lang="en-US" sz="2400" dirty="0" smtClean="0">
                <a:sym typeface="Symbol" pitchFamily="18" charset="2"/>
              </a:rPr>
              <a:t> matrix P such that </a:t>
            </a:r>
            <a:r>
              <a:rPr lang="en-US" sz="2400" dirty="0" smtClean="0"/>
              <a:t>[</a:t>
            </a:r>
            <a:r>
              <a:rPr lang="en-US" sz="2400" b="1" dirty="0" smtClean="0"/>
              <a:t>x</a:t>
            </a:r>
            <a:r>
              <a:rPr lang="en-US" sz="2400" dirty="0" smtClean="0"/>
              <a:t>]</a:t>
            </a:r>
            <a:r>
              <a:rPr lang="en-US" sz="2400" baseline="-25000" dirty="0" smtClean="0"/>
              <a:t>C </a:t>
            </a:r>
            <a:r>
              <a:rPr lang="en-US" sz="2400" dirty="0" smtClean="0"/>
              <a:t>= P [</a:t>
            </a:r>
            <a:r>
              <a:rPr lang="en-US" sz="2400" b="1" dirty="0" smtClean="0"/>
              <a:t>x</a:t>
            </a:r>
            <a:r>
              <a:rPr lang="en-US" sz="2400" dirty="0" smtClean="0"/>
              <a:t>]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.  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</a:pPr>
            <a:r>
              <a:rPr lang="en-US" sz="2000" b="1" dirty="0" smtClean="0"/>
              <a:t>Proof: </a:t>
            </a:r>
            <a:r>
              <a:rPr lang="en-US" sz="2000" dirty="0" smtClean="0"/>
              <a:t>The proof is rather technical and will not be covered in class. However, you should read the lecture notes, where the proof will be given. 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</a:pPr>
            <a:r>
              <a:rPr lang="en-US" sz="2400" b="1" dirty="0" smtClean="0"/>
              <a:t>Note:</a:t>
            </a:r>
            <a:r>
              <a:rPr lang="en-US" sz="2400" dirty="0" smtClean="0"/>
              <a:t> The columns of P are the C-coordinate vectors of the basis B. This matrix P is called the change of coordinates matrix from B to C. If the bases need to be clearly identified, we write it as:</a:t>
            </a:r>
            <a:r>
              <a:rPr lang="en-US" sz="2000" dirty="0" smtClean="0">
                <a:sym typeface="Symbol" pitchFamily="18" charset="2"/>
              </a:rPr>
              <a:t> P </a:t>
            </a:r>
            <a:r>
              <a:rPr lang="en-US" sz="2000" baseline="-25000" dirty="0" smtClean="0">
                <a:sym typeface="Symbol" pitchFamily="18" charset="2"/>
              </a:rPr>
              <a:t>B  C</a:t>
            </a:r>
            <a:r>
              <a:rPr lang="en-US" sz="2000" dirty="0" smtClean="0">
                <a:sym typeface="Symbol" pitchFamily="18" charset="2"/>
              </a:rPr>
              <a:t> </a:t>
            </a:r>
            <a:endParaRPr lang="en-US" sz="2400" dirty="0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286000" y="3200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I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smtClean="0"/>
              <a:t>Summary - Change of Basis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</a:pPr>
            <a:r>
              <a:rPr lang="en-US" b="1" smtClean="0"/>
              <a:t>Important Remark:</a:t>
            </a:r>
            <a:r>
              <a:rPr lang="en-US" smtClean="0"/>
              <a:t> </a:t>
            </a:r>
            <a:r>
              <a:rPr lang="en-US" i="1" smtClean="0"/>
              <a:t>To change coordinates between two bases, we  need the coordinate vectors of the old basis relative to the new basis. These become the columns of the change of coordinates matrix P. </a:t>
            </a:r>
            <a:r>
              <a:rPr lang="en-US" b="1" i="1" smtClean="0"/>
              <a:t>In practice, P = Q</a:t>
            </a:r>
            <a:r>
              <a:rPr lang="en-US" b="1" i="1" baseline="30000" smtClean="0"/>
              <a:t>–1</a:t>
            </a:r>
            <a:r>
              <a:rPr lang="en-US" b="1" i="1" smtClean="0"/>
              <a:t>, where Q has as its columns the coordinate vectors of the new basis C relative to the old basis B. In most of the applications, the old basis is the standard basis for </a:t>
            </a:r>
            <a:r>
              <a:rPr lang="en-US" b="1" i="1" smtClean="0">
                <a:latin typeface="Castellar"/>
              </a:rPr>
              <a:t>R</a:t>
            </a:r>
            <a:r>
              <a:rPr lang="en-US" b="1" i="1" baseline="30000" smtClean="0"/>
              <a:t>n</a:t>
            </a:r>
            <a:r>
              <a:rPr lang="en-US" b="1" i="1" smtClean="0"/>
              <a:t>, so Q can be found directly.  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  <a:buFontTx/>
              <a:buNone/>
            </a:pPr>
            <a:endParaRPr lang="en-US" b="1" i="1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6000" y="3200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I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sz="3600" b="1" smtClean="0"/>
              <a:t>Similarity of Matrices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800" b="1" smtClean="0"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An </a:t>
            </a:r>
            <a:r>
              <a:rPr lang="en-US" sz="2800" smtClean="0"/>
              <a:t>n</a:t>
            </a:r>
            <a:r>
              <a:rPr lang="en-US" sz="2800" smtClean="0">
                <a:sym typeface="Symbol" pitchFamily="18" charset="2"/>
              </a:rPr>
              <a:t>n matrix B is said to be </a:t>
            </a:r>
            <a:r>
              <a:rPr lang="en-US" sz="2800" b="1" smtClean="0">
                <a:sym typeface="Symbol" pitchFamily="18" charset="2"/>
              </a:rPr>
              <a:t>similar</a:t>
            </a:r>
            <a:r>
              <a:rPr lang="en-US" sz="2800" smtClean="0">
                <a:sym typeface="Symbol" pitchFamily="18" charset="2"/>
              </a:rPr>
              <a:t> to an </a:t>
            </a:r>
            <a:r>
              <a:rPr lang="en-US" sz="2800" smtClean="0"/>
              <a:t>n</a:t>
            </a:r>
            <a:r>
              <a:rPr lang="en-US" sz="2800" smtClean="0">
                <a:sym typeface="Symbol" pitchFamily="18" charset="2"/>
              </a:rPr>
              <a:t>n matrix A if there exists an invertible matrix P such that B = PAP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. </a:t>
            </a:r>
          </a:p>
          <a:p>
            <a:pPr marL="609600" indent="-609600"/>
            <a:r>
              <a:rPr lang="en-US" sz="2800" b="1" smtClean="0">
                <a:sym typeface="Symbol" pitchFamily="18" charset="2"/>
              </a:rPr>
              <a:t>Proposition 30: </a:t>
            </a:r>
            <a:r>
              <a:rPr lang="en-US" sz="2800" smtClean="0">
                <a:sym typeface="Symbol" pitchFamily="18" charset="2"/>
              </a:rPr>
              <a:t>Similarity of matrices is an equivalence relation on F</a:t>
            </a:r>
            <a:r>
              <a:rPr lang="en-US" sz="2800" baseline="30000" smtClean="0"/>
              <a:t>n</a:t>
            </a:r>
            <a:r>
              <a:rPr lang="en-US" sz="2800" baseline="30000" smtClean="0">
                <a:sym typeface="Symbol" pitchFamily="18" charset="2"/>
              </a:rPr>
              <a:t>n</a:t>
            </a:r>
            <a:r>
              <a:rPr lang="en-US" sz="2800" smtClean="0">
                <a:sym typeface="Symbol" pitchFamily="18" charset="2"/>
              </a:rPr>
              <a:t>, i.e. the set of </a:t>
            </a:r>
            <a:r>
              <a:rPr lang="en-US" sz="2800" smtClean="0"/>
              <a:t>n</a:t>
            </a:r>
            <a:r>
              <a:rPr lang="en-US" sz="2800" smtClean="0">
                <a:sym typeface="Symbol" pitchFamily="18" charset="2"/>
              </a:rPr>
              <a:t>n matrices with entries taken from a field F. </a:t>
            </a:r>
          </a:p>
          <a:p>
            <a:pPr marL="609600" indent="-609600"/>
            <a:r>
              <a:rPr lang="en-US" sz="2800" b="1" smtClean="0">
                <a:sym typeface="Symbol" pitchFamily="18" charset="2"/>
              </a:rPr>
              <a:t>Remark: </a:t>
            </a:r>
            <a:r>
              <a:rPr lang="en-US" sz="2800" smtClean="0">
                <a:sym typeface="Symbol" pitchFamily="18" charset="2"/>
              </a:rPr>
              <a:t>In view of Proposition 30, if B is similar to A, then A is similar to B (</a:t>
            </a:r>
            <a:r>
              <a:rPr lang="en-US" sz="2800" i="1" smtClean="0">
                <a:sym typeface="Symbol" pitchFamily="18" charset="2"/>
              </a:rPr>
              <a:t>symmetry property of equivalence relations</a:t>
            </a:r>
            <a:r>
              <a:rPr lang="en-US" sz="2800" smtClean="0">
                <a:sym typeface="Symbol" pitchFamily="18" charset="2"/>
              </a:rPr>
              <a:t>), so we can simply say that A and B are similar matrices.</a:t>
            </a:r>
          </a:p>
          <a:p>
            <a:pPr marL="609600" indent="-609600"/>
            <a:endParaRPr lang="en-US" sz="2800" b="1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smtClean="0"/>
              <a:t>Effect of Change of Basis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marL="609600" indent="-609600"/>
            <a:r>
              <a:rPr lang="en-US" sz="2800" b="1" smtClean="0"/>
              <a:t>Proposition 31</a:t>
            </a:r>
            <a:r>
              <a:rPr lang="en-US" sz="2800" smtClean="0"/>
              <a:t>: Suppose A and B are the matrices of the linear operator T relative to the ordered bases </a:t>
            </a:r>
            <a:r>
              <a:rPr lang="en-US" sz="2800" smtClean="0">
                <a:sym typeface="Symbol" pitchFamily="18" charset="2"/>
              </a:rPr>
              <a:t> and  respectively. Then A and B are similar matrices, in fact B = P</a:t>
            </a:r>
            <a:r>
              <a:rPr lang="en-US" sz="2800" smtClean="0"/>
              <a:t>AP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smtClean="0">
                <a:sym typeface="Symbol" pitchFamily="18" charset="2"/>
              </a:rPr>
              <a:t>1</a:t>
            </a:r>
            <a:r>
              <a:rPr lang="en-US" sz="2800" smtClean="0"/>
              <a:t>,</a:t>
            </a:r>
            <a:r>
              <a:rPr lang="en-US" sz="2800" smtClean="0">
                <a:sym typeface="Symbol" pitchFamily="18" charset="2"/>
              </a:rPr>
              <a:t> where P = P</a:t>
            </a:r>
            <a:r>
              <a:rPr lang="en-US" sz="2800" baseline="-25000" smtClean="0">
                <a:sym typeface="Symbol" pitchFamily="18" charset="2"/>
              </a:rPr>
              <a:t>  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smtClean="0"/>
              <a:t>is the change of basis matrix.  </a:t>
            </a:r>
          </a:p>
          <a:p>
            <a:pPr marL="609600" indent="-609600"/>
            <a:r>
              <a:rPr lang="en-US" sz="2800" b="1" smtClean="0">
                <a:sym typeface="Symbol" pitchFamily="18" charset="2"/>
              </a:rPr>
              <a:t>Note:</a:t>
            </a:r>
            <a:r>
              <a:rPr lang="en-US" sz="2800" smtClean="0">
                <a:sym typeface="Symbol" pitchFamily="18" charset="2"/>
              </a:rPr>
              <a:t> In most of the applications, we take  as the standard basis S. However, the result holds in general.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smtClean="0"/>
              <a:t>Effect of Change of Basis – cont’d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/>
            <a:r>
              <a:rPr lang="en-US" sz="2800" b="1" dirty="0" smtClean="0"/>
              <a:t>Proof of Proposition 31:</a:t>
            </a:r>
            <a:r>
              <a:rPr lang="en-US" sz="2800" dirty="0" smtClean="0"/>
              <a:t> We use the fact that if P is the change of basis matrix from </a:t>
            </a:r>
            <a:r>
              <a:rPr lang="en-US" sz="2800" dirty="0" smtClean="0">
                <a:sym typeface="Symbol" pitchFamily="18" charset="2"/>
              </a:rPr>
              <a:t> to , then P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/>
              <a:t>is the change of basis matrix from </a:t>
            </a:r>
            <a:r>
              <a:rPr lang="en-US" sz="2800" dirty="0" smtClean="0">
                <a:sym typeface="Symbol" pitchFamily="18" charset="2"/>
              </a:rPr>
              <a:t>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to . Let A = [T]</a:t>
            </a:r>
            <a:r>
              <a:rPr lang="en-US" sz="2800" baseline="-25000" dirty="0" smtClean="0">
                <a:sym typeface="Symbol" pitchFamily="18" charset="2"/>
              </a:rPr>
              <a:t> </a:t>
            </a:r>
            <a:endParaRPr lang="en-US" sz="2800" dirty="0" smtClean="0">
              <a:sym typeface="Symbol" pitchFamily="18" charset="2"/>
            </a:endParaRPr>
          </a:p>
          <a:p>
            <a:pPr marL="609600" indent="-609600"/>
            <a:r>
              <a:rPr lang="en-US" sz="2800" dirty="0" smtClean="0">
                <a:sym typeface="Symbol" pitchFamily="18" charset="2"/>
              </a:rPr>
              <a:t>Therefore, for any 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 pitchFamily="18" charset="2"/>
              </a:rPr>
              <a:t> V: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       (</a:t>
            </a:r>
            <a:r>
              <a:rPr lang="en-US" sz="2800" dirty="0" smtClean="0">
                <a:sym typeface="Symbol" pitchFamily="18" charset="2"/>
              </a:rPr>
              <a:t>P</a:t>
            </a:r>
            <a:r>
              <a:rPr lang="en-US" sz="2800" dirty="0" smtClean="0"/>
              <a:t>AP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 smtClean="0">
                <a:sym typeface="Symbol" pitchFamily="18" charset="2"/>
              </a:rPr>
              <a:t>1</a:t>
            </a:r>
            <a:r>
              <a:rPr lang="en-US" sz="2800" dirty="0" smtClean="0"/>
              <a:t>) 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</a:t>
            </a:r>
            <a:r>
              <a:rPr lang="en-US" sz="2800" baseline="-25000" dirty="0" smtClean="0"/>
              <a:t> 	</a:t>
            </a:r>
            <a:r>
              <a:rPr lang="en-US" sz="2800" dirty="0" smtClean="0"/>
              <a:t>= (PA)P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 smtClean="0">
                <a:sym typeface="Symbol" pitchFamily="18" charset="2"/>
              </a:rPr>
              <a:t>1</a:t>
            </a:r>
            <a:r>
              <a:rPr lang="en-US" sz="2800" dirty="0" smtClean="0"/>
              <a:t>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</a:t>
            </a:r>
            <a:r>
              <a:rPr lang="en-US" sz="2800" baseline="-25000" dirty="0" smtClean="0"/>
              <a:t> </a:t>
            </a:r>
          </a:p>
          <a:p>
            <a:pPr marL="609600" indent="-609600">
              <a:buFontTx/>
              <a:buNone/>
            </a:pPr>
            <a:r>
              <a:rPr lang="en-US" sz="2800" baseline="-25000" dirty="0" smtClean="0"/>
              <a:t>				</a:t>
            </a:r>
            <a:r>
              <a:rPr lang="en-US" sz="2800" dirty="0" smtClean="0"/>
              <a:t>= (PA) 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</a:t>
            </a:r>
            <a:r>
              <a:rPr lang="en-US" sz="2800" baseline="-25000" dirty="0" smtClean="0"/>
              <a:t> </a:t>
            </a:r>
          </a:p>
          <a:p>
            <a:pPr marL="609600" indent="-609600">
              <a:buFontTx/>
              <a:buNone/>
            </a:pPr>
            <a:r>
              <a:rPr lang="en-US" sz="2800" baseline="-25000" dirty="0" smtClean="0"/>
              <a:t>				</a:t>
            </a:r>
            <a:r>
              <a:rPr lang="en-US" sz="2800" dirty="0" smtClean="0"/>
              <a:t>= P(A[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</a:t>
            </a:r>
            <a:r>
              <a:rPr lang="en-US" sz="2800" dirty="0" smtClean="0"/>
              <a:t>) 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                                = P(</a:t>
            </a:r>
            <a:r>
              <a:rPr lang="en-US" sz="2800" dirty="0" smtClean="0">
                <a:solidFill>
                  <a:srgbClr val="000000"/>
                </a:solidFill>
              </a:rPr>
              <a:t>[T]</a:t>
            </a:r>
            <a:r>
              <a:rPr lang="en-US" sz="2800" baseline="-25000" dirty="0" smtClean="0">
                <a:solidFill>
                  <a:srgbClr val="000000"/>
                </a:solidFill>
              </a:rPr>
              <a:t> </a:t>
            </a:r>
            <a:r>
              <a:rPr lang="en-US" sz="2800" baseline="-25000" dirty="0" smtClean="0">
                <a:solidFill>
                  <a:srgbClr val="000000"/>
                </a:solidFill>
                <a:sym typeface="Symbol"/>
              </a:rPr>
              <a:t>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[</a:t>
            </a:r>
            <a:r>
              <a:rPr lang="en-US" sz="2800" b="1" dirty="0" smtClean="0">
                <a:solidFill>
                  <a:srgbClr val="000000"/>
                </a:solidFill>
              </a:rPr>
              <a:t>v</a:t>
            </a:r>
            <a:r>
              <a:rPr lang="en-US" sz="2800" dirty="0" smtClean="0">
                <a:solidFill>
                  <a:srgbClr val="000000"/>
                </a:solidFill>
              </a:rPr>
              <a:t>]</a:t>
            </a:r>
            <a:r>
              <a:rPr lang="en-US" sz="2800" baseline="-25000" dirty="0" smtClean="0">
                <a:solidFill>
                  <a:srgbClr val="000000"/>
                </a:solidFill>
                <a:sym typeface="Symbol"/>
              </a:rPr>
              <a:t></a:t>
            </a:r>
            <a:r>
              <a:rPr lang="en-US" sz="2800" dirty="0" smtClean="0"/>
              <a:t>) 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                               = P [</a:t>
            </a:r>
            <a:r>
              <a:rPr lang="en-US" sz="2800" dirty="0" err="1" smtClean="0"/>
              <a:t>T</a:t>
            </a:r>
            <a:r>
              <a:rPr lang="en-US" sz="2800" b="1" dirty="0" err="1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</a:t>
            </a:r>
            <a:r>
              <a:rPr lang="en-US" sz="2800" baseline="-25000" dirty="0" smtClean="0"/>
              <a:t> </a:t>
            </a:r>
          </a:p>
          <a:p>
            <a:pPr marL="609600" indent="-609600">
              <a:buFontTx/>
              <a:buNone/>
            </a:pPr>
            <a:r>
              <a:rPr lang="en-US" sz="2800" baseline="-25000" dirty="0" smtClean="0"/>
              <a:t>                                               </a:t>
            </a:r>
            <a:r>
              <a:rPr lang="en-US" sz="2800" dirty="0" smtClean="0"/>
              <a:t>= [</a:t>
            </a:r>
            <a:r>
              <a:rPr lang="en-US" sz="2800" dirty="0" err="1" smtClean="0"/>
              <a:t>T</a:t>
            </a:r>
            <a:r>
              <a:rPr lang="en-US" sz="2800" b="1" dirty="0" err="1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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[T]</a:t>
            </a:r>
            <a:r>
              <a:rPr lang="en-US" sz="2800" baseline="-25000" dirty="0" smtClean="0">
                <a:sym typeface="Symbol" pitchFamily="18" charset="2"/>
              </a:rPr>
              <a:t></a:t>
            </a:r>
            <a:r>
              <a:rPr lang="en-US" sz="2800" dirty="0" smtClean="0"/>
              <a:t> 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</a:t>
            </a:r>
            <a:r>
              <a:rPr lang="en-US" sz="2800" dirty="0" smtClean="0"/>
              <a:t> 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      Since the above holds for all vectors 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 pitchFamily="18" charset="2"/>
              </a:rPr>
              <a:t> V, it follows that 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P</a:t>
            </a:r>
            <a:r>
              <a:rPr lang="en-US" sz="2800" dirty="0" smtClean="0"/>
              <a:t>AP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 smtClean="0">
                <a:sym typeface="Symbol" pitchFamily="18" charset="2"/>
              </a:rPr>
              <a:t>1</a:t>
            </a:r>
            <a:r>
              <a:rPr lang="en-US" sz="2800" dirty="0" smtClean="0"/>
              <a:t> = [T]</a:t>
            </a:r>
            <a:r>
              <a:rPr lang="en-US" sz="2800" baseline="-25000" dirty="0" smtClean="0">
                <a:sym typeface="Symbol" pitchFamily="18" charset="2"/>
              </a:rPr>
              <a:t></a:t>
            </a:r>
            <a:r>
              <a:rPr lang="en-US" sz="2800" dirty="0" smtClean="0"/>
              <a:t> =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839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The Matrix of a Linear Transformation - 1</vt:lpstr>
      <vt:lpstr>The Matrix of a Linear Transformation – 2 </vt:lpstr>
      <vt:lpstr>Change of Basis</vt:lpstr>
      <vt:lpstr>Summary - Change of Basis</vt:lpstr>
      <vt:lpstr>Similarity of Matrices </vt:lpstr>
      <vt:lpstr>Effect of Change of Basis </vt:lpstr>
      <vt:lpstr>Effect of Change of Basis – cont’d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357</cp:revision>
  <cp:lastPrinted>2018-10-11T02:58:46Z</cp:lastPrinted>
  <dcterms:created xsi:type="dcterms:W3CDTF">2001-08-16T03:34:40Z</dcterms:created>
  <dcterms:modified xsi:type="dcterms:W3CDTF">2018-10-12T09:10:03Z</dcterms:modified>
</cp:coreProperties>
</file>