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13"/>
  </p:handoutMasterIdLst>
  <p:sldIdLst>
    <p:sldId id="443" r:id="rId2"/>
    <p:sldId id="441" r:id="rId3"/>
    <p:sldId id="447" r:id="rId4"/>
    <p:sldId id="455" r:id="rId5"/>
    <p:sldId id="445" r:id="rId6"/>
    <p:sldId id="456" r:id="rId7"/>
    <p:sldId id="450" r:id="rId8"/>
    <p:sldId id="451" r:id="rId9"/>
    <p:sldId id="452" r:id="rId10"/>
    <p:sldId id="453" r:id="rId11"/>
    <p:sldId id="454" r:id="rId12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7A291B-FD20-4210-BB68-B85282AC0F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7AB4B-5737-4AE5-AF37-4DE49FF079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FCC2C-5BC0-400C-B36A-B1119CA53F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23ACF-F24C-4501-8744-36412A15CF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EB8EE-B941-4B70-92E4-22DAC30520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77DE5-52E8-44E0-93DC-CAB849D504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80681-2473-479B-AF77-FCEF9D10E2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82CC49-5CAD-43A9-8FD3-3A0EBB245E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0F56B-694D-4AD0-A9D1-5A90F3EE8F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398CF9-64AB-47AA-B72A-F34F821CB6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81147-6691-43B2-B622-402C6DB385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86D416-A02D-4BB2-8E33-AAF8D6E5EA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C90E599-08A5-4362-8798-B6F4CFE96F4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3600" b="1" dirty="0" smtClean="0"/>
              <a:t>The Determinant</a:t>
            </a:r>
            <a:endParaRPr lang="en-US" sz="3600" b="1" dirty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>
              <a:spcBef>
                <a:spcPct val="25000"/>
              </a:spcBef>
            </a:pPr>
            <a:r>
              <a:rPr lang="en-US" sz="2400" b="1" dirty="0" smtClean="0"/>
              <a:t>Remark:</a:t>
            </a:r>
            <a:r>
              <a:rPr lang="en-US" sz="2400" dirty="0" smtClean="0"/>
              <a:t> Propositions about determinants will be numbered independently as Prop D1, Prop D2, etc.</a:t>
            </a:r>
          </a:p>
          <a:p>
            <a:pPr marL="609600" indent="-609600">
              <a:spcBef>
                <a:spcPct val="25000"/>
              </a:spcBef>
            </a:pPr>
            <a:r>
              <a:rPr lang="en-US" sz="2400" b="1" dirty="0" smtClean="0"/>
              <a:t>Definition of the Determinant: </a:t>
            </a:r>
            <a:r>
              <a:rPr lang="en-US" sz="2400" dirty="0" smtClean="0"/>
              <a:t>If</a:t>
            </a:r>
            <a:r>
              <a:rPr lang="en-US" sz="2400" b="1" dirty="0" smtClean="0"/>
              <a:t> </a:t>
            </a:r>
            <a:r>
              <a:rPr lang="en-US" sz="2400" dirty="0" smtClean="0"/>
              <a:t>A </a:t>
            </a:r>
            <a:r>
              <a:rPr lang="en-US" sz="2400" dirty="0" smtClean="0">
                <a:sym typeface="Symbol" pitchFamily="18" charset="2"/>
              </a:rPr>
              <a:t> </a:t>
            </a:r>
            <a:r>
              <a:rPr lang="en-US" sz="2400" dirty="0" smtClean="0"/>
              <a:t>F</a:t>
            </a:r>
            <a:r>
              <a:rPr lang="en-US" sz="2400" baseline="30000" dirty="0" smtClean="0"/>
              <a:t>2</a:t>
            </a:r>
            <a:r>
              <a:rPr lang="en-US" sz="2400" baseline="30000" dirty="0" smtClean="0">
                <a:sym typeface="Symbol" pitchFamily="18" charset="2"/>
              </a:rPr>
              <a:t>2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/>
              <a:t>where A = [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], then </a:t>
            </a:r>
            <a:r>
              <a:rPr lang="en-US" sz="2400" dirty="0" err="1" smtClean="0"/>
              <a:t>det</a:t>
            </a:r>
            <a:r>
              <a:rPr lang="en-US" sz="2400" dirty="0" smtClean="0"/>
              <a:t> A is defined to be the scalar a</a:t>
            </a:r>
            <a:r>
              <a:rPr lang="en-US" sz="2400" baseline="-25000" dirty="0" smtClean="0"/>
              <a:t>11 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22 </a:t>
            </a:r>
            <a:r>
              <a:rPr lang="en-US" sz="2400" dirty="0" smtClean="0">
                <a:sym typeface="Symbol" pitchFamily="18" charset="2"/>
              </a:rPr>
              <a:t></a:t>
            </a:r>
            <a:r>
              <a:rPr lang="en-US" sz="2400" dirty="0" smtClean="0"/>
              <a:t> a</a:t>
            </a:r>
            <a:r>
              <a:rPr lang="en-US" sz="2400" baseline="-25000" dirty="0" smtClean="0"/>
              <a:t>12 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21 </a:t>
            </a:r>
            <a:r>
              <a:rPr lang="en-US" sz="2400" dirty="0" smtClean="0"/>
              <a:t>.  Thus </a:t>
            </a:r>
            <a:r>
              <a:rPr lang="en-US" sz="2400" dirty="0" err="1" smtClean="0"/>
              <a:t>det</a:t>
            </a:r>
            <a:r>
              <a:rPr lang="en-US" sz="2400" dirty="0" smtClean="0"/>
              <a:t> is a function from F</a:t>
            </a:r>
            <a:r>
              <a:rPr lang="en-US" sz="2400" baseline="30000" dirty="0" smtClean="0"/>
              <a:t>2</a:t>
            </a:r>
            <a:r>
              <a:rPr lang="en-US" sz="2400" baseline="30000" dirty="0" smtClean="0">
                <a:sym typeface="Symbol" pitchFamily="18" charset="2"/>
              </a:rPr>
              <a:t>2 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/>
              <a:t>to F. </a:t>
            </a:r>
          </a:p>
          <a:p>
            <a:pPr marL="609600" indent="-609600">
              <a:spcBef>
                <a:spcPct val="25000"/>
              </a:spcBef>
            </a:pPr>
            <a:r>
              <a:rPr lang="en-US" sz="2400" dirty="0" smtClean="0"/>
              <a:t>We extend this definition recursively to </a:t>
            </a:r>
            <a:r>
              <a:rPr lang="en-US" sz="2400" dirty="0" err="1" smtClean="0"/>
              <a:t>F</a:t>
            </a:r>
            <a:r>
              <a:rPr lang="en-US" sz="2400" baseline="30000" dirty="0" err="1"/>
              <a:t>n</a:t>
            </a:r>
            <a:r>
              <a:rPr lang="en-US" sz="2400" baseline="30000" dirty="0" err="1" smtClean="0">
                <a:sym typeface="Symbol" pitchFamily="18" charset="2"/>
              </a:rPr>
              <a:t>n</a:t>
            </a:r>
            <a:r>
              <a:rPr lang="en-US" sz="2400" dirty="0" smtClean="0"/>
              <a:t>. as follows: </a:t>
            </a:r>
          </a:p>
          <a:p>
            <a:pPr marL="609600" indent="-609600">
              <a:spcBef>
                <a:spcPct val="25000"/>
              </a:spcBef>
            </a:pPr>
            <a:r>
              <a:rPr lang="en-US" sz="2000" b="1" dirty="0" smtClean="0"/>
              <a:t>Notation</a:t>
            </a:r>
            <a:r>
              <a:rPr lang="en-US" sz="2000" b="1" dirty="0"/>
              <a:t>:</a:t>
            </a:r>
            <a:r>
              <a:rPr lang="en-US" sz="2000" dirty="0"/>
              <a:t> If</a:t>
            </a:r>
            <a:r>
              <a:rPr lang="en-US" sz="2000" b="1" dirty="0"/>
              <a:t> </a:t>
            </a:r>
            <a:r>
              <a:rPr lang="en-US" sz="2000" dirty="0"/>
              <a:t>A </a:t>
            </a:r>
            <a:r>
              <a:rPr lang="en-US" sz="2000" dirty="0">
                <a:sym typeface="Symbol" pitchFamily="18" charset="2"/>
              </a:rPr>
              <a:t> </a:t>
            </a:r>
            <a:r>
              <a:rPr lang="en-US" sz="2000" dirty="0" err="1"/>
              <a:t>F</a:t>
            </a:r>
            <a:r>
              <a:rPr lang="en-US" sz="2000" baseline="30000" dirty="0" err="1"/>
              <a:t>n</a:t>
            </a:r>
            <a:r>
              <a:rPr lang="en-US" sz="2000" baseline="30000" dirty="0" err="1">
                <a:sym typeface="Symbol" pitchFamily="18" charset="2"/>
              </a:rPr>
              <a:t>n</a:t>
            </a:r>
            <a:r>
              <a:rPr lang="en-US" sz="2000" dirty="0">
                <a:sym typeface="Symbol" pitchFamily="18" charset="2"/>
              </a:rPr>
              <a:t> , let </a:t>
            </a:r>
            <a:r>
              <a:rPr lang="en-US" sz="2000" dirty="0" err="1">
                <a:sym typeface="Symbol" pitchFamily="18" charset="2"/>
              </a:rPr>
              <a:t>Ai,j</a:t>
            </a:r>
            <a:r>
              <a:rPr lang="en-US" sz="2000" dirty="0">
                <a:sym typeface="Symbol" pitchFamily="18" charset="2"/>
              </a:rPr>
              <a:t> denote the (n  1)  (n  1) matrix obtained from A by omission of the </a:t>
            </a:r>
            <a:r>
              <a:rPr lang="en-US" sz="2000" dirty="0" err="1">
                <a:sym typeface="Symbol" pitchFamily="18" charset="2"/>
              </a:rPr>
              <a:t>i-th</a:t>
            </a:r>
            <a:r>
              <a:rPr lang="en-US" sz="2000" dirty="0">
                <a:sym typeface="Symbol" pitchFamily="18" charset="2"/>
              </a:rPr>
              <a:t> row and j-</a:t>
            </a:r>
            <a:r>
              <a:rPr lang="en-US" sz="2000" dirty="0" err="1">
                <a:sym typeface="Symbol" pitchFamily="18" charset="2"/>
              </a:rPr>
              <a:t>th</a:t>
            </a:r>
            <a:r>
              <a:rPr lang="en-US" sz="2000" dirty="0">
                <a:sym typeface="Symbol" pitchFamily="18" charset="2"/>
              </a:rPr>
              <a:t> column. </a:t>
            </a:r>
          </a:p>
          <a:p>
            <a:pPr marL="609600" indent="-609600">
              <a:spcBef>
                <a:spcPct val="25000"/>
              </a:spcBef>
            </a:pPr>
            <a:r>
              <a:rPr lang="en-US" sz="2000" b="1" dirty="0" smtClean="0"/>
              <a:t>Column </a:t>
            </a:r>
            <a:r>
              <a:rPr lang="en-US" sz="2000" b="1" dirty="0"/>
              <a:t>expansion </a:t>
            </a:r>
            <a:r>
              <a:rPr lang="en-US" sz="2000" b="1" dirty="0" smtClean="0"/>
              <a:t>formula:  </a:t>
            </a:r>
            <a:r>
              <a:rPr lang="en-US" sz="2000" dirty="0" smtClean="0"/>
              <a:t>A formula </a:t>
            </a:r>
            <a:r>
              <a:rPr lang="en-US" sz="2000" dirty="0"/>
              <a:t>for the determinant is given by:</a:t>
            </a:r>
          </a:p>
          <a:p>
            <a:pPr marL="609600" indent="-609600">
              <a:spcBef>
                <a:spcPct val="25000"/>
              </a:spcBef>
              <a:buFontTx/>
              <a:buNone/>
            </a:pPr>
            <a:r>
              <a:rPr lang="en-US" sz="2000" b="1" dirty="0"/>
              <a:t>	</a:t>
            </a:r>
            <a:r>
              <a:rPr lang="en-US" sz="2000" dirty="0" err="1"/>
              <a:t>det</a:t>
            </a:r>
            <a:r>
              <a:rPr lang="en-US" sz="2000" dirty="0"/>
              <a:t> A = </a:t>
            </a:r>
            <a:r>
              <a:rPr lang="en-US" sz="2000" dirty="0">
                <a:sym typeface="Symbol" pitchFamily="18" charset="2"/>
              </a:rPr>
              <a:t> ( 1) </a:t>
            </a:r>
            <a:r>
              <a:rPr lang="en-US" sz="2000" baseline="30000" dirty="0" err="1">
                <a:sym typeface="Symbol" pitchFamily="18" charset="2"/>
              </a:rPr>
              <a:t>i</a:t>
            </a:r>
            <a:r>
              <a:rPr lang="en-US" sz="2000" baseline="30000" dirty="0">
                <a:sym typeface="Symbol" pitchFamily="18" charset="2"/>
              </a:rPr>
              <a:t> + j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a</a:t>
            </a:r>
            <a:r>
              <a:rPr lang="en-US" sz="2000" baseline="-25000" dirty="0" err="1">
                <a:sym typeface="Symbol" pitchFamily="18" charset="2"/>
              </a:rPr>
              <a:t>ij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det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A</a:t>
            </a:r>
            <a:r>
              <a:rPr lang="en-US" sz="2000" baseline="-25000" dirty="0" err="1">
                <a:sym typeface="Symbol" pitchFamily="18" charset="2"/>
              </a:rPr>
              <a:t>i,j</a:t>
            </a:r>
            <a:r>
              <a:rPr lang="en-US" sz="2000" dirty="0">
                <a:sym typeface="Symbol" pitchFamily="18" charset="2"/>
              </a:rPr>
              <a:t> , where the summation is taken for </a:t>
            </a:r>
            <a:r>
              <a:rPr lang="en-US" sz="2000" dirty="0" err="1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 = 1 to n.</a:t>
            </a:r>
            <a:endParaRPr lang="en-US" sz="2000" baseline="-25000" dirty="0">
              <a:sym typeface="Symbol" pitchFamily="18" charset="2"/>
            </a:endParaRPr>
          </a:p>
          <a:p>
            <a:pPr marL="609600" indent="-609600">
              <a:spcBef>
                <a:spcPct val="25000"/>
              </a:spcBef>
            </a:pPr>
            <a:r>
              <a:rPr lang="en-US" sz="2000" dirty="0">
                <a:sym typeface="Symbol" pitchFamily="18" charset="2"/>
              </a:rPr>
              <a:t> </a:t>
            </a:r>
            <a:r>
              <a:rPr lang="en-US" sz="2000" b="1" dirty="0" smtClean="0"/>
              <a:t>Row </a:t>
            </a:r>
            <a:r>
              <a:rPr lang="en-US" sz="2000" b="1" dirty="0"/>
              <a:t>expansion </a:t>
            </a:r>
            <a:r>
              <a:rPr lang="en-US" sz="2000" b="1" dirty="0" smtClean="0"/>
              <a:t>formula:  </a:t>
            </a:r>
            <a:r>
              <a:rPr lang="en-US" sz="2000" dirty="0"/>
              <a:t>Another formula for the determinant is given by:</a:t>
            </a:r>
          </a:p>
          <a:p>
            <a:pPr marL="609600" indent="-609600">
              <a:spcBef>
                <a:spcPct val="25000"/>
              </a:spcBef>
              <a:buFontTx/>
              <a:buNone/>
            </a:pPr>
            <a:r>
              <a:rPr lang="en-US" sz="2000" b="1" dirty="0"/>
              <a:t>	</a:t>
            </a:r>
            <a:r>
              <a:rPr lang="en-US" sz="2000" dirty="0" err="1"/>
              <a:t>det</a:t>
            </a:r>
            <a:r>
              <a:rPr lang="en-US" sz="2000" dirty="0"/>
              <a:t> A = </a:t>
            </a:r>
            <a:r>
              <a:rPr lang="en-US" sz="2000" dirty="0">
                <a:sym typeface="Symbol" pitchFamily="18" charset="2"/>
              </a:rPr>
              <a:t> ( 1) </a:t>
            </a:r>
            <a:r>
              <a:rPr lang="en-US" sz="2000" baseline="30000" dirty="0" err="1">
                <a:sym typeface="Symbol" pitchFamily="18" charset="2"/>
              </a:rPr>
              <a:t>i</a:t>
            </a:r>
            <a:r>
              <a:rPr lang="en-US" sz="2000" baseline="30000" dirty="0">
                <a:sym typeface="Symbol" pitchFamily="18" charset="2"/>
              </a:rPr>
              <a:t> + j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a</a:t>
            </a:r>
            <a:r>
              <a:rPr lang="en-US" sz="2000" baseline="-25000" dirty="0" err="1">
                <a:sym typeface="Symbol" pitchFamily="18" charset="2"/>
              </a:rPr>
              <a:t>ij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det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A</a:t>
            </a:r>
            <a:r>
              <a:rPr lang="en-US" sz="2000" baseline="-25000" dirty="0" err="1">
                <a:sym typeface="Symbol" pitchFamily="18" charset="2"/>
              </a:rPr>
              <a:t>i,j</a:t>
            </a:r>
            <a:r>
              <a:rPr lang="en-US" sz="2000" dirty="0">
                <a:sym typeface="Symbol" pitchFamily="18" charset="2"/>
              </a:rPr>
              <a:t> , where the summation is taken for j = 1 to n.</a:t>
            </a:r>
            <a:endParaRPr lang="en-US" sz="2000" baseline="-25000" dirty="0">
              <a:sym typeface="Symbol" pitchFamily="18" charset="2"/>
            </a:endParaRPr>
          </a:p>
          <a:p>
            <a:pPr marL="609600" indent="-609600">
              <a:spcBef>
                <a:spcPct val="25000"/>
              </a:spcBef>
              <a:buFontTx/>
              <a:buNone/>
            </a:pPr>
            <a:endParaRPr lang="en-US" sz="2400" dirty="0">
              <a:sym typeface="Symbol" pitchFamily="18" charset="2"/>
            </a:endParaRPr>
          </a:p>
          <a:p>
            <a:pPr marL="990600" lvl="1" indent="-533400">
              <a:lnSpc>
                <a:spcPct val="80000"/>
              </a:lnSpc>
              <a:spcBef>
                <a:spcPct val="10000"/>
              </a:spcBef>
              <a:buFont typeface="Symbol" pitchFamily="18" charset="2"/>
              <a:buNone/>
            </a:pPr>
            <a:r>
              <a:rPr lang="en-US" sz="1400" dirty="0">
                <a:sym typeface="Symbol" pitchFamily="18" charset="2"/>
              </a:rPr>
              <a:t>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371600"/>
          </a:xfrm>
        </p:spPr>
        <p:txBody>
          <a:bodyPr/>
          <a:lstStyle/>
          <a:p>
            <a:r>
              <a:rPr lang="en-US" sz="3600" b="1"/>
              <a:t/>
            </a:r>
            <a:br>
              <a:rPr lang="en-US" sz="3600" b="1"/>
            </a:br>
            <a:r>
              <a:rPr lang="en-US" sz="3600" b="1"/>
              <a:t>Application of Determinants to Areas and Volumes - 2</a:t>
            </a:r>
            <a:br>
              <a:rPr lang="en-US" sz="3600" b="1"/>
            </a:br>
            <a:endParaRPr lang="en-US" sz="3600" b="1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609600" indent="-609600"/>
            <a:r>
              <a:rPr lang="en-US" b="1" dirty="0"/>
              <a:t>Proposition </a:t>
            </a:r>
            <a:r>
              <a:rPr lang="en-US" b="1" dirty="0" smtClean="0"/>
              <a:t>D9: </a:t>
            </a:r>
            <a:r>
              <a:rPr lang="en-US" dirty="0"/>
              <a:t>(a) </a:t>
            </a:r>
            <a:r>
              <a:rPr lang="en-US" sz="2800" dirty="0"/>
              <a:t>Let T:R</a:t>
            </a:r>
            <a:r>
              <a:rPr lang="en-US" sz="2800" baseline="30000" dirty="0"/>
              <a:t>2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800" dirty="0"/>
              <a:t> R</a:t>
            </a:r>
            <a:r>
              <a:rPr lang="en-US" sz="2800" baseline="30000" dirty="0"/>
              <a:t>2</a:t>
            </a:r>
            <a:r>
              <a:rPr lang="en-US" sz="2800" dirty="0"/>
              <a:t> be the linear transformation determined by a 2</a:t>
            </a:r>
            <a:r>
              <a:rPr lang="en-US" sz="2800" dirty="0">
                <a:sym typeface="Symbol" pitchFamily="18" charset="2"/>
              </a:rPr>
              <a:t>2 matrix A. If S is a parallelogram in </a:t>
            </a:r>
            <a:r>
              <a:rPr lang="en-US" sz="2800" dirty="0"/>
              <a:t>R</a:t>
            </a:r>
            <a:r>
              <a:rPr lang="en-US" sz="2800" baseline="30000" dirty="0"/>
              <a:t>2</a:t>
            </a:r>
            <a:r>
              <a:rPr lang="en-US" sz="2800" dirty="0"/>
              <a:t>,</a:t>
            </a:r>
            <a:r>
              <a:rPr lang="en-US" sz="2800" dirty="0">
                <a:sym typeface="Symbol" pitchFamily="18" charset="2"/>
              </a:rPr>
              <a:t> then {area of T(S)} = |</a:t>
            </a:r>
            <a:r>
              <a:rPr lang="en-US" sz="2800" dirty="0" err="1">
                <a:sym typeface="Symbol" pitchFamily="18" charset="2"/>
              </a:rPr>
              <a:t>det</a:t>
            </a:r>
            <a:r>
              <a:rPr lang="en-US" sz="2800" dirty="0">
                <a:sym typeface="Symbol" pitchFamily="18" charset="2"/>
              </a:rPr>
              <a:t> A|  {area of S}. </a:t>
            </a:r>
          </a:p>
          <a:p>
            <a:pPr marL="609600" indent="-609600">
              <a:buFontTx/>
              <a:buNone/>
            </a:pPr>
            <a:r>
              <a:rPr lang="en-US" sz="2800" dirty="0">
                <a:sym typeface="Symbol" pitchFamily="18" charset="2"/>
              </a:rPr>
              <a:t>       (b) </a:t>
            </a:r>
            <a:r>
              <a:rPr lang="en-US" sz="2800" dirty="0"/>
              <a:t>Let T:R</a:t>
            </a:r>
            <a:r>
              <a:rPr lang="en-US" sz="2800" baseline="30000" dirty="0"/>
              <a:t>3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800" dirty="0"/>
              <a:t> R</a:t>
            </a:r>
            <a:r>
              <a:rPr lang="en-US" sz="2800" baseline="30000" dirty="0"/>
              <a:t>3</a:t>
            </a:r>
            <a:r>
              <a:rPr lang="en-US" sz="2800" dirty="0"/>
              <a:t> be the linear transformation determined by a 3</a:t>
            </a:r>
            <a:r>
              <a:rPr lang="en-US" sz="2800" dirty="0">
                <a:sym typeface="Symbol" pitchFamily="18" charset="2"/>
              </a:rPr>
              <a:t>3 matrix A. If S is a parallelepiped in </a:t>
            </a:r>
            <a:r>
              <a:rPr lang="en-US" sz="2800" dirty="0"/>
              <a:t>R</a:t>
            </a:r>
            <a:r>
              <a:rPr lang="en-US" sz="2800" baseline="30000" dirty="0"/>
              <a:t>3</a:t>
            </a:r>
            <a:r>
              <a:rPr lang="en-US" sz="2800" dirty="0"/>
              <a:t>,</a:t>
            </a:r>
            <a:r>
              <a:rPr lang="en-US" sz="2800" dirty="0">
                <a:sym typeface="Symbol" pitchFamily="18" charset="2"/>
              </a:rPr>
              <a:t> then {volume of T(S)} = |</a:t>
            </a:r>
            <a:r>
              <a:rPr lang="en-US" sz="2800" dirty="0" err="1">
                <a:sym typeface="Symbol" pitchFamily="18" charset="2"/>
              </a:rPr>
              <a:t>det</a:t>
            </a:r>
            <a:r>
              <a:rPr lang="en-US" sz="2800" dirty="0">
                <a:sym typeface="Symbol" pitchFamily="18" charset="2"/>
              </a:rPr>
              <a:t> A|  {volume of S}.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371600"/>
          </a:xfrm>
        </p:spPr>
        <p:txBody>
          <a:bodyPr/>
          <a:lstStyle/>
          <a:p>
            <a:r>
              <a:rPr lang="en-US" sz="3600" b="1"/>
              <a:t/>
            </a:r>
            <a:br>
              <a:rPr lang="en-US" sz="3600" b="1"/>
            </a:br>
            <a:r>
              <a:rPr lang="en-US" sz="3600" b="1"/>
              <a:t>Application of Determinants to Areas and Volumes - 3</a:t>
            </a:r>
            <a:br>
              <a:rPr lang="en-US" sz="3600" b="1"/>
            </a:br>
            <a:endParaRPr lang="en-US" sz="3600" b="1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609600" indent="-609600"/>
            <a:r>
              <a:rPr lang="en-US" b="1" dirty="0"/>
              <a:t>Proposition </a:t>
            </a:r>
            <a:r>
              <a:rPr lang="en-US" b="1" dirty="0" smtClean="0"/>
              <a:t>D10: </a:t>
            </a:r>
            <a:r>
              <a:rPr lang="en-US" dirty="0"/>
              <a:t>The conclusions of Proposition </a:t>
            </a:r>
            <a:r>
              <a:rPr lang="en-US" dirty="0" smtClean="0"/>
              <a:t>D9  </a:t>
            </a:r>
            <a:r>
              <a:rPr lang="en-US" dirty="0"/>
              <a:t>hold whenever S is a region in R</a:t>
            </a:r>
            <a:r>
              <a:rPr lang="en-US" baseline="30000" dirty="0"/>
              <a:t>2</a:t>
            </a:r>
            <a:r>
              <a:rPr lang="en-US" dirty="0"/>
              <a:t> with finite area or a region in R</a:t>
            </a:r>
            <a:r>
              <a:rPr lang="en-US" baseline="30000" dirty="0"/>
              <a:t>3</a:t>
            </a:r>
            <a:r>
              <a:rPr lang="en-US" dirty="0">
                <a:sym typeface="Symbol" pitchFamily="18" charset="2"/>
              </a:rPr>
              <a:t> with finite volume. In other words: 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Symbol" pitchFamily="18" charset="2"/>
              </a:rPr>
              <a:t>      {area or volume of T(S)} = |</a:t>
            </a:r>
            <a:r>
              <a:rPr lang="en-US" dirty="0" err="1">
                <a:sym typeface="Symbol" pitchFamily="18" charset="2"/>
              </a:rPr>
              <a:t>det</a:t>
            </a:r>
            <a:r>
              <a:rPr lang="en-US" dirty="0">
                <a:sym typeface="Symbol" pitchFamily="18" charset="2"/>
              </a:rPr>
              <a:t> A|  {area or volume of S}. 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Symbol" pitchFamily="18" charset="2"/>
              </a:rPr>
              <a:t>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3600" b="1" dirty="0"/>
              <a:t>The Determinant - </a:t>
            </a:r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>
              <a:spcBef>
                <a:spcPct val="25000"/>
              </a:spcBef>
            </a:pPr>
            <a:r>
              <a:rPr lang="en-US" sz="2400" b="1" dirty="0" smtClean="0"/>
              <a:t>Proposition D1: </a:t>
            </a:r>
            <a:r>
              <a:rPr lang="en-US" sz="2400" dirty="0" smtClean="0">
                <a:sym typeface="Symbol" pitchFamily="18" charset="2"/>
              </a:rPr>
              <a:t>The following hold for the determinant of a square matrix A:</a:t>
            </a:r>
            <a:endParaRPr lang="en-US" sz="2400" dirty="0">
              <a:sym typeface="Symbol" pitchFamily="18" charset="2"/>
            </a:endParaRPr>
          </a:p>
          <a:p>
            <a:pPr marL="990600" lvl="1" indent="-533400">
              <a:spcBef>
                <a:spcPct val="25000"/>
              </a:spcBef>
              <a:buFontTx/>
              <a:buAutoNum type="romanLcPeriod"/>
            </a:pPr>
            <a:r>
              <a:rPr lang="en-US" sz="2400" dirty="0"/>
              <a:t>If the matrix A’ is obtained from A by interchanging two rows, then </a:t>
            </a:r>
            <a:r>
              <a:rPr lang="en-US" sz="2400" dirty="0" err="1"/>
              <a:t>det</a:t>
            </a:r>
            <a:r>
              <a:rPr lang="en-US" sz="2400" dirty="0"/>
              <a:t> A’ = </a:t>
            </a:r>
            <a:r>
              <a:rPr lang="en-US" sz="2400" dirty="0">
                <a:sym typeface="Symbol" pitchFamily="18" charset="2"/>
              </a:rPr>
              <a:t> </a:t>
            </a:r>
            <a:r>
              <a:rPr lang="en-US" sz="2400" dirty="0" err="1"/>
              <a:t>det</a:t>
            </a:r>
            <a:r>
              <a:rPr lang="en-US" sz="2400" dirty="0"/>
              <a:t> A</a:t>
            </a:r>
          </a:p>
          <a:p>
            <a:pPr marL="990600" lvl="1" indent="-533400">
              <a:spcBef>
                <a:spcPct val="25000"/>
              </a:spcBef>
              <a:buFontTx/>
              <a:buAutoNum type="romanLcPeriod"/>
            </a:pPr>
            <a:r>
              <a:rPr lang="en-US" sz="2400" dirty="0"/>
              <a:t>If the matrix A’ is obtained from A by multiplying some row by </a:t>
            </a:r>
            <a:r>
              <a:rPr lang="en-US" sz="2400" dirty="0">
                <a:sym typeface="Symbol" pitchFamily="18" charset="2"/>
              </a:rPr>
              <a:t>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 F, then </a:t>
            </a:r>
            <a:r>
              <a:rPr lang="en-US" sz="2400" dirty="0" err="1"/>
              <a:t>det</a:t>
            </a:r>
            <a:r>
              <a:rPr lang="en-US" sz="2400" dirty="0"/>
              <a:t> A’ = </a:t>
            </a:r>
            <a:r>
              <a:rPr lang="en-US" sz="2400" dirty="0">
                <a:sym typeface="Symbol" pitchFamily="18" charset="2"/>
              </a:rPr>
              <a:t></a:t>
            </a:r>
            <a:r>
              <a:rPr lang="en-US" sz="2400" dirty="0"/>
              <a:t> </a:t>
            </a:r>
            <a:r>
              <a:rPr lang="en-US" sz="2400" dirty="0" err="1"/>
              <a:t>det</a:t>
            </a:r>
            <a:r>
              <a:rPr lang="en-US" sz="2400" dirty="0"/>
              <a:t> A</a:t>
            </a:r>
          </a:p>
          <a:p>
            <a:pPr marL="990600" lvl="1" indent="-533400">
              <a:spcBef>
                <a:spcPct val="25000"/>
              </a:spcBef>
              <a:buFontTx/>
              <a:buAutoNum type="romanLcPeriod"/>
            </a:pPr>
            <a:r>
              <a:rPr lang="en-US" sz="2400" dirty="0"/>
              <a:t>If the matrix A’ is obtained from A by adding a multiple of one row to another row, then </a:t>
            </a:r>
            <a:r>
              <a:rPr lang="en-US" sz="2400" dirty="0" err="1"/>
              <a:t>det</a:t>
            </a:r>
            <a:r>
              <a:rPr lang="en-US" sz="2400" dirty="0"/>
              <a:t> A’ = </a:t>
            </a:r>
            <a:r>
              <a:rPr lang="en-US" sz="2400" dirty="0" err="1"/>
              <a:t>det</a:t>
            </a:r>
            <a:r>
              <a:rPr lang="en-US" sz="2400" dirty="0"/>
              <a:t> A</a:t>
            </a:r>
          </a:p>
          <a:p>
            <a:pPr marL="609600" indent="-609600">
              <a:spcBef>
                <a:spcPct val="25000"/>
              </a:spcBef>
            </a:pPr>
            <a:r>
              <a:rPr lang="en-US" sz="2400" b="1" dirty="0" smtClean="0"/>
              <a:t>Remark 1</a:t>
            </a:r>
            <a:r>
              <a:rPr lang="en-US" sz="2400" dirty="0" smtClean="0"/>
              <a:t>: The </a:t>
            </a:r>
            <a:r>
              <a:rPr lang="en-US" sz="2400" dirty="0"/>
              <a:t>above </a:t>
            </a:r>
            <a:r>
              <a:rPr lang="en-US" sz="2400" dirty="0" smtClean="0"/>
              <a:t>indicates </a:t>
            </a:r>
            <a:r>
              <a:rPr lang="en-US" sz="2400" dirty="0"/>
              <a:t>what happens to the determinant when an elementary row operation – interchange, scaling, or replacement – is applied. </a:t>
            </a:r>
            <a:endParaRPr lang="en-US" sz="2400" dirty="0" smtClean="0"/>
          </a:p>
          <a:p>
            <a:pPr marL="609600" indent="-609600">
              <a:spcBef>
                <a:spcPct val="25000"/>
              </a:spcBef>
            </a:pPr>
            <a:r>
              <a:rPr lang="en-US" sz="2400" b="1" dirty="0" smtClean="0"/>
              <a:t>Remark 2:</a:t>
            </a:r>
            <a:r>
              <a:rPr lang="en-US" sz="2400" dirty="0" smtClean="0"/>
              <a:t> It follows directly from the above that if the rows of A are linearly dependent, then </a:t>
            </a:r>
            <a:r>
              <a:rPr lang="en-US" sz="2400" dirty="0" err="1" smtClean="0"/>
              <a:t>det</a:t>
            </a:r>
            <a:r>
              <a:rPr lang="en-US" sz="2400" dirty="0" smtClean="0"/>
              <a:t> A = 0.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3600" b="1"/>
              <a:t>Procedure for Computing the Determinant 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>
              <a:spcBef>
                <a:spcPct val="25000"/>
              </a:spcBef>
            </a:pPr>
            <a:r>
              <a:rPr lang="en-US" sz="2800" b="1" dirty="0"/>
              <a:t>Proposition </a:t>
            </a:r>
            <a:r>
              <a:rPr lang="en-US" sz="2800" b="1" dirty="0" smtClean="0"/>
              <a:t>D2: </a:t>
            </a:r>
            <a:r>
              <a:rPr lang="en-US" sz="2800" dirty="0"/>
              <a:t>If an n </a:t>
            </a:r>
            <a:r>
              <a:rPr lang="en-US" sz="2800" dirty="0">
                <a:sym typeface="Symbol" pitchFamily="18" charset="2"/>
              </a:rPr>
              <a:t></a:t>
            </a:r>
            <a:r>
              <a:rPr lang="en-US" sz="2800" dirty="0"/>
              <a:t> n matrix A is upper triangular, then </a:t>
            </a:r>
            <a:r>
              <a:rPr lang="en-US" sz="2800" dirty="0" err="1"/>
              <a:t>det</a:t>
            </a:r>
            <a:r>
              <a:rPr lang="en-US" sz="2800" dirty="0"/>
              <a:t> A = a</a:t>
            </a:r>
            <a:r>
              <a:rPr lang="en-US" sz="2800" baseline="-25000" dirty="0"/>
              <a:t>11</a:t>
            </a:r>
            <a:r>
              <a:rPr lang="en-US" sz="2800" dirty="0"/>
              <a:t>a</a:t>
            </a:r>
            <a:r>
              <a:rPr lang="en-US" sz="2800" baseline="-25000" dirty="0"/>
              <a:t>22</a:t>
            </a:r>
            <a:r>
              <a:rPr lang="en-US" sz="2800" dirty="0"/>
              <a:t>…..</a:t>
            </a:r>
            <a:r>
              <a:rPr lang="en-US" sz="2800" dirty="0" err="1"/>
              <a:t>a</a:t>
            </a:r>
            <a:r>
              <a:rPr lang="en-US" sz="2800" baseline="-25000" dirty="0" err="1"/>
              <a:t>nn</a:t>
            </a:r>
            <a:endParaRPr lang="en-US" sz="2800" dirty="0">
              <a:sym typeface="Symbol" pitchFamily="18" charset="2"/>
            </a:endParaRPr>
          </a:p>
          <a:p>
            <a:pPr marL="609600" indent="-609600">
              <a:spcBef>
                <a:spcPct val="25000"/>
              </a:spcBef>
            </a:pPr>
            <a:r>
              <a:rPr lang="en-US" sz="2800" b="1" dirty="0"/>
              <a:t>Corollary </a:t>
            </a:r>
            <a:r>
              <a:rPr lang="en-US" sz="2800" b="1" dirty="0" smtClean="0"/>
              <a:t>D2.1</a:t>
            </a:r>
            <a:r>
              <a:rPr lang="en-US" sz="2800" b="1" dirty="0"/>
              <a:t>: </a:t>
            </a:r>
            <a:r>
              <a:rPr lang="en-US" sz="2800" dirty="0"/>
              <a:t>In order to determine the determinant of an</a:t>
            </a:r>
            <a:r>
              <a:rPr lang="en-US" sz="2800" b="1" dirty="0"/>
              <a:t> </a:t>
            </a:r>
            <a:r>
              <a:rPr lang="en-US" sz="2800" dirty="0"/>
              <a:t>n </a:t>
            </a:r>
            <a:r>
              <a:rPr lang="en-US" sz="2800" dirty="0">
                <a:sym typeface="Symbol" pitchFamily="18" charset="2"/>
              </a:rPr>
              <a:t></a:t>
            </a:r>
            <a:r>
              <a:rPr lang="en-US" sz="2800" dirty="0"/>
              <a:t> n matrix, use elementary row operations of interchange and replacement type only to reduce A to an upper triangular matrix A’. If r is the number of row interchanges carried out, then </a:t>
            </a:r>
            <a:r>
              <a:rPr lang="en-US" sz="2800" dirty="0" err="1"/>
              <a:t>det</a:t>
            </a:r>
            <a:r>
              <a:rPr lang="en-US" sz="2800" dirty="0"/>
              <a:t> A = (</a:t>
            </a:r>
            <a:r>
              <a:rPr lang="en-US" sz="2800" dirty="0">
                <a:sym typeface="Symbol" pitchFamily="18" charset="2"/>
              </a:rPr>
              <a:t> 1)</a:t>
            </a:r>
            <a:r>
              <a:rPr lang="en-US" sz="2800" baseline="30000" dirty="0">
                <a:sym typeface="Symbol" pitchFamily="18" charset="2"/>
              </a:rPr>
              <a:t>r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det</a:t>
            </a:r>
            <a:r>
              <a:rPr lang="en-US" sz="2800" dirty="0" smtClean="0">
                <a:sym typeface="Symbol" pitchFamily="18" charset="2"/>
              </a:rPr>
              <a:t> A</a:t>
            </a:r>
            <a:r>
              <a:rPr lang="en-US" sz="2800" dirty="0">
                <a:sym typeface="Symbol" pitchFamily="18" charset="2"/>
              </a:rPr>
              <a:t>’.</a:t>
            </a:r>
          </a:p>
          <a:p>
            <a:pPr marL="609600" indent="-609600">
              <a:spcBef>
                <a:spcPct val="25000"/>
              </a:spcBef>
            </a:pPr>
            <a:r>
              <a:rPr lang="en-US" sz="2800" b="1" dirty="0"/>
              <a:t>Remark 1</a:t>
            </a:r>
            <a:r>
              <a:rPr lang="en-US" sz="2800" dirty="0"/>
              <a:t>: This follows directly from </a:t>
            </a:r>
            <a:r>
              <a:rPr lang="en-US" sz="2800" dirty="0" smtClean="0"/>
              <a:t>Proposition 40 </a:t>
            </a:r>
            <a:r>
              <a:rPr lang="en-US" sz="2800" dirty="0"/>
              <a:t>and </a:t>
            </a:r>
            <a:r>
              <a:rPr lang="en-US" sz="2800" dirty="0" smtClean="0"/>
              <a:t>the definition (using the column expansion). </a:t>
            </a:r>
            <a:endParaRPr lang="en-US" sz="2800" dirty="0"/>
          </a:p>
          <a:p>
            <a:pPr marL="609600" indent="-609600">
              <a:spcBef>
                <a:spcPct val="25000"/>
              </a:spcBef>
            </a:pPr>
            <a:r>
              <a:rPr lang="en-US" sz="2800" b="1" dirty="0"/>
              <a:t>Remark 2</a:t>
            </a:r>
            <a:r>
              <a:rPr lang="en-US" sz="2800" dirty="0"/>
              <a:t>: The above method is far less computationally intensive than using </a:t>
            </a:r>
            <a:r>
              <a:rPr lang="en-US" sz="2800" dirty="0" smtClean="0"/>
              <a:t>either row or column expansion. NB: there is another formula, and that is equally inefficient.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3600" b="1"/>
              <a:t>Further Properties of the Determinant - 1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>
              <a:spcBef>
                <a:spcPct val="25000"/>
              </a:spcBef>
            </a:pPr>
            <a:r>
              <a:rPr lang="en-US" b="1" dirty="0"/>
              <a:t>Proposition </a:t>
            </a:r>
            <a:r>
              <a:rPr lang="en-US" b="1" dirty="0" smtClean="0"/>
              <a:t>D3: </a:t>
            </a:r>
            <a:r>
              <a:rPr lang="en-US" dirty="0"/>
              <a:t>An n 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 n matrix A is invertible if and only if </a:t>
            </a:r>
            <a:r>
              <a:rPr lang="en-US" dirty="0" err="1"/>
              <a:t>det</a:t>
            </a:r>
            <a:r>
              <a:rPr lang="en-US" dirty="0"/>
              <a:t> A </a:t>
            </a:r>
            <a:r>
              <a:rPr lang="en-US" dirty="0">
                <a:sym typeface="Symbol" pitchFamily="18" charset="2"/>
              </a:rPr>
              <a:t> 0.</a:t>
            </a:r>
          </a:p>
          <a:p>
            <a:pPr marL="609600" indent="-609600">
              <a:spcBef>
                <a:spcPct val="25000"/>
              </a:spcBef>
            </a:pPr>
            <a:r>
              <a:rPr lang="en-US" b="1" dirty="0">
                <a:sym typeface="Symbol" pitchFamily="18" charset="2"/>
              </a:rPr>
              <a:t>Remark: </a:t>
            </a:r>
            <a:r>
              <a:rPr lang="en-US" dirty="0">
                <a:sym typeface="Symbol" pitchFamily="18" charset="2"/>
              </a:rPr>
              <a:t>The above gives another useful property equivalent to </a:t>
            </a:r>
            <a:r>
              <a:rPr lang="en-US" dirty="0" err="1">
                <a:sym typeface="Symbol" pitchFamily="18" charset="2"/>
              </a:rPr>
              <a:t>invertibility</a:t>
            </a:r>
            <a:r>
              <a:rPr lang="en-US" dirty="0">
                <a:sym typeface="Symbol" pitchFamily="18" charset="2"/>
              </a:rPr>
              <a:t> for square matrices. Consequently, we need to extend our theorem on </a:t>
            </a:r>
            <a:r>
              <a:rPr lang="en-US" dirty="0" err="1">
                <a:sym typeface="Symbol" pitchFamily="18" charset="2"/>
              </a:rPr>
              <a:t>invertibility</a:t>
            </a:r>
            <a:r>
              <a:rPr lang="en-US" dirty="0">
                <a:sym typeface="Symbol" pitchFamily="18" charset="2"/>
              </a:rPr>
              <a:t> of matrices (see next slide).</a:t>
            </a:r>
            <a:endParaRPr lang="en-US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b="1" dirty="0"/>
              <a:t>Very Important Theorem – </a:t>
            </a:r>
            <a:r>
              <a:rPr lang="en-US" b="1" dirty="0" err="1"/>
              <a:t>Ver</a:t>
            </a:r>
            <a:r>
              <a:rPr lang="en-US" b="1"/>
              <a:t> </a:t>
            </a:r>
            <a:r>
              <a:rPr lang="en-US" b="1" smtClean="0"/>
              <a:t>2.0</a:t>
            </a:r>
            <a:endParaRPr lang="en-US" b="1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r>
              <a:rPr lang="en-US" b="1" dirty="0" smtClean="0"/>
              <a:t>Theorem 1</a:t>
            </a:r>
            <a:r>
              <a:rPr lang="en-US" dirty="0" smtClean="0"/>
              <a:t>: The following are equivalent for an </a:t>
            </a:r>
            <a:r>
              <a:rPr lang="en-US" dirty="0" err="1" smtClean="0"/>
              <a:t>m</a:t>
            </a:r>
            <a:r>
              <a:rPr lang="en-US" dirty="0" err="1" smtClean="0">
                <a:sym typeface="Symbol" pitchFamily="18" charset="2"/>
              </a:rPr>
              <a:t>m</a:t>
            </a:r>
            <a:r>
              <a:rPr lang="en-US" dirty="0" smtClean="0"/>
              <a:t> square matrix A:</a:t>
            </a:r>
          </a:p>
          <a:p>
            <a:pPr>
              <a:buFontTx/>
              <a:buNone/>
            </a:pPr>
            <a:r>
              <a:rPr lang="en-US" sz="2400" dirty="0" smtClean="0"/>
              <a:t>    a. A is invertible</a:t>
            </a:r>
          </a:p>
          <a:p>
            <a:pPr>
              <a:buFontTx/>
              <a:buNone/>
            </a:pPr>
            <a:r>
              <a:rPr lang="en-US" sz="2400" dirty="0" smtClean="0"/>
              <a:t>    b. A is row equivalent to the identity matrix</a:t>
            </a:r>
          </a:p>
          <a:p>
            <a:pPr>
              <a:buFontTx/>
              <a:buNone/>
            </a:pPr>
            <a:r>
              <a:rPr lang="en-US" sz="2400" dirty="0" smtClean="0"/>
              <a:t>    c. The homogeneous system A</a:t>
            </a:r>
            <a:r>
              <a:rPr lang="en-US" sz="2400" b="1" dirty="0" smtClean="0"/>
              <a:t>x</a:t>
            </a:r>
            <a:r>
              <a:rPr lang="en-US" sz="2400" dirty="0" smtClean="0"/>
              <a:t> = </a:t>
            </a:r>
            <a:r>
              <a:rPr lang="en-US" sz="2400" b="1" dirty="0" smtClean="0"/>
              <a:t>0</a:t>
            </a:r>
            <a:r>
              <a:rPr lang="en-US" sz="2400" dirty="0" smtClean="0"/>
              <a:t> has only the trivial solution</a:t>
            </a:r>
          </a:p>
          <a:p>
            <a:pPr>
              <a:buFontTx/>
              <a:buNone/>
            </a:pPr>
            <a:r>
              <a:rPr lang="en-US" sz="2400" dirty="0" smtClean="0"/>
              <a:t>    d. The system of equations A</a:t>
            </a:r>
            <a:r>
              <a:rPr lang="en-US" sz="2400" b="1" dirty="0" smtClean="0"/>
              <a:t>x</a:t>
            </a:r>
            <a:r>
              <a:rPr lang="en-US" sz="2400" dirty="0" smtClean="0"/>
              <a:t> = </a:t>
            </a:r>
            <a:r>
              <a:rPr lang="en-US" sz="2400" b="1" dirty="0" smtClean="0"/>
              <a:t>b</a:t>
            </a:r>
            <a:r>
              <a:rPr lang="en-US" sz="2400" dirty="0" smtClean="0"/>
              <a:t> has at least one solution for every </a:t>
            </a:r>
            <a:r>
              <a:rPr lang="en-US" sz="2400" b="1" dirty="0" smtClean="0"/>
              <a:t>b </a:t>
            </a:r>
            <a:r>
              <a:rPr lang="en-US" sz="2400" dirty="0" smtClean="0"/>
              <a:t>in </a:t>
            </a:r>
            <a:r>
              <a:rPr lang="en-US" sz="2400" dirty="0" smtClean="0">
                <a:latin typeface="Castellar"/>
              </a:rPr>
              <a:t>R</a:t>
            </a:r>
            <a:r>
              <a:rPr lang="en-US" sz="2400" baseline="30000" dirty="0" smtClean="0"/>
              <a:t>m</a:t>
            </a:r>
            <a:r>
              <a:rPr lang="en-US" sz="2400" b="1" dirty="0" smtClean="0"/>
              <a:t>. </a:t>
            </a:r>
          </a:p>
          <a:p>
            <a:pPr>
              <a:buFontTx/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e.</a:t>
            </a:r>
            <a:r>
              <a:rPr lang="en-US" sz="2400" b="1" dirty="0" smtClean="0"/>
              <a:t> </a:t>
            </a:r>
            <a:r>
              <a:rPr lang="en-US" sz="2400" dirty="0" smtClean="0"/>
              <a:t>Nullity (A) = 0</a:t>
            </a:r>
          </a:p>
          <a:p>
            <a:pPr>
              <a:buFontTx/>
              <a:buNone/>
            </a:pPr>
            <a:r>
              <a:rPr lang="en-US" sz="2400" dirty="0" smtClean="0"/>
              <a:t>	f. Rank (A)  = m</a:t>
            </a:r>
          </a:p>
          <a:p>
            <a:pPr>
              <a:buFontTx/>
              <a:buNone/>
            </a:pPr>
            <a:r>
              <a:rPr lang="en-US" sz="2400" dirty="0" smtClean="0"/>
              <a:t>	g. The columns of A form a basis for </a:t>
            </a:r>
            <a:r>
              <a:rPr lang="en-US" sz="2400" dirty="0" smtClean="0">
                <a:latin typeface="Castellar"/>
              </a:rPr>
              <a:t>R</a:t>
            </a:r>
            <a:r>
              <a:rPr lang="en-US" sz="2400" baseline="30000" dirty="0" smtClean="0"/>
              <a:t>m</a:t>
            </a:r>
            <a:r>
              <a:rPr lang="en-US" sz="2400" b="1" dirty="0" smtClean="0"/>
              <a:t>. </a:t>
            </a:r>
          </a:p>
          <a:p>
            <a:pPr>
              <a:buFontTx/>
              <a:buNone/>
            </a:pPr>
            <a:r>
              <a:rPr lang="en-US" sz="2400" dirty="0" smtClean="0"/>
              <a:t>	h. </a:t>
            </a:r>
            <a:r>
              <a:rPr lang="en-US" sz="2400" dirty="0" err="1" smtClean="0"/>
              <a:t>Det</a:t>
            </a:r>
            <a:r>
              <a:rPr lang="en-US" sz="2400" dirty="0" smtClean="0"/>
              <a:t> </a:t>
            </a:r>
            <a:r>
              <a:rPr lang="en-US" sz="2400" dirty="0"/>
              <a:t>A </a:t>
            </a:r>
            <a:r>
              <a:rPr lang="en-US" sz="2400" dirty="0">
                <a:sym typeface="Symbol" pitchFamily="18" charset="2"/>
              </a:rPr>
              <a:t> 0</a:t>
            </a:r>
          </a:p>
          <a:p>
            <a:pPr marL="609600" indent="-609600">
              <a:buFontTx/>
              <a:buNone/>
            </a:pPr>
            <a:r>
              <a:rPr lang="en-US" sz="2400" dirty="0"/>
              <a:t> </a:t>
            </a:r>
          </a:p>
          <a:p>
            <a:pPr marL="609600" indent="-609600"/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3600" b="1" dirty="0"/>
              <a:t>Further Properties of the </a:t>
            </a:r>
            <a:r>
              <a:rPr lang="en-US" sz="3600" b="1" dirty="0" smtClean="0"/>
              <a:t>Determinant - 2</a:t>
            </a:r>
            <a:endParaRPr lang="en-US" sz="3600" b="1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>
              <a:spcBef>
                <a:spcPct val="25000"/>
              </a:spcBef>
            </a:pPr>
            <a:r>
              <a:rPr lang="en-US" sz="2800" b="1" dirty="0"/>
              <a:t>Proposition </a:t>
            </a:r>
            <a:r>
              <a:rPr lang="en-US" sz="2800" b="1" dirty="0" smtClean="0"/>
              <a:t>D4: </a:t>
            </a:r>
            <a:r>
              <a:rPr lang="en-US" sz="2800" dirty="0"/>
              <a:t>for all A,B </a:t>
            </a:r>
            <a:r>
              <a:rPr lang="en-US" sz="2800" dirty="0">
                <a:sym typeface="Symbol" pitchFamily="18" charset="2"/>
              </a:rPr>
              <a:t> </a:t>
            </a:r>
            <a:r>
              <a:rPr lang="en-US" sz="2800" dirty="0" err="1"/>
              <a:t>F</a:t>
            </a:r>
            <a:r>
              <a:rPr lang="en-US" sz="2800" baseline="30000" dirty="0" err="1"/>
              <a:t>n</a:t>
            </a:r>
            <a:r>
              <a:rPr lang="en-US" sz="2800" baseline="30000" dirty="0" err="1">
                <a:sym typeface="Symbol" pitchFamily="18" charset="2"/>
              </a:rPr>
              <a:t>n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/>
              <a:t>, </a:t>
            </a:r>
            <a:r>
              <a:rPr lang="en-US" sz="2800" dirty="0" err="1"/>
              <a:t>det</a:t>
            </a:r>
            <a:r>
              <a:rPr lang="en-US" sz="2800" dirty="0"/>
              <a:t> (AB) = (</a:t>
            </a:r>
            <a:r>
              <a:rPr lang="en-US" sz="2800" dirty="0" err="1"/>
              <a:t>det</a:t>
            </a:r>
            <a:r>
              <a:rPr lang="en-US" sz="2800" dirty="0"/>
              <a:t> A) (</a:t>
            </a:r>
            <a:r>
              <a:rPr lang="en-US" sz="2800" dirty="0" err="1"/>
              <a:t>det</a:t>
            </a:r>
            <a:r>
              <a:rPr lang="en-US" sz="2800" dirty="0"/>
              <a:t> B)</a:t>
            </a:r>
          </a:p>
          <a:p>
            <a:pPr marL="609600" indent="-609600">
              <a:spcBef>
                <a:spcPct val="25000"/>
              </a:spcBef>
            </a:pPr>
            <a:r>
              <a:rPr lang="en-US" sz="2800" b="1" dirty="0"/>
              <a:t>Corollary </a:t>
            </a:r>
            <a:r>
              <a:rPr lang="en-US" sz="2800" b="1" dirty="0" smtClean="0"/>
              <a:t>D4.1</a:t>
            </a:r>
            <a:r>
              <a:rPr lang="en-US" sz="2800" b="1" dirty="0"/>
              <a:t>: </a:t>
            </a:r>
            <a:r>
              <a:rPr lang="en-US" sz="2800" dirty="0"/>
              <a:t>If A is invertible, then </a:t>
            </a:r>
            <a:r>
              <a:rPr lang="en-US" sz="2800" dirty="0" err="1"/>
              <a:t>det</a:t>
            </a:r>
            <a:r>
              <a:rPr lang="en-US" sz="2800" dirty="0"/>
              <a:t> A</a:t>
            </a:r>
            <a:r>
              <a:rPr lang="en-US" sz="2800" baseline="30000" dirty="0">
                <a:sym typeface="Symbol" pitchFamily="18" charset="2"/>
              </a:rPr>
              <a:t> 1</a:t>
            </a:r>
            <a:r>
              <a:rPr lang="en-US" sz="2800" dirty="0">
                <a:sym typeface="Symbol" pitchFamily="18" charset="2"/>
              </a:rPr>
              <a:t> = (</a:t>
            </a:r>
            <a:r>
              <a:rPr lang="en-US" sz="2800" dirty="0" err="1" smtClean="0">
                <a:sym typeface="Symbol" pitchFamily="18" charset="2"/>
              </a:rPr>
              <a:t>det</a:t>
            </a:r>
            <a:r>
              <a:rPr lang="en-US" sz="2800" dirty="0" smtClean="0">
                <a:sym typeface="Symbol" pitchFamily="18" charset="2"/>
              </a:rPr>
              <a:t> A</a:t>
            </a:r>
            <a:r>
              <a:rPr lang="en-US" sz="2800" dirty="0">
                <a:sym typeface="Symbol" pitchFamily="18" charset="2"/>
              </a:rPr>
              <a:t>)</a:t>
            </a:r>
            <a:r>
              <a:rPr lang="en-US" sz="2800" baseline="30000" dirty="0" smtClean="0">
                <a:sym typeface="Symbol" pitchFamily="18" charset="2"/>
              </a:rPr>
              <a:t>1</a:t>
            </a:r>
            <a:endParaRPr lang="en-US" sz="2800" baseline="30000" dirty="0">
              <a:sym typeface="Symbol" pitchFamily="18" charset="2"/>
            </a:endParaRPr>
          </a:p>
          <a:p>
            <a:pPr marL="609600" indent="-609600">
              <a:spcBef>
                <a:spcPct val="25000"/>
              </a:spcBef>
            </a:pPr>
            <a:r>
              <a:rPr lang="en-US" sz="2800" b="1" dirty="0"/>
              <a:t>Remark: W</a:t>
            </a:r>
            <a:r>
              <a:rPr lang="en-US" sz="2800" dirty="0"/>
              <a:t>hile </a:t>
            </a:r>
            <a:r>
              <a:rPr lang="en-US" sz="2800" dirty="0" err="1" smtClean="0"/>
              <a:t>det</a:t>
            </a:r>
            <a:r>
              <a:rPr lang="en-US" sz="2800" dirty="0" smtClean="0"/>
              <a:t> (</a:t>
            </a:r>
            <a:r>
              <a:rPr lang="en-US" sz="2800" dirty="0"/>
              <a:t>AB) = (</a:t>
            </a:r>
            <a:r>
              <a:rPr lang="en-US" sz="2800" dirty="0" err="1"/>
              <a:t>detA</a:t>
            </a:r>
            <a:r>
              <a:rPr lang="en-US" sz="2800" dirty="0"/>
              <a:t>)(</a:t>
            </a:r>
            <a:r>
              <a:rPr lang="en-US" sz="2800" dirty="0" err="1"/>
              <a:t>detB</a:t>
            </a:r>
            <a:r>
              <a:rPr lang="en-US" sz="2800" dirty="0"/>
              <a:t>), in general </a:t>
            </a:r>
            <a:r>
              <a:rPr lang="en-US" sz="2800" dirty="0" err="1"/>
              <a:t>det</a:t>
            </a:r>
            <a:r>
              <a:rPr lang="en-US" sz="2800" dirty="0"/>
              <a:t>(A + B) </a:t>
            </a:r>
            <a:r>
              <a:rPr lang="en-US" sz="2800" dirty="0">
                <a:sym typeface="Symbol" pitchFamily="18" charset="2"/>
              </a:rPr>
              <a:t> </a:t>
            </a:r>
            <a:r>
              <a:rPr lang="en-US" sz="2800" dirty="0" err="1">
                <a:sym typeface="Symbol" pitchFamily="18" charset="2"/>
              </a:rPr>
              <a:t>det</a:t>
            </a:r>
            <a:r>
              <a:rPr lang="en-US" sz="2800" dirty="0">
                <a:sym typeface="Symbol" pitchFamily="18" charset="2"/>
              </a:rPr>
              <a:t> A + </a:t>
            </a:r>
            <a:r>
              <a:rPr lang="en-US" sz="2800" dirty="0" err="1">
                <a:sym typeface="Symbol" pitchFamily="18" charset="2"/>
              </a:rPr>
              <a:t>det</a:t>
            </a:r>
            <a:r>
              <a:rPr lang="en-US" sz="2800" dirty="0">
                <a:sym typeface="Symbol" pitchFamily="18" charset="2"/>
              </a:rPr>
              <a:t> B. So the determinant is not a linear </a:t>
            </a:r>
            <a:r>
              <a:rPr lang="en-US" sz="2800" dirty="0" smtClean="0">
                <a:sym typeface="Symbol" pitchFamily="18" charset="2"/>
              </a:rPr>
              <a:t>function or linear transformation. </a:t>
            </a:r>
          </a:p>
          <a:p>
            <a:pPr marL="609600" indent="-609600">
              <a:spcBef>
                <a:spcPct val="25000"/>
              </a:spcBef>
            </a:pPr>
            <a:r>
              <a:rPr lang="en-US" sz="2800" dirty="0" smtClean="0">
                <a:sym typeface="Symbol" pitchFamily="18" charset="2"/>
              </a:rPr>
              <a:t>Remark: A linear transformation from a vector space V to its underlying field F is known as a </a:t>
            </a:r>
            <a:r>
              <a:rPr lang="en-US" sz="2800" b="1" dirty="0" smtClean="0">
                <a:sym typeface="Symbol" pitchFamily="18" charset="2"/>
              </a:rPr>
              <a:t>linear functional</a:t>
            </a:r>
            <a:r>
              <a:rPr lang="en-US" sz="2800" dirty="0" smtClean="0">
                <a:sym typeface="Symbol" pitchFamily="18" charset="2"/>
              </a:rPr>
              <a:t>.  However, the determinant is not a linear functional.  </a:t>
            </a:r>
          </a:p>
          <a:p>
            <a:pPr marL="609600" indent="-609600">
              <a:spcBef>
                <a:spcPct val="25000"/>
              </a:spcBef>
            </a:pPr>
            <a:r>
              <a:rPr lang="en-US" sz="2800" b="1" dirty="0" smtClean="0"/>
              <a:t>Proposition D5: </a:t>
            </a:r>
            <a:r>
              <a:rPr lang="en-US" sz="2800" dirty="0" smtClean="0"/>
              <a:t>For all A </a:t>
            </a:r>
            <a:r>
              <a:rPr lang="en-US" sz="2800" dirty="0" smtClean="0">
                <a:sym typeface="Symbol" pitchFamily="18" charset="2"/>
              </a:rPr>
              <a:t> </a:t>
            </a:r>
            <a:r>
              <a:rPr lang="en-US" sz="2800" dirty="0" err="1" smtClean="0"/>
              <a:t>F</a:t>
            </a:r>
            <a:r>
              <a:rPr lang="en-US" sz="2800" baseline="30000" dirty="0" err="1" smtClean="0"/>
              <a:t>n</a:t>
            </a:r>
            <a:r>
              <a:rPr lang="en-US" sz="2800" baseline="30000" dirty="0" err="1" smtClean="0">
                <a:sym typeface="Symbol" pitchFamily="18" charset="2"/>
              </a:rPr>
              <a:t>n</a:t>
            </a:r>
            <a:r>
              <a:rPr lang="en-US" sz="2800" dirty="0" smtClean="0"/>
              <a:t>,</a:t>
            </a:r>
            <a:r>
              <a:rPr lang="en-US" sz="2800" b="1" dirty="0" smtClean="0"/>
              <a:t> </a:t>
            </a:r>
            <a:r>
              <a:rPr lang="en-US" sz="2800" dirty="0" err="1" smtClean="0"/>
              <a:t>det</a:t>
            </a:r>
            <a:r>
              <a:rPr lang="en-US" sz="2800" dirty="0" smtClean="0"/>
              <a:t> A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 = </a:t>
            </a:r>
            <a:r>
              <a:rPr lang="en-US" sz="2800" dirty="0" err="1" smtClean="0"/>
              <a:t>det</a:t>
            </a:r>
            <a:r>
              <a:rPr lang="en-US" sz="2800" dirty="0" smtClean="0"/>
              <a:t> A.</a:t>
            </a:r>
          </a:p>
          <a:p>
            <a:pPr marL="609600" indent="-609600">
              <a:spcBef>
                <a:spcPct val="25000"/>
              </a:spcBef>
            </a:pPr>
            <a:endParaRPr lang="en-US" sz="1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20000" cy="685800"/>
          </a:xfrm>
        </p:spPr>
        <p:txBody>
          <a:bodyPr/>
          <a:lstStyle/>
          <a:p>
            <a:r>
              <a:rPr lang="en-US" sz="3600" b="1"/>
              <a:t>Cramer’s Rule 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609600" indent="-609600"/>
            <a:r>
              <a:rPr lang="en-US" sz="2400" b="1" dirty="0"/>
              <a:t>Remark: </a:t>
            </a:r>
            <a:r>
              <a:rPr lang="en-US" sz="2400" dirty="0" smtClean="0"/>
              <a:t>If you have not studied this topic before</a:t>
            </a:r>
            <a:r>
              <a:rPr lang="en-US" sz="2400" b="1" dirty="0" smtClean="0"/>
              <a:t>, </a:t>
            </a:r>
            <a:r>
              <a:rPr lang="en-US" sz="2400" dirty="0" smtClean="0"/>
              <a:t>it </a:t>
            </a:r>
            <a:r>
              <a:rPr lang="en-US" sz="2400" dirty="0"/>
              <a:t>is nicely presented in the book by Lay: Section 3.3</a:t>
            </a:r>
          </a:p>
          <a:p>
            <a:pPr marL="609600" indent="-609600"/>
            <a:r>
              <a:rPr lang="en-US" sz="2400" b="1" dirty="0"/>
              <a:t>Definition: </a:t>
            </a:r>
            <a:r>
              <a:rPr lang="en-US" sz="2400" dirty="0"/>
              <a:t>For any </a:t>
            </a:r>
            <a:r>
              <a:rPr lang="en-US" sz="2400" dirty="0" err="1">
                <a:sym typeface="Symbol" pitchFamily="18" charset="2"/>
              </a:rPr>
              <a:t>nn</a:t>
            </a:r>
            <a:r>
              <a:rPr lang="en-US" sz="2400" dirty="0">
                <a:sym typeface="Symbol" pitchFamily="18" charset="2"/>
              </a:rPr>
              <a:t> matrix A and any vector </a:t>
            </a:r>
            <a:r>
              <a:rPr lang="en-US" sz="2400" b="1" dirty="0">
                <a:sym typeface="Symbol" pitchFamily="18" charset="2"/>
              </a:rPr>
              <a:t>b </a:t>
            </a:r>
            <a:r>
              <a:rPr lang="en-US" sz="2400" dirty="0"/>
              <a:t>in </a:t>
            </a:r>
            <a:r>
              <a:rPr lang="en-US" sz="2400" dirty="0" err="1"/>
              <a:t>R</a:t>
            </a:r>
            <a:r>
              <a:rPr lang="en-US" sz="2400" baseline="30000" dirty="0" err="1"/>
              <a:t>n</a:t>
            </a:r>
            <a:r>
              <a:rPr lang="en-US" sz="2400" dirty="0"/>
              <a:t>, define A</a:t>
            </a:r>
            <a:r>
              <a:rPr lang="en-US" sz="2400" baseline="-25000" dirty="0"/>
              <a:t>i</a:t>
            </a:r>
            <a:r>
              <a:rPr lang="en-US" sz="2400" dirty="0"/>
              <a:t>(</a:t>
            </a:r>
            <a:r>
              <a:rPr lang="en-US" sz="2400" b="1" dirty="0"/>
              <a:t>b</a:t>
            </a:r>
            <a:r>
              <a:rPr lang="en-US" sz="2400" dirty="0"/>
              <a:t>) to be the matrix obtained by replacing the </a:t>
            </a:r>
            <a:r>
              <a:rPr lang="en-US" sz="2400" dirty="0" err="1"/>
              <a:t>i-th</a:t>
            </a:r>
            <a:r>
              <a:rPr lang="en-US" sz="2400" dirty="0"/>
              <a:t> column of A by </a:t>
            </a:r>
            <a:r>
              <a:rPr lang="en-US" sz="2400" b="1" dirty="0"/>
              <a:t>b</a:t>
            </a:r>
            <a:r>
              <a:rPr lang="en-US" sz="2400" dirty="0"/>
              <a:t>. </a:t>
            </a:r>
          </a:p>
          <a:p>
            <a:pPr marL="609600" indent="-609600"/>
            <a:r>
              <a:rPr lang="en-US" sz="2400" b="1" dirty="0"/>
              <a:t>Proposition </a:t>
            </a:r>
            <a:r>
              <a:rPr lang="en-US" sz="2400" b="1" dirty="0" smtClean="0"/>
              <a:t>D6 </a:t>
            </a:r>
            <a:r>
              <a:rPr lang="en-US" sz="2400" b="1" dirty="0"/>
              <a:t>(Cramer’s Rule): </a:t>
            </a:r>
            <a:r>
              <a:rPr lang="en-US" sz="2400" dirty="0"/>
              <a:t>Let  A be any invertible </a:t>
            </a:r>
            <a:r>
              <a:rPr lang="en-US" sz="2400" dirty="0" err="1">
                <a:sym typeface="Symbol" pitchFamily="18" charset="2"/>
              </a:rPr>
              <a:t>nn</a:t>
            </a:r>
            <a:r>
              <a:rPr lang="en-US" sz="2400" dirty="0">
                <a:sym typeface="Symbol" pitchFamily="18" charset="2"/>
              </a:rPr>
              <a:t> matrix. For any vector </a:t>
            </a:r>
            <a:r>
              <a:rPr lang="en-US" sz="2400" b="1" dirty="0">
                <a:sym typeface="Symbol" pitchFamily="18" charset="2"/>
              </a:rPr>
              <a:t>b </a:t>
            </a:r>
            <a:r>
              <a:rPr lang="en-US" sz="2400" dirty="0"/>
              <a:t>in </a:t>
            </a:r>
            <a:r>
              <a:rPr lang="en-US" sz="2400" dirty="0" err="1"/>
              <a:t>R</a:t>
            </a:r>
            <a:r>
              <a:rPr lang="en-US" sz="2400" baseline="30000" dirty="0" err="1"/>
              <a:t>n</a:t>
            </a:r>
            <a:r>
              <a:rPr lang="en-US" sz="2400" dirty="0"/>
              <a:t>, the unique solution</a:t>
            </a:r>
            <a:r>
              <a:rPr lang="en-US" sz="2400" b="1" dirty="0"/>
              <a:t> x</a:t>
            </a:r>
            <a:r>
              <a:rPr lang="en-US" sz="2400" dirty="0"/>
              <a:t> of A</a:t>
            </a:r>
            <a:r>
              <a:rPr lang="en-US" sz="2400" b="1" dirty="0"/>
              <a:t>x </a:t>
            </a:r>
            <a:r>
              <a:rPr lang="en-US" sz="2400" dirty="0"/>
              <a:t>= </a:t>
            </a:r>
            <a:r>
              <a:rPr lang="en-US" sz="2400" b="1" dirty="0"/>
              <a:t>b</a:t>
            </a:r>
            <a:r>
              <a:rPr lang="en-US" sz="2400" dirty="0"/>
              <a:t> has entries given by:  </a:t>
            </a:r>
          </a:p>
          <a:p>
            <a:pPr marL="609600" indent="-609600">
              <a:buFontTx/>
              <a:buNone/>
            </a:pPr>
            <a:r>
              <a:rPr lang="en-US" sz="2400" dirty="0"/>
              <a:t>       	x</a:t>
            </a:r>
            <a:r>
              <a:rPr lang="en-US" sz="2400" baseline="-25000" dirty="0"/>
              <a:t>i</a:t>
            </a:r>
            <a:r>
              <a:rPr lang="en-US" sz="2400" dirty="0"/>
              <a:t> = (</a:t>
            </a:r>
            <a:r>
              <a:rPr lang="en-US" sz="2400" dirty="0" err="1"/>
              <a:t>det</a:t>
            </a:r>
            <a:r>
              <a:rPr lang="en-US" sz="2400" dirty="0"/>
              <a:t> A</a:t>
            </a:r>
            <a:r>
              <a:rPr lang="en-US" sz="2400" baseline="-25000" dirty="0"/>
              <a:t>i</a:t>
            </a:r>
            <a:r>
              <a:rPr lang="en-US" sz="2400" dirty="0"/>
              <a:t>(</a:t>
            </a:r>
            <a:r>
              <a:rPr lang="en-US" sz="2400" b="1" dirty="0"/>
              <a:t>b</a:t>
            </a:r>
            <a:r>
              <a:rPr lang="en-US" sz="2400" dirty="0"/>
              <a:t>))/(</a:t>
            </a:r>
            <a:r>
              <a:rPr lang="en-US" sz="2400" dirty="0" err="1"/>
              <a:t>det</a:t>
            </a:r>
            <a:r>
              <a:rPr lang="en-US" sz="2400" dirty="0"/>
              <a:t> A) for </a:t>
            </a:r>
            <a:r>
              <a:rPr lang="en-US" sz="2400" dirty="0" err="1"/>
              <a:t>i</a:t>
            </a:r>
            <a:r>
              <a:rPr lang="en-US" sz="2400" dirty="0"/>
              <a:t> = 1,2,..,n</a:t>
            </a:r>
          </a:p>
          <a:p>
            <a:pPr marL="609600" indent="-609600">
              <a:buFontTx/>
              <a:buNone/>
            </a:pPr>
            <a:endParaRPr lang="en-US" sz="2400" dirty="0"/>
          </a:p>
          <a:p>
            <a:pPr marL="609600" indent="-609600"/>
            <a:r>
              <a:rPr lang="en-US" sz="2400" dirty="0"/>
              <a:t>Cramer’s Rule is (usually) not a practical method for solving systems of linear equations since it requires computation of (n + 1) determinants.  </a:t>
            </a:r>
          </a:p>
          <a:p>
            <a:pPr marL="609600" indent="-609600"/>
            <a:endParaRPr lang="en-US" sz="24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20000" cy="838200"/>
          </a:xfrm>
        </p:spPr>
        <p:txBody>
          <a:bodyPr/>
          <a:lstStyle/>
          <a:p>
            <a:r>
              <a:rPr lang="en-US" sz="3600" b="1"/>
              <a:t>Application of Cramer’s Rule 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609600" indent="-609600"/>
            <a:r>
              <a:rPr lang="en-US" sz="2800" b="1" dirty="0"/>
              <a:t>Terminology and Notation: </a:t>
            </a:r>
            <a:r>
              <a:rPr lang="en-US" sz="2800" dirty="0"/>
              <a:t>For any </a:t>
            </a:r>
            <a:r>
              <a:rPr lang="en-US" sz="2800" dirty="0" err="1">
                <a:sym typeface="Symbol" pitchFamily="18" charset="2"/>
              </a:rPr>
              <a:t>nn</a:t>
            </a:r>
            <a:r>
              <a:rPr lang="en-US" sz="2800" dirty="0">
                <a:sym typeface="Symbol" pitchFamily="18" charset="2"/>
              </a:rPr>
              <a:t> matrix A, we define the cofactor </a:t>
            </a:r>
            <a:r>
              <a:rPr lang="en-US" sz="2800" dirty="0" err="1">
                <a:sym typeface="Symbol" pitchFamily="18" charset="2"/>
              </a:rPr>
              <a:t>C</a:t>
            </a:r>
            <a:r>
              <a:rPr lang="en-US" sz="2800" baseline="-25000" dirty="0" err="1">
                <a:sym typeface="Symbol" pitchFamily="18" charset="2"/>
              </a:rPr>
              <a:t>ij</a:t>
            </a:r>
            <a:r>
              <a:rPr lang="en-US" sz="2800" dirty="0">
                <a:sym typeface="Symbol" pitchFamily="18" charset="2"/>
              </a:rPr>
              <a:t> = ( 1)</a:t>
            </a:r>
            <a:r>
              <a:rPr lang="en-US" sz="2800" baseline="30000" dirty="0" err="1">
                <a:sym typeface="Symbol" pitchFamily="18" charset="2"/>
              </a:rPr>
              <a:t>i</a:t>
            </a:r>
            <a:r>
              <a:rPr lang="en-US" sz="2800" baseline="30000" dirty="0">
                <a:sym typeface="Symbol" pitchFamily="18" charset="2"/>
              </a:rPr>
              <a:t> + </a:t>
            </a:r>
            <a:r>
              <a:rPr lang="en-US" sz="2800" baseline="30000" dirty="0" err="1">
                <a:sym typeface="Symbol" pitchFamily="18" charset="2"/>
              </a:rPr>
              <a:t>j</a:t>
            </a:r>
            <a:r>
              <a:rPr lang="en-US" sz="2800" dirty="0" err="1">
                <a:sym typeface="Symbol" pitchFamily="18" charset="2"/>
              </a:rPr>
              <a:t>A</a:t>
            </a:r>
            <a:r>
              <a:rPr lang="en-US" sz="2800" baseline="-25000" dirty="0" err="1">
                <a:sym typeface="Symbol" pitchFamily="18" charset="2"/>
              </a:rPr>
              <a:t>ij</a:t>
            </a:r>
            <a:r>
              <a:rPr lang="en-US" sz="2800" dirty="0">
                <a:sym typeface="Symbol" pitchFamily="18" charset="2"/>
              </a:rPr>
              <a:t> </a:t>
            </a:r>
          </a:p>
          <a:p>
            <a:pPr marL="609600" indent="-609600"/>
            <a:r>
              <a:rPr lang="en-US" sz="2800" dirty="0">
                <a:sym typeface="Symbol" pitchFamily="18" charset="2"/>
              </a:rPr>
              <a:t>Definition: the classical </a:t>
            </a:r>
            <a:r>
              <a:rPr lang="en-US" sz="2800" dirty="0" err="1">
                <a:sym typeface="Symbol" pitchFamily="18" charset="2"/>
              </a:rPr>
              <a:t>adjoint</a:t>
            </a:r>
            <a:r>
              <a:rPr lang="en-US" sz="2800" dirty="0">
                <a:sym typeface="Symbol" pitchFamily="18" charset="2"/>
              </a:rPr>
              <a:t> of A (written </a:t>
            </a:r>
            <a:r>
              <a:rPr lang="en-US" sz="2800" dirty="0" err="1">
                <a:sym typeface="Symbol" pitchFamily="18" charset="2"/>
              </a:rPr>
              <a:t>adj</a:t>
            </a:r>
            <a:r>
              <a:rPr lang="en-US" sz="2800" dirty="0">
                <a:sym typeface="Symbol" pitchFamily="18" charset="2"/>
              </a:rPr>
              <a:t> A) is the matrix whose entries are the cofactors of A transposed. In other words, </a:t>
            </a:r>
            <a:r>
              <a:rPr lang="en-US" sz="2800" dirty="0" err="1">
                <a:sym typeface="Symbol" pitchFamily="18" charset="2"/>
              </a:rPr>
              <a:t>adj</a:t>
            </a:r>
            <a:r>
              <a:rPr lang="en-US" sz="2800" dirty="0">
                <a:sym typeface="Symbol" pitchFamily="18" charset="2"/>
              </a:rPr>
              <a:t> A is the matrix: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Symbol" pitchFamily="18" charset="2"/>
              </a:rPr>
              <a:t>       </a:t>
            </a:r>
            <a:r>
              <a:rPr lang="en-US" sz="2800" dirty="0">
                <a:sym typeface="Symbol" pitchFamily="18" charset="2"/>
              </a:rPr>
              <a:t>C</a:t>
            </a:r>
            <a:r>
              <a:rPr lang="en-US" sz="2800" baseline="-25000" dirty="0">
                <a:sym typeface="Symbol" pitchFamily="18" charset="2"/>
              </a:rPr>
              <a:t>11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C</a:t>
            </a:r>
            <a:r>
              <a:rPr lang="en-US" sz="2800" baseline="-25000" dirty="0">
                <a:sym typeface="Symbol" pitchFamily="18" charset="2"/>
              </a:rPr>
              <a:t>21</a:t>
            </a:r>
            <a:r>
              <a:rPr lang="en-US" dirty="0">
                <a:sym typeface="Symbol" pitchFamily="18" charset="2"/>
              </a:rPr>
              <a:t> … </a:t>
            </a:r>
            <a:r>
              <a:rPr lang="en-US" sz="2800" dirty="0">
                <a:sym typeface="Symbol" pitchFamily="18" charset="2"/>
              </a:rPr>
              <a:t>C</a:t>
            </a:r>
            <a:r>
              <a:rPr lang="en-US" sz="2800" baseline="-25000" dirty="0">
                <a:sym typeface="Symbol" pitchFamily="18" charset="2"/>
              </a:rPr>
              <a:t>n1</a:t>
            </a:r>
            <a:r>
              <a:rPr lang="en-US" dirty="0">
                <a:sym typeface="Symbol" pitchFamily="18" charset="2"/>
              </a:rPr>
              <a:t>  </a:t>
            </a:r>
            <a:endParaRPr lang="en-US" dirty="0"/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/>
              <a:t>     </a:t>
            </a:r>
            <a:r>
              <a:rPr lang="en-US" dirty="0">
                <a:sym typeface="Symbol" pitchFamily="18" charset="2"/>
              </a:rPr>
              <a:t> </a:t>
            </a:r>
            <a:r>
              <a:rPr lang="en-US" sz="2800" dirty="0">
                <a:sym typeface="Symbol" pitchFamily="18" charset="2"/>
              </a:rPr>
              <a:t>C</a:t>
            </a:r>
            <a:r>
              <a:rPr lang="en-US" sz="2800" baseline="-25000" dirty="0">
                <a:sym typeface="Symbol" pitchFamily="18" charset="2"/>
              </a:rPr>
              <a:t>12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C</a:t>
            </a:r>
            <a:r>
              <a:rPr lang="en-US" sz="2800" baseline="-25000" dirty="0">
                <a:sym typeface="Symbol" pitchFamily="18" charset="2"/>
              </a:rPr>
              <a:t>22</a:t>
            </a:r>
            <a:r>
              <a:rPr lang="en-US" dirty="0">
                <a:sym typeface="Symbol" pitchFamily="18" charset="2"/>
              </a:rPr>
              <a:t> … </a:t>
            </a:r>
            <a:r>
              <a:rPr lang="en-US" sz="2800" dirty="0">
                <a:sym typeface="Symbol" pitchFamily="18" charset="2"/>
              </a:rPr>
              <a:t>C</a:t>
            </a:r>
            <a:r>
              <a:rPr lang="en-US" sz="2800" baseline="-25000" dirty="0">
                <a:sym typeface="Symbol" pitchFamily="18" charset="2"/>
              </a:rPr>
              <a:t>n2</a:t>
            </a:r>
            <a:r>
              <a:rPr lang="en-US" dirty="0">
                <a:sym typeface="Symbol" pitchFamily="18" charset="2"/>
              </a:rPr>
              <a:t> 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      |  :     :          :    |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       </a:t>
            </a:r>
            <a:r>
              <a:rPr lang="en-US" sz="2800" dirty="0">
                <a:sym typeface="Symbol" pitchFamily="18" charset="2"/>
              </a:rPr>
              <a:t>C</a:t>
            </a:r>
            <a:r>
              <a:rPr lang="en-US" sz="2800" baseline="-25000" dirty="0">
                <a:sym typeface="Symbol" pitchFamily="18" charset="2"/>
              </a:rPr>
              <a:t>1n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C</a:t>
            </a:r>
            <a:r>
              <a:rPr lang="en-US" sz="2800" baseline="-25000" dirty="0">
                <a:sym typeface="Symbol" pitchFamily="18" charset="2"/>
              </a:rPr>
              <a:t>2n</a:t>
            </a:r>
            <a:r>
              <a:rPr lang="en-US" dirty="0">
                <a:sym typeface="Symbol" pitchFamily="18" charset="2"/>
              </a:rPr>
              <a:t>      </a:t>
            </a:r>
            <a:r>
              <a:rPr lang="en-US" sz="2800" dirty="0" err="1">
                <a:sym typeface="Symbol" pitchFamily="18" charset="2"/>
              </a:rPr>
              <a:t>C</a:t>
            </a:r>
            <a:r>
              <a:rPr lang="en-US" sz="2800" baseline="-25000" dirty="0" err="1">
                <a:sym typeface="Symbol" pitchFamily="18" charset="2"/>
              </a:rPr>
              <a:t>nn</a:t>
            </a:r>
            <a:r>
              <a:rPr lang="en-US" dirty="0">
                <a:sym typeface="Symbol" pitchFamily="18" charset="2"/>
              </a:rPr>
              <a:t> </a:t>
            </a:r>
            <a:r>
              <a:rPr lang="en-US" dirty="0"/>
              <a:t>   </a:t>
            </a:r>
          </a:p>
          <a:p>
            <a:pPr marL="609600" indent="-609600"/>
            <a:r>
              <a:rPr lang="en-US" sz="2800" b="1" dirty="0"/>
              <a:t>Proposition </a:t>
            </a:r>
            <a:r>
              <a:rPr lang="en-US" sz="2800" b="1" dirty="0" smtClean="0"/>
              <a:t>D7: </a:t>
            </a:r>
            <a:r>
              <a:rPr lang="en-US" sz="2800" b="1" dirty="0"/>
              <a:t>Inverse Formula: </a:t>
            </a:r>
            <a:r>
              <a:rPr lang="en-US" sz="2800" dirty="0"/>
              <a:t>Let  A be any invertible </a:t>
            </a:r>
            <a:r>
              <a:rPr lang="en-US" sz="2800" dirty="0" err="1">
                <a:sym typeface="Symbol" pitchFamily="18" charset="2"/>
              </a:rPr>
              <a:t>nn</a:t>
            </a:r>
            <a:r>
              <a:rPr lang="en-US" sz="2800" dirty="0">
                <a:sym typeface="Symbol" pitchFamily="18" charset="2"/>
              </a:rPr>
              <a:t> matrix. Then:</a:t>
            </a:r>
          </a:p>
          <a:p>
            <a:pPr marL="609600" indent="-609600">
              <a:buFontTx/>
              <a:buNone/>
            </a:pPr>
            <a:r>
              <a:rPr lang="en-US" sz="2800" dirty="0">
                <a:sym typeface="Symbol" pitchFamily="18" charset="2"/>
              </a:rPr>
              <a:t>       A</a:t>
            </a:r>
            <a:r>
              <a:rPr lang="en-US" sz="2800" baseline="30000" dirty="0">
                <a:sym typeface="Symbol" pitchFamily="18" charset="2"/>
              </a:rPr>
              <a:t>1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/>
              <a:t>= (1/</a:t>
            </a:r>
            <a:r>
              <a:rPr lang="en-US" sz="2800" dirty="0" err="1"/>
              <a:t>det</a:t>
            </a:r>
            <a:r>
              <a:rPr lang="en-US" sz="2800" dirty="0"/>
              <a:t> A)( </a:t>
            </a:r>
            <a:r>
              <a:rPr lang="en-US" sz="2800" dirty="0" err="1"/>
              <a:t>adj</a:t>
            </a:r>
            <a:r>
              <a:rPr lang="en-US" sz="2800" dirty="0"/>
              <a:t> 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371600"/>
          </a:xfrm>
        </p:spPr>
        <p:txBody>
          <a:bodyPr/>
          <a:lstStyle/>
          <a:p>
            <a:r>
              <a:rPr lang="en-US" sz="3600" b="1"/>
              <a:t/>
            </a:r>
            <a:br>
              <a:rPr lang="en-US" sz="3600" b="1"/>
            </a:br>
            <a:r>
              <a:rPr lang="en-US" sz="3600" b="1"/>
              <a:t>Application of Determinants to Areas and Volumes - 1</a:t>
            </a:r>
            <a:br>
              <a:rPr lang="en-US" sz="3600" b="1"/>
            </a:br>
            <a:endParaRPr lang="en-US" sz="3600" b="1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609600" indent="-609600"/>
            <a:r>
              <a:rPr lang="en-US" b="1" dirty="0"/>
              <a:t>Proposition </a:t>
            </a:r>
            <a:r>
              <a:rPr lang="en-US" b="1" dirty="0" smtClean="0"/>
              <a:t>D8: </a:t>
            </a:r>
            <a:r>
              <a:rPr lang="en-US" dirty="0"/>
              <a:t>(a) </a:t>
            </a:r>
            <a:r>
              <a:rPr lang="en-US" sz="2800" dirty="0"/>
              <a:t>If A is a 2</a:t>
            </a:r>
            <a:r>
              <a:rPr lang="en-US" sz="2800" dirty="0">
                <a:sym typeface="Symbol" pitchFamily="18" charset="2"/>
              </a:rPr>
              <a:t>2 matrix, the area of the parallelogram determined by the columns of A is |</a:t>
            </a:r>
            <a:r>
              <a:rPr lang="en-US" sz="2800" dirty="0" err="1">
                <a:sym typeface="Symbol" pitchFamily="18" charset="2"/>
              </a:rPr>
              <a:t>det</a:t>
            </a:r>
            <a:r>
              <a:rPr lang="en-US" sz="2800" dirty="0">
                <a:sym typeface="Symbol" pitchFamily="18" charset="2"/>
              </a:rPr>
              <a:t> A|. (b) </a:t>
            </a:r>
            <a:r>
              <a:rPr lang="en-US" sz="2800" dirty="0"/>
              <a:t>If A is a 3</a:t>
            </a:r>
            <a:r>
              <a:rPr lang="en-US" sz="2800" dirty="0">
                <a:sym typeface="Symbol" pitchFamily="18" charset="2"/>
              </a:rPr>
              <a:t>3 matrix, the volume of the parallelepiped determined by the columns of A is |</a:t>
            </a:r>
            <a:r>
              <a:rPr lang="en-US" sz="2800" dirty="0" err="1">
                <a:sym typeface="Symbol" pitchFamily="18" charset="2"/>
              </a:rPr>
              <a:t>det</a:t>
            </a:r>
            <a:r>
              <a:rPr lang="en-US" sz="2800" dirty="0">
                <a:sym typeface="Symbol" pitchFamily="18" charset="2"/>
              </a:rPr>
              <a:t> A|. </a:t>
            </a:r>
            <a:endParaRPr lang="en-US" sz="2800" baseline="-250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3933</TotalTime>
  <Words>1098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The Determinant</vt:lpstr>
      <vt:lpstr>The Determinant - 1</vt:lpstr>
      <vt:lpstr>Procedure for Computing the Determinant </vt:lpstr>
      <vt:lpstr>Further Properties of the Determinant - 1</vt:lpstr>
      <vt:lpstr>Very Important Theorem – Ver 2.0</vt:lpstr>
      <vt:lpstr>Further Properties of the Determinant - 2</vt:lpstr>
      <vt:lpstr>Cramer’s Rule </vt:lpstr>
      <vt:lpstr>Application of Cramer’s Rule </vt:lpstr>
      <vt:lpstr> Application of Determinants to Areas and Volumes - 1 </vt:lpstr>
      <vt:lpstr> Application of Determinants to Areas and Volumes - 2 </vt:lpstr>
      <vt:lpstr> Application of Determinants to Areas and Volumes - 3 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343</cp:revision>
  <dcterms:created xsi:type="dcterms:W3CDTF">2001-08-16T03:34:40Z</dcterms:created>
  <dcterms:modified xsi:type="dcterms:W3CDTF">2018-10-12T09:14:00Z</dcterms:modified>
</cp:coreProperties>
</file>