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3"/>
  </p:handoutMasterIdLst>
  <p:sldIdLst>
    <p:sldId id="453" r:id="rId2"/>
    <p:sldId id="454" r:id="rId3"/>
    <p:sldId id="455" r:id="rId4"/>
    <p:sldId id="456" r:id="rId5"/>
    <p:sldId id="457" r:id="rId6"/>
    <p:sldId id="458" r:id="rId7"/>
    <p:sldId id="480" r:id="rId8"/>
    <p:sldId id="481" r:id="rId9"/>
    <p:sldId id="460" r:id="rId10"/>
    <p:sldId id="463" r:id="rId11"/>
    <p:sldId id="461" r:id="rId12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Algebra of Linear Transformations 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Let V and W be vector spaces over a field F.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/>
              <a:t>Proposition </a:t>
            </a:r>
            <a:r>
              <a:rPr lang="en-US" b="1" dirty="0" smtClean="0"/>
              <a:t>32</a:t>
            </a:r>
            <a:r>
              <a:rPr lang="en-US" dirty="0" smtClean="0"/>
              <a:t>: </a:t>
            </a:r>
            <a:r>
              <a:rPr lang="en-US" dirty="0"/>
              <a:t>(a) The set W</a:t>
            </a:r>
            <a:r>
              <a:rPr lang="en-US" baseline="30000" dirty="0"/>
              <a:t>V</a:t>
            </a:r>
            <a:r>
              <a:rPr lang="en-US" dirty="0"/>
              <a:t> of all functions from V to </a:t>
            </a:r>
            <a:r>
              <a:rPr lang="en-US" dirty="0" smtClean="0"/>
              <a:t>W is a vector space over F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/>
              <a:t>      (b) The set of all linear transformations from V to W is a subspace of W</a:t>
            </a:r>
            <a:r>
              <a:rPr lang="en-US" baseline="30000" dirty="0"/>
              <a:t>V</a:t>
            </a:r>
            <a:r>
              <a:rPr lang="en-US" dirty="0"/>
              <a:t> . </a:t>
            </a:r>
          </a:p>
          <a:p>
            <a:pPr marL="609600" indent="-609600">
              <a:lnSpc>
                <a:spcPct val="90000"/>
              </a:lnSpc>
            </a:pPr>
            <a:r>
              <a:rPr lang="en-US" i="1" dirty="0" smtClean="0"/>
              <a:t>Proof</a:t>
            </a:r>
            <a:r>
              <a:rPr lang="en-US" b="1" i="1" dirty="0" smtClean="0"/>
              <a:t> </a:t>
            </a:r>
            <a:r>
              <a:rPr lang="en-US" i="1" dirty="0" smtClean="0"/>
              <a:t>is left as an exercise.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 smtClean="0"/>
              <a:t>Notation </a:t>
            </a:r>
            <a:r>
              <a:rPr lang="en-US" b="1" dirty="0"/>
              <a:t>&amp; Remark:</a:t>
            </a:r>
            <a:r>
              <a:rPr lang="en-US" dirty="0"/>
              <a:t> </a:t>
            </a:r>
            <a:r>
              <a:rPr lang="en-US" dirty="0" smtClean="0"/>
              <a:t>The subspace of Prop 32 (b) is </a:t>
            </a:r>
            <a:r>
              <a:rPr lang="en-US" dirty="0"/>
              <a:t>commonly denoted by L(V,W). It plays a major role in linear algebra, whereas W</a:t>
            </a:r>
            <a:r>
              <a:rPr lang="en-US" baseline="30000" dirty="0"/>
              <a:t>V</a:t>
            </a:r>
            <a:r>
              <a:rPr lang="en-US" b="1" dirty="0"/>
              <a:t> </a:t>
            </a:r>
            <a:r>
              <a:rPr lang="en-US" dirty="0"/>
              <a:t>is rarely </a:t>
            </a:r>
            <a:r>
              <a:rPr lang="en-US" dirty="0" smtClean="0"/>
              <a:t>needed.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Proposition </a:t>
            </a:r>
            <a:r>
              <a:rPr lang="en-US" sz="3200" b="1" dirty="0" smtClean="0"/>
              <a:t>32 </a:t>
            </a:r>
            <a:r>
              <a:rPr lang="en-US" sz="3200" b="1" dirty="0"/>
              <a:t>(continued)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/>
              <a:t>Proof :</a:t>
            </a:r>
            <a:r>
              <a:rPr lang="en-US" sz="2800"/>
              <a:t> (b) To show that L(V,W) is a subspace: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The zero function is a linear transformation, hence belongs to L(V,W).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(Closure under addition) Suppose that T and U are two linear transformations. Then: </a:t>
            </a:r>
          </a:p>
          <a:p>
            <a:pPr marL="609600" indent="-609600">
              <a:buFontTx/>
              <a:buNone/>
            </a:pPr>
            <a:r>
              <a:rPr lang="en-US" sz="2400"/>
              <a:t>       (T + U) (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) = T (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) + U (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) (</a:t>
            </a:r>
            <a:r>
              <a:rPr lang="en-US" sz="2400" i="1"/>
              <a:t>by definition of addition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= T(</a:t>
            </a:r>
            <a:r>
              <a:rPr lang="en-US" sz="2400" b="1"/>
              <a:t>u</a:t>
            </a:r>
            <a:r>
              <a:rPr lang="en-US" sz="2400"/>
              <a:t>) + T(</a:t>
            </a:r>
            <a:r>
              <a:rPr lang="en-US" sz="2400" b="1"/>
              <a:t>v</a:t>
            </a:r>
            <a:r>
              <a:rPr lang="en-US" sz="2400"/>
              <a:t>) + U(</a:t>
            </a:r>
            <a:r>
              <a:rPr lang="en-US" sz="2400" b="1"/>
              <a:t>u</a:t>
            </a:r>
            <a:r>
              <a:rPr lang="en-US" sz="2400"/>
              <a:t>) + U(</a:t>
            </a:r>
            <a:r>
              <a:rPr lang="en-US" sz="2400" b="1"/>
              <a:t>v</a:t>
            </a:r>
            <a:r>
              <a:rPr lang="en-US" sz="2400"/>
              <a:t>) (</a:t>
            </a:r>
            <a:r>
              <a:rPr lang="en-US" sz="2400" i="1"/>
              <a:t>since T and U are linear</a:t>
            </a:r>
            <a:r>
              <a:rPr lang="en-US" sz="2400"/>
              <a:t>) </a:t>
            </a:r>
          </a:p>
          <a:p>
            <a:pPr marL="609600" indent="-609600">
              <a:buFontTx/>
              <a:buNone/>
            </a:pPr>
            <a:r>
              <a:rPr lang="en-US" sz="2400"/>
              <a:t>        = T(</a:t>
            </a:r>
            <a:r>
              <a:rPr lang="en-US" sz="2400" b="1"/>
              <a:t>u</a:t>
            </a:r>
            <a:r>
              <a:rPr lang="en-US" sz="2400"/>
              <a:t>) +  U(</a:t>
            </a:r>
            <a:r>
              <a:rPr lang="en-US" sz="2400" b="1"/>
              <a:t>u</a:t>
            </a:r>
            <a:r>
              <a:rPr lang="en-US" sz="2400"/>
              <a:t>) + T(</a:t>
            </a:r>
            <a:r>
              <a:rPr lang="en-US" sz="2400" b="1"/>
              <a:t>v</a:t>
            </a:r>
            <a:r>
              <a:rPr lang="en-US" sz="2400"/>
              <a:t>) + U(</a:t>
            </a:r>
            <a:r>
              <a:rPr lang="en-US" sz="2400" b="1"/>
              <a:t>v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= (T + U) (</a:t>
            </a:r>
            <a:r>
              <a:rPr lang="en-US" sz="2400" b="1"/>
              <a:t>u</a:t>
            </a:r>
            <a:r>
              <a:rPr lang="en-US" sz="2400"/>
              <a:t>) + (T + U) (</a:t>
            </a:r>
            <a:r>
              <a:rPr lang="en-US" sz="2400" b="1"/>
              <a:t>v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Similarly, (T + U) (c</a:t>
            </a:r>
            <a:r>
              <a:rPr lang="en-US" sz="2400" b="1"/>
              <a:t>u</a:t>
            </a:r>
            <a:r>
              <a:rPr lang="en-US" sz="2400"/>
              <a:t>)</a:t>
            </a:r>
            <a:r>
              <a:rPr lang="en-US" sz="2400" b="1"/>
              <a:t> = </a:t>
            </a:r>
            <a:r>
              <a:rPr lang="en-US" sz="2400"/>
              <a:t>T(c</a:t>
            </a:r>
            <a:r>
              <a:rPr lang="en-US" sz="2400" b="1"/>
              <a:t>u</a:t>
            </a:r>
            <a:r>
              <a:rPr lang="en-US" sz="2400"/>
              <a:t>) + U(c</a:t>
            </a:r>
            <a:r>
              <a:rPr lang="en-US" sz="2400" b="1"/>
              <a:t>u</a:t>
            </a:r>
            <a:r>
              <a:rPr lang="en-US" sz="2400"/>
              <a:t>) = </a:t>
            </a:r>
            <a:r>
              <a:rPr lang="en-US" sz="2400" b="1"/>
              <a:t> </a:t>
            </a:r>
            <a:r>
              <a:rPr lang="en-US" sz="2400"/>
              <a:t>cT(</a:t>
            </a:r>
            <a:r>
              <a:rPr lang="en-US" sz="2400" b="1"/>
              <a:t>u</a:t>
            </a:r>
            <a:r>
              <a:rPr lang="en-US" sz="2400"/>
              <a:t>) + cU(</a:t>
            </a:r>
            <a:r>
              <a:rPr lang="en-US" sz="2400" b="1"/>
              <a:t>u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 b="1"/>
              <a:t>                                                      </a:t>
            </a:r>
            <a:r>
              <a:rPr lang="en-US" sz="2400"/>
              <a:t>(</a:t>
            </a:r>
            <a:r>
              <a:rPr lang="en-US" sz="2400" i="1"/>
              <a:t>because T and U are linear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 = c(T(</a:t>
            </a:r>
            <a:r>
              <a:rPr lang="en-US" sz="2400" b="1"/>
              <a:t>u</a:t>
            </a:r>
            <a:r>
              <a:rPr lang="en-US" sz="2400"/>
              <a:t>) + U(</a:t>
            </a:r>
            <a:r>
              <a:rPr lang="en-US" sz="2400" b="1"/>
              <a:t>u</a:t>
            </a:r>
            <a:r>
              <a:rPr lang="en-US" sz="2400"/>
              <a:t>)) (</a:t>
            </a:r>
            <a:r>
              <a:rPr lang="en-US" sz="2400" i="1"/>
              <a:t>because W is a vector space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 = c(T + U)(</a:t>
            </a:r>
            <a:r>
              <a:rPr lang="en-US" sz="2400" b="1"/>
              <a:t>u</a:t>
            </a:r>
            <a:r>
              <a:rPr lang="en-US" sz="2400"/>
              <a:t>)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Proposition </a:t>
            </a:r>
            <a:r>
              <a:rPr lang="en-US" sz="3200" b="1" dirty="0" smtClean="0"/>
              <a:t>32 </a:t>
            </a:r>
            <a:r>
              <a:rPr lang="en-US" sz="3200" b="1" dirty="0"/>
              <a:t>(continued)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/>
            <a:r>
              <a:rPr lang="en-US" sz="2800" b="1"/>
              <a:t>Proof :</a:t>
            </a:r>
            <a:r>
              <a:rPr lang="en-US" sz="2800"/>
              <a:t> (b) To show that L(V,W) is a subspace (continued) :</a:t>
            </a:r>
          </a:p>
          <a:p>
            <a:pPr marL="609600" indent="-609600">
              <a:buFontTx/>
              <a:buAutoNum type="arabicPeriod" startAt="3"/>
            </a:pPr>
            <a:r>
              <a:rPr lang="en-US" sz="2800"/>
              <a:t>(Closure under scalar multiplication)</a:t>
            </a:r>
          </a:p>
          <a:p>
            <a:pPr marL="609600" indent="-609600">
              <a:buFontTx/>
              <a:buNone/>
            </a:pPr>
            <a:r>
              <a:rPr lang="en-US" sz="2800"/>
              <a:t>       (cT) (</a:t>
            </a:r>
            <a:r>
              <a:rPr lang="en-US" sz="2800" b="1"/>
              <a:t>u</a:t>
            </a:r>
            <a:r>
              <a:rPr lang="en-US" sz="2800"/>
              <a:t> + </a:t>
            </a:r>
            <a:r>
              <a:rPr lang="en-US" sz="2800" b="1"/>
              <a:t>v</a:t>
            </a:r>
            <a:r>
              <a:rPr lang="en-US" sz="2800"/>
              <a:t>) = cT (</a:t>
            </a:r>
            <a:r>
              <a:rPr lang="en-US" sz="2800" b="1"/>
              <a:t>u</a:t>
            </a:r>
            <a:r>
              <a:rPr lang="en-US" sz="2800"/>
              <a:t> + </a:t>
            </a:r>
            <a:r>
              <a:rPr lang="en-US" sz="2800" b="1"/>
              <a:t>v</a:t>
            </a:r>
            <a:r>
              <a:rPr lang="en-US" sz="2800"/>
              <a:t>)  </a:t>
            </a:r>
          </a:p>
          <a:p>
            <a:pPr marL="609600" indent="-609600">
              <a:buFontTx/>
              <a:buNone/>
            </a:pPr>
            <a:r>
              <a:rPr lang="en-US" sz="2800"/>
              <a:t>        = c(T(</a:t>
            </a:r>
            <a:r>
              <a:rPr lang="en-US" sz="2800" b="1"/>
              <a:t>u</a:t>
            </a:r>
            <a:r>
              <a:rPr lang="en-US" sz="2800"/>
              <a:t>) + T(</a:t>
            </a:r>
            <a:r>
              <a:rPr lang="en-US" sz="2800" b="1"/>
              <a:t>v</a:t>
            </a:r>
            <a:r>
              <a:rPr lang="en-US" sz="2800"/>
              <a:t>)) (</a:t>
            </a:r>
            <a:r>
              <a:rPr lang="en-US" sz="2800" i="1"/>
              <a:t>since T is linear</a:t>
            </a:r>
            <a:r>
              <a:rPr lang="en-US" sz="2800"/>
              <a:t>) </a:t>
            </a:r>
          </a:p>
          <a:p>
            <a:pPr marL="609600" indent="-609600">
              <a:buFontTx/>
              <a:buNone/>
            </a:pPr>
            <a:r>
              <a:rPr lang="en-US" sz="2800"/>
              <a:t>        = cT(</a:t>
            </a:r>
            <a:r>
              <a:rPr lang="en-US" sz="2800" b="1"/>
              <a:t>u</a:t>
            </a:r>
            <a:r>
              <a:rPr lang="en-US" sz="2800"/>
              <a:t>) +  cT(</a:t>
            </a:r>
            <a:r>
              <a:rPr lang="en-US" sz="2800" b="1"/>
              <a:t>v</a:t>
            </a:r>
            <a:r>
              <a:rPr lang="en-US" sz="2800"/>
              <a:t>) = (cT) (</a:t>
            </a:r>
            <a:r>
              <a:rPr lang="en-US" sz="2800" b="1"/>
              <a:t>u</a:t>
            </a:r>
            <a:r>
              <a:rPr lang="en-US" sz="2800"/>
              <a:t>) + (cT) (</a:t>
            </a:r>
            <a:r>
              <a:rPr lang="en-US" sz="2800" b="1"/>
              <a:t>v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r>
              <a:rPr lang="en-US" sz="2800"/>
              <a:t>      Similarly, (cT) (d</a:t>
            </a:r>
            <a:r>
              <a:rPr lang="en-US" sz="2800" b="1"/>
              <a:t>u</a:t>
            </a:r>
            <a:r>
              <a:rPr lang="en-US" sz="2800"/>
              <a:t>)</a:t>
            </a:r>
            <a:r>
              <a:rPr lang="en-US" sz="2800" b="1"/>
              <a:t> = </a:t>
            </a:r>
            <a:r>
              <a:rPr lang="en-US" sz="2800"/>
              <a:t>cT(d</a:t>
            </a:r>
            <a:r>
              <a:rPr lang="en-US" sz="2800" b="1"/>
              <a:t>u</a:t>
            </a:r>
            <a:r>
              <a:rPr lang="en-US" sz="2800"/>
              <a:t>) = </a:t>
            </a:r>
            <a:r>
              <a:rPr lang="en-US" sz="2800" b="1"/>
              <a:t> </a:t>
            </a:r>
            <a:r>
              <a:rPr lang="en-US" sz="2800"/>
              <a:t>cdT(</a:t>
            </a:r>
            <a:r>
              <a:rPr lang="en-US" sz="2800" b="1"/>
              <a:t>u</a:t>
            </a:r>
            <a:r>
              <a:rPr lang="en-US" sz="2800"/>
              <a:t>) </a:t>
            </a:r>
          </a:p>
          <a:p>
            <a:pPr marL="609600" indent="-609600">
              <a:buFontTx/>
              <a:buNone/>
            </a:pPr>
            <a:r>
              <a:rPr lang="en-US" sz="2800" b="1"/>
              <a:t>                                                      </a:t>
            </a:r>
            <a:r>
              <a:rPr lang="en-US" sz="2800"/>
              <a:t>(</a:t>
            </a:r>
            <a:r>
              <a:rPr lang="en-US" sz="2800" i="1"/>
              <a:t>because T is linear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r>
              <a:rPr lang="en-US" sz="2800"/>
              <a:t>         = d(c(T(</a:t>
            </a:r>
            <a:r>
              <a:rPr lang="en-US" sz="2800" b="1"/>
              <a:t>u</a:t>
            </a:r>
            <a:r>
              <a:rPr lang="en-US" sz="2800"/>
              <a:t>)) (</a:t>
            </a:r>
            <a:r>
              <a:rPr lang="en-US" sz="2800" i="1"/>
              <a:t>because F is a field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r>
              <a:rPr lang="en-US" sz="2800"/>
              <a:t>         = d(cT)(</a:t>
            </a:r>
            <a:r>
              <a:rPr lang="en-US" sz="2800" b="1"/>
              <a:t>u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609600" indent="-609600">
              <a:buFontTx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Algebra of Linear Transformations - continued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33</a:t>
            </a:r>
            <a:r>
              <a:rPr lang="en-US" dirty="0" smtClean="0"/>
              <a:t>: </a:t>
            </a:r>
            <a:r>
              <a:rPr lang="en-US" dirty="0"/>
              <a:t>Let V, W and Z be vector spaces over a field F. Let T be a linear transformation from V into W, and U be a linear transformation from W into Z. Then the composed function UT from V into Z  defined by (UT) </a:t>
            </a:r>
            <a:r>
              <a:rPr lang="en-US" sz="3600" dirty="0"/>
              <a:t>(</a:t>
            </a:r>
            <a:r>
              <a:rPr lang="en-US" sz="3600" b="1" dirty="0"/>
              <a:t>v</a:t>
            </a:r>
            <a:r>
              <a:rPr lang="en-US" sz="3600" dirty="0"/>
              <a:t>) = U(T(</a:t>
            </a:r>
            <a:r>
              <a:rPr lang="en-US" sz="3600" b="1" dirty="0"/>
              <a:t>v</a:t>
            </a:r>
            <a:r>
              <a:rPr lang="en-US" sz="3600" dirty="0"/>
              <a:t>)</a:t>
            </a:r>
            <a:r>
              <a:rPr lang="en-US" dirty="0"/>
              <a:t>) for all </a:t>
            </a:r>
            <a:r>
              <a:rPr lang="en-US" sz="3600" b="1" dirty="0"/>
              <a:t>v</a:t>
            </a:r>
            <a:r>
              <a:rPr lang="en-US" dirty="0"/>
              <a:t> in V is a linear transformation from  V into Z. </a:t>
            </a:r>
          </a:p>
          <a:p>
            <a:pPr marL="609600" indent="-609600"/>
            <a:r>
              <a:rPr lang="en-US" dirty="0"/>
              <a:t>Proof: </a:t>
            </a:r>
            <a:r>
              <a:rPr lang="en-US" i="1" dirty="0"/>
              <a:t>Left as an exercise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/>
              <a:t>Linear Operators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dirty="0"/>
              <a:t>A special case of primary importance is that of linear transformations of a vector space V into itself, i.e. the space L(V,V). In this case we typically use the terminology </a:t>
            </a:r>
            <a:r>
              <a:rPr lang="en-US" sz="2800" b="1" dirty="0"/>
              <a:t>linear operator </a:t>
            </a:r>
            <a:r>
              <a:rPr lang="en-US" sz="2800" dirty="0"/>
              <a:t>instead of linear transformation, in other words, a linear operator on V is a linear transformation from V into V. </a:t>
            </a:r>
            <a:endParaRPr lang="en-US" sz="2800" dirty="0" smtClean="0"/>
          </a:p>
          <a:p>
            <a:pPr marL="609600" indent="-609600"/>
            <a:r>
              <a:rPr lang="en-US" sz="2800" b="1" dirty="0" smtClean="0"/>
              <a:t>Observation: </a:t>
            </a:r>
            <a:r>
              <a:rPr lang="en-US" sz="2800" dirty="0" smtClean="0"/>
              <a:t>In the case of the space L(V,V), we can define a “multiplication”, i.e. composition of operators. (Note: </a:t>
            </a:r>
            <a:r>
              <a:rPr lang="en-US" sz="2800" i="1" dirty="0" smtClean="0"/>
              <a:t>We cannot do this in L(V,W) when W is different from V).</a:t>
            </a:r>
            <a:r>
              <a:rPr lang="en-US" sz="2800" dirty="0" smtClean="0"/>
              <a:t> As already indicated in Proposition 33, the composition of two linear transformations (provided it is well-defined) is a linear transformation. </a:t>
            </a:r>
          </a:p>
          <a:p>
            <a:pPr marL="609600" indent="-6096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/>
              <a:t>Linear Operators - 2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Composition </a:t>
            </a:r>
            <a:r>
              <a:rPr lang="en-US" sz="2800" dirty="0"/>
              <a:t>of linear </a:t>
            </a:r>
            <a:r>
              <a:rPr lang="en-US" sz="2800" dirty="0" smtClean="0"/>
              <a:t>operators satisfies </a:t>
            </a:r>
            <a:r>
              <a:rPr lang="en-US" sz="2800" dirty="0"/>
              <a:t>the following nice </a:t>
            </a:r>
            <a:r>
              <a:rPr lang="en-US" sz="2800" dirty="0" smtClean="0"/>
              <a:t>properties: </a:t>
            </a:r>
            <a:endParaRPr lang="en-US" sz="2800" dirty="0"/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IU = UI = U for all linear operators U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Associative Law: (T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)T</a:t>
            </a:r>
            <a:r>
              <a:rPr lang="en-US" baseline="-25000" dirty="0"/>
              <a:t>3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U(T</a:t>
            </a:r>
            <a:r>
              <a:rPr lang="en-US" baseline="-25000" dirty="0"/>
              <a:t>1</a:t>
            </a:r>
            <a:r>
              <a:rPr lang="en-US" dirty="0"/>
              <a:t> + T</a:t>
            </a:r>
            <a:r>
              <a:rPr lang="en-US" baseline="-25000" dirty="0"/>
              <a:t>2</a:t>
            </a:r>
            <a:r>
              <a:rPr lang="en-US" dirty="0"/>
              <a:t>)  = UT</a:t>
            </a:r>
            <a:r>
              <a:rPr lang="en-US" baseline="-25000" dirty="0"/>
              <a:t>1</a:t>
            </a:r>
            <a:r>
              <a:rPr lang="en-US" dirty="0"/>
              <a:t> + UT</a:t>
            </a:r>
            <a:r>
              <a:rPr lang="en-US" baseline="-25000" dirty="0"/>
              <a:t>2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 + T</a:t>
            </a:r>
            <a:r>
              <a:rPr lang="en-US" baseline="-25000" dirty="0"/>
              <a:t>2</a:t>
            </a:r>
            <a:r>
              <a:rPr lang="en-US" dirty="0"/>
              <a:t>)U = T</a:t>
            </a:r>
            <a:r>
              <a:rPr lang="en-US" baseline="-25000" dirty="0"/>
              <a:t>1</a:t>
            </a:r>
            <a:r>
              <a:rPr lang="en-US" dirty="0"/>
              <a:t>U+ T</a:t>
            </a:r>
            <a:r>
              <a:rPr lang="en-US" baseline="-25000" dirty="0"/>
              <a:t>2</a:t>
            </a:r>
            <a:r>
              <a:rPr lang="en-US" dirty="0"/>
              <a:t>U</a:t>
            </a:r>
            <a:endParaRPr lang="en-US" baseline="-25000" dirty="0"/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c(UT</a:t>
            </a:r>
            <a:r>
              <a:rPr lang="en-US" baseline="-25000" dirty="0"/>
              <a:t>1</a:t>
            </a:r>
            <a:r>
              <a:rPr lang="en-US" dirty="0"/>
              <a:t>) = (</a:t>
            </a:r>
            <a:r>
              <a:rPr lang="en-US" dirty="0" err="1"/>
              <a:t>cU</a:t>
            </a:r>
            <a:r>
              <a:rPr lang="en-US" dirty="0"/>
              <a:t>)T</a:t>
            </a:r>
            <a:r>
              <a:rPr lang="en-US" baseline="-25000" dirty="0"/>
              <a:t>1 </a:t>
            </a:r>
            <a:r>
              <a:rPr lang="en-US" dirty="0"/>
              <a:t>= U(cT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However, this multiplication is not commutative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dirty="0" smtClean="0"/>
              <a:t>Verification of the above properties is left as an exercise.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vector space with a multiplication which satisfies properties </a:t>
            </a:r>
            <a:r>
              <a:rPr lang="en-US" sz="2400" dirty="0" smtClean="0"/>
              <a:t> a</a:t>
            </a:r>
            <a:r>
              <a:rPr lang="en-US" sz="2400" dirty="0"/>
              <a:t>) through e) above is commonly referred to as an </a:t>
            </a:r>
            <a:r>
              <a:rPr lang="en-US" sz="2400" b="1" dirty="0"/>
              <a:t>algebra</a:t>
            </a:r>
            <a:r>
              <a:rPr lang="en-US" sz="2400" dirty="0"/>
              <a:t>. We will not study algebras in general, but will </a:t>
            </a:r>
            <a:r>
              <a:rPr lang="en-US" sz="2400" dirty="0" smtClean="0"/>
              <a:t>limit ourselves to L(V,V</a:t>
            </a:r>
            <a:r>
              <a:rPr lang="en-US" sz="2400" dirty="0"/>
              <a:t>).</a:t>
            </a:r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Another Fundamental Isomorphism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Proposition </a:t>
            </a:r>
            <a:r>
              <a:rPr lang="en-US" sz="2400" b="1" dirty="0" smtClean="0"/>
              <a:t>34</a:t>
            </a:r>
            <a:r>
              <a:rPr lang="en-US" sz="2400" dirty="0" smtClean="0"/>
              <a:t>: </a:t>
            </a:r>
            <a:r>
              <a:rPr lang="en-US" sz="2400" dirty="0"/>
              <a:t>Let V be an n-dimensional vector space over F, and let W be an m-dimensional vector space over F. Then there is an isomorphism between L(V,W) and </a:t>
            </a:r>
            <a:r>
              <a:rPr lang="en-US" sz="2400" dirty="0" err="1"/>
              <a:t>F</a:t>
            </a:r>
            <a:r>
              <a:rPr lang="en-US" sz="2400" baseline="30000" dirty="0" err="1"/>
              <a:t>m</a:t>
            </a:r>
            <a:r>
              <a:rPr lang="en-US" sz="2400" baseline="30000" dirty="0" err="1">
                <a:sym typeface="Symbol" pitchFamily="18" charset="2"/>
              </a:rPr>
              <a:t>n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Proof:</a:t>
            </a:r>
            <a:r>
              <a:rPr lang="en-US" sz="2400" dirty="0"/>
              <a:t> We take a fixed ordered basis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=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n</a:t>
            </a:r>
            <a:r>
              <a:rPr lang="en-US" sz="2400" dirty="0"/>
              <a:t>} for V, and a fixed ordered basis 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dirty="0"/>
              <a:t> = {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,w</a:t>
            </a:r>
            <a:r>
              <a:rPr lang="en-US" sz="2400" b="1" baseline="-25000" dirty="0"/>
              <a:t>2</a:t>
            </a:r>
            <a:r>
              <a:rPr lang="en-US" sz="2400" b="1" dirty="0"/>
              <a:t>,…,w</a:t>
            </a:r>
            <a:r>
              <a:rPr lang="en-US" sz="2400" b="1" baseline="-25000" dirty="0"/>
              <a:t>m</a:t>
            </a:r>
            <a:r>
              <a:rPr lang="en-US" sz="2400" dirty="0"/>
              <a:t>} for W.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Let T be any linear transformation in L(V,W). Then we can find the matrix of T with respect to the bases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and </a:t>
            </a:r>
            <a:r>
              <a:rPr lang="en-US" sz="2400" dirty="0">
                <a:sym typeface="Symbol" pitchFamily="18" charset="2"/>
              </a:rPr>
              <a:t>, let us call it [T]</a:t>
            </a:r>
            <a:r>
              <a:rPr lang="en-US" sz="2400" baseline="-250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/>
              </a:rPr>
              <a:t></a:t>
            </a:r>
            <a:r>
              <a:rPr lang="en-US" sz="2400" baseline="-25000" dirty="0" smtClean="0">
                <a:sym typeface="Symbol" pitchFamily="18" charset="2"/>
              </a:rPr>
              <a:t>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       The mapping </a:t>
            </a:r>
            <a:r>
              <a:rPr lang="en-US" sz="2400" dirty="0">
                <a:sym typeface="Symbol" pitchFamily="18" charset="2"/>
              </a:rPr>
              <a:t>: </a:t>
            </a:r>
            <a:r>
              <a:rPr lang="en-US" sz="2400" dirty="0"/>
              <a:t>L(V,W)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err="1"/>
              <a:t>F</a:t>
            </a:r>
            <a:r>
              <a:rPr lang="en-US" sz="2400" baseline="30000" dirty="0" err="1"/>
              <a:t>m</a:t>
            </a:r>
            <a:r>
              <a:rPr lang="en-US" sz="2400" baseline="300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which takes a linear transformation T to its matrix </a:t>
            </a:r>
            <a:r>
              <a:rPr lang="en-US" sz="2400" dirty="0" smtClean="0">
                <a:sym typeface="Symbol" pitchFamily="18" charset="2"/>
              </a:rPr>
              <a:t>[T]</a:t>
            </a:r>
            <a:r>
              <a:rPr lang="en-US" sz="2400" baseline="-250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/>
              </a:rPr>
              <a:t></a:t>
            </a:r>
            <a:r>
              <a:rPr lang="en-US" sz="2400" baseline="-25000" dirty="0" smtClean="0">
                <a:sym typeface="Symbol" pitchFamily="18" charset="2"/>
              </a:rPr>
              <a:t></a:t>
            </a:r>
            <a:r>
              <a:rPr lang="en-US" sz="2400" baseline="-25000" dirty="0" smtClean="0"/>
              <a:t> </a:t>
            </a:r>
            <a:r>
              <a:rPr lang="en-US" sz="2400" dirty="0"/>
              <a:t>is an isomorphism.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	(</a:t>
            </a:r>
            <a:r>
              <a:rPr lang="en-US" sz="2400" i="1" dirty="0"/>
              <a:t>Verification is left as an exercise</a:t>
            </a:r>
            <a:r>
              <a:rPr lang="en-US" sz="2400" dirty="0"/>
              <a:t>.)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	However, note that </a:t>
            </a:r>
            <a:r>
              <a:rPr lang="en-US" sz="2400" dirty="0">
                <a:sym typeface="Symbol" pitchFamily="18" charset="2"/>
              </a:rPr>
              <a:t> is defined in terms of </a:t>
            </a:r>
            <a:r>
              <a:rPr lang="en-US" sz="2400" dirty="0"/>
              <a:t>the bases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and </a:t>
            </a:r>
            <a:r>
              <a:rPr lang="en-US" sz="2400" dirty="0">
                <a:sym typeface="Symbol" pitchFamily="18" charset="2"/>
              </a:rPr>
              <a:t>, and is therefore dependent on the choice of </a:t>
            </a:r>
            <a:r>
              <a:rPr lang="en-US" sz="2400" dirty="0"/>
              <a:t> and </a:t>
            </a:r>
            <a:r>
              <a:rPr lang="en-US" sz="2400" dirty="0">
                <a:sym typeface="Symbol" pitchFamily="18" charset="2"/>
              </a:rPr>
              <a:t>.  </a:t>
            </a:r>
            <a:endParaRPr lang="en-US" sz="24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 smtClean="0">
                <a:sym typeface="Symbol" pitchFamily="18" charset="2"/>
              </a:rPr>
              <a:t>Remark: </a:t>
            </a:r>
            <a:r>
              <a:rPr lang="en-US" sz="2000" dirty="0" smtClean="0">
                <a:sym typeface="Symbol" pitchFamily="18" charset="2"/>
              </a:rPr>
              <a:t>The proposition above formalizes our construction of  the matrix of a linear transformation, and makes the relationship between matrices and linear transformations very rigorous. </a:t>
            </a:r>
            <a:endParaRPr lang="en-US" sz="20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b="1" dirty="0"/>
              <a:t>Another Fundamental </a:t>
            </a:r>
            <a:r>
              <a:rPr lang="en-US" sz="3600" b="1" dirty="0" smtClean="0"/>
              <a:t>Isomorphism - 2 </a:t>
            </a:r>
            <a:endParaRPr lang="en-US" sz="3600" b="1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Proposition 35</a:t>
            </a:r>
            <a:r>
              <a:rPr lang="en-US" sz="2400" dirty="0" smtClean="0"/>
              <a:t>: If dim V = n, and dim W = m, then dim L(V,W) = </a:t>
            </a:r>
            <a:r>
              <a:rPr lang="en-US" sz="2400" dirty="0" err="1" smtClean="0"/>
              <a:t>mn</a:t>
            </a:r>
            <a:r>
              <a:rPr lang="en-US" sz="2400" dirty="0" smtClean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Remark: </a:t>
            </a:r>
            <a:r>
              <a:rPr lang="en-US" sz="2400" dirty="0" smtClean="0"/>
              <a:t>The above proposition can be proved in two different ways: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First Way: </a:t>
            </a:r>
            <a:r>
              <a:rPr lang="en-US" sz="2400" dirty="0" smtClean="0"/>
              <a:t>We use the fundamental isomorphism of Proposition 34. Since L(V,W) is isomorphic to </a:t>
            </a:r>
            <a:r>
              <a:rPr lang="en-US" sz="2400" dirty="0" err="1" smtClean="0"/>
              <a:t>F</a:t>
            </a:r>
            <a:r>
              <a:rPr lang="en-US" sz="2400" baseline="30000" dirty="0" err="1" smtClean="0"/>
              <a:t>m</a:t>
            </a:r>
            <a:r>
              <a:rPr lang="en-US" sz="2400" baseline="30000" dirty="0" err="1">
                <a:sym typeface="Symbol" pitchFamily="18" charset="2"/>
              </a:rPr>
              <a:t>n</a:t>
            </a:r>
            <a:r>
              <a:rPr lang="en-US" sz="2400" dirty="0" smtClean="0"/>
              <a:t>., and dim (</a:t>
            </a:r>
            <a:r>
              <a:rPr lang="en-US" sz="2400" dirty="0" err="1" smtClean="0"/>
              <a:t>F</a:t>
            </a:r>
            <a:r>
              <a:rPr lang="en-US" sz="2400" baseline="30000" dirty="0" err="1" smtClean="0"/>
              <a:t>m</a:t>
            </a:r>
            <a:r>
              <a:rPr lang="en-US" sz="2400" baseline="30000" dirty="0" err="1" smtClean="0">
                <a:sym typeface="Symbol" pitchFamily="18" charset="2"/>
              </a:rPr>
              <a:t>n</a:t>
            </a:r>
            <a:r>
              <a:rPr lang="en-US" sz="2400" dirty="0" smtClean="0">
                <a:sym typeface="Symbol" pitchFamily="18" charset="2"/>
              </a:rPr>
              <a:t>) = </a:t>
            </a:r>
            <a:r>
              <a:rPr lang="en-US" sz="2400" dirty="0" err="1" smtClean="0">
                <a:sym typeface="Symbol" pitchFamily="18" charset="2"/>
              </a:rPr>
              <a:t>m</a:t>
            </a:r>
            <a:r>
              <a:rPr lang="en-US" sz="2400" dirty="0" err="1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, the result follows from Proposition 28. </a:t>
            </a:r>
            <a:endParaRPr lang="en-US" sz="2400" dirty="0"/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Second Way: </a:t>
            </a:r>
            <a:r>
              <a:rPr lang="en-US" sz="2400" dirty="0" smtClean="0"/>
              <a:t>We </a:t>
            </a:r>
            <a:r>
              <a:rPr lang="en-US" sz="2400" dirty="0"/>
              <a:t>take a fixed ordered basis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=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n</a:t>
            </a:r>
            <a:r>
              <a:rPr lang="en-US" sz="2400" dirty="0"/>
              <a:t>} for V, and a fixed ordered basis 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dirty="0"/>
              <a:t> = {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,w</a:t>
            </a:r>
            <a:r>
              <a:rPr lang="en-US" sz="2400" b="1" baseline="-25000" dirty="0"/>
              <a:t>2</a:t>
            </a:r>
            <a:r>
              <a:rPr lang="en-US" sz="2400" b="1" dirty="0"/>
              <a:t>,…,w</a:t>
            </a:r>
            <a:r>
              <a:rPr lang="en-US" sz="2400" b="1" baseline="-25000" dirty="0"/>
              <a:t>m</a:t>
            </a:r>
            <a:r>
              <a:rPr lang="en-US" sz="2400" dirty="0"/>
              <a:t>} for W.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We define the linear transformation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: V </a:t>
            </a:r>
            <a:r>
              <a:rPr lang="en-US" sz="2400" dirty="0" smtClean="0">
                <a:sym typeface="Symbol"/>
              </a:rPr>
              <a:t> W by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j</a:t>
            </a:r>
            <a:r>
              <a:rPr lang="en-US" sz="2400" dirty="0" smtClean="0">
                <a:sym typeface="Symbol"/>
              </a:rPr>
              <a:t>) = </a:t>
            </a:r>
            <a:r>
              <a:rPr lang="en-US" sz="2400" b="1" dirty="0" err="1" smtClean="0">
                <a:sym typeface="Symbol"/>
              </a:rPr>
              <a:t>w</a:t>
            </a:r>
            <a:r>
              <a:rPr lang="en-US" sz="2400" baseline="-250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, and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) = </a:t>
            </a:r>
            <a:r>
              <a:rPr lang="en-US" sz="2400" b="1" dirty="0" smtClean="0">
                <a:sym typeface="Symbol"/>
              </a:rPr>
              <a:t>0</a:t>
            </a:r>
            <a:r>
              <a:rPr lang="en-US" sz="2400" dirty="0" smtClean="0">
                <a:sym typeface="Symbol"/>
              </a:rPr>
              <a:t> for k ≠ j. By a lengthy but straightforward calculation, it can be shown that  the family  S = {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: </a:t>
            </a:r>
            <a:r>
              <a:rPr lang="en-US" sz="24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= 1 to m, j = 1 to n} forms a basis for L(V,W). Since |S| = </a:t>
            </a:r>
            <a:r>
              <a:rPr lang="en-US" sz="2400" dirty="0" err="1" smtClean="0">
                <a:sym typeface="Symbol"/>
              </a:rPr>
              <a:t>mn</a:t>
            </a:r>
            <a:r>
              <a:rPr lang="en-US" sz="2400" dirty="0" smtClean="0">
                <a:sym typeface="Symbol"/>
              </a:rPr>
              <a:t>, the result follows. </a:t>
            </a:r>
            <a:endParaRPr lang="en-US" sz="2400" dirty="0" smtClean="0">
              <a:sym typeface="Symbol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ym typeface="Symbol"/>
              </a:rPr>
              <a:t>Note: As defined above, the matrix of the linear transformation </a:t>
            </a:r>
            <a:r>
              <a:rPr lang="en-US" sz="2400" dirty="0" err="1">
                <a:solidFill>
                  <a:srgbClr val="000000"/>
                </a:solidFill>
              </a:rPr>
              <a:t>E</a:t>
            </a:r>
            <a:r>
              <a:rPr lang="en-US" sz="2400" baseline="-25000" dirty="0" err="1">
                <a:solidFill>
                  <a:srgbClr val="000000"/>
                </a:solidFill>
              </a:rPr>
              <a:t>ij</a:t>
            </a:r>
            <a:r>
              <a:rPr lang="en-US" sz="2400" dirty="0" smtClean="0">
                <a:sym typeface="Symbol"/>
              </a:rPr>
              <a:t> with regard to the bases  and  is the matrix </a:t>
            </a:r>
            <a:r>
              <a:rPr lang="en-US" sz="2400" dirty="0" err="1">
                <a:solidFill>
                  <a:srgbClr val="000000"/>
                </a:solidFill>
              </a:rPr>
              <a:t>E</a:t>
            </a:r>
            <a:r>
              <a:rPr lang="en-US" sz="2400" baseline="-25000" dirty="0" err="1">
                <a:solidFill>
                  <a:srgbClr val="000000"/>
                </a:solidFill>
              </a:rPr>
              <a:t>ij</a:t>
            </a:r>
            <a:r>
              <a:rPr lang="en-US" sz="2400" baseline="-25000" dirty="0">
                <a:solidFill>
                  <a:srgbClr val="000000"/>
                </a:solidFill>
              </a:rPr>
              <a:t> </a:t>
            </a:r>
            <a:r>
              <a:rPr lang="en-US" sz="2400" baseline="-250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defined</a:t>
            </a:r>
            <a:r>
              <a:rPr lang="en-US" sz="2400" baseline="-250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earlier, i.e. [</a:t>
            </a:r>
            <a:r>
              <a:rPr lang="en-US" sz="2400" dirty="0" err="1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ij</a:t>
            </a:r>
            <a:r>
              <a:rPr lang="en-US" sz="2400" dirty="0" smtClean="0">
                <a:solidFill>
                  <a:srgbClr val="000000"/>
                </a:solidFill>
              </a:rPr>
              <a:t>]</a:t>
            </a:r>
            <a:r>
              <a:rPr lang="en-US" sz="2400" baseline="-25000" dirty="0" smtClean="0">
                <a:solidFill>
                  <a:srgbClr val="000000"/>
                </a:solidFill>
                <a:sym typeface="Symbol"/>
              </a:rPr>
              <a:t></a:t>
            </a:r>
            <a:r>
              <a:rPr lang="en-US" sz="2400" dirty="0" smtClean="0">
                <a:solidFill>
                  <a:srgbClr val="000000"/>
                </a:solidFill>
                <a:sym typeface="Symbol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ij</a:t>
            </a:r>
            <a:r>
              <a:rPr lang="en-US" sz="2400" dirty="0" smtClean="0">
                <a:sym typeface="Symbol"/>
              </a:rPr>
              <a:t>.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b="1" smtClean="0"/>
              <a:t>Another Fundamental Isomorphism - 3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sz="2400" smtClean="0"/>
              <a:t>In fact, we can say something more about the above isomorphism. Recall that given a finite-dimensional vector space V and a fixed ordered basis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for V, we can determine the matrix of a linear operator T with respect to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, so that [T(</a:t>
            </a:r>
            <a:r>
              <a:rPr lang="en-US" sz="2400" b="1" smtClean="0"/>
              <a:t>v</a:t>
            </a:r>
            <a:r>
              <a:rPr lang="en-US" sz="2400" smtClean="0"/>
              <a:t>)]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baseline="-25000" smtClean="0"/>
              <a:t> </a:t>
            </a:r>
            <a:r>
              <a:rPr lang="en-US" sz="2400" smtClean="0"/>
              <a:t>= [T]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[</a:t>
            </a:r>
            <a:r>
              <a:rPr lang="en-US" sz="2400" b="1" smtClean="0"/>
              <a:t>v</a:t>
            </a:r>
            <a:r>
              <a:rPr lang="en-US" sz="2400" smtClean="0"/>
              <a:t>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for any vector </a:t>
            </a:r>
            <a:r>
              <a:rPr lang="en-US" sz="2400" b="1" smtClean="0"/>
              <a:t>v</a:t>
            </a:r>
            <a:r>
              <a:rPr lang="en-US" sz="2400" smtClean="0"/>
              <a:t> in V. Now, we can obtain the following: </a:t>
            </a:r>
          </a:p>
          <a:p>
            <a:pPr marL="609600" indent="-609600"/>
            <a:r>
              <a:rPr lang="en-US" sz="2400" b="1" smtClean="0"/>
              <a:t>Proposition 36</a:t>
            </a:r>
            <a:r>
              <a:rPr lang="en-US" sz="2400" smtClean="0"/>
              <a:t>: Suppose T and U are linear operators on a finite-dimensional vector space V and </a:t>
            </a:r>
            <a:r>
              <a:rPr lang="en-US" sz="2400" smtClean="0">
                <a:sym typeface="Symbol" pitchFamily="18" charset="2"/>
              </a:rPr>
              <a:t></a:t>
            </a:r>
            <a:r>
              <a:rPr lang="en-US" sz="2400" smtClean="0"/>
              <a:t> is a fixed ordered basis for V. Then [UT]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baseline="-25000" smtClean="0"/>
              <a:t> </a:t>
            </a:r>
            <a:r>
              <a:rPr lang="en-US" sz="2400" smtClean="0"/>
              <a:t>= [U]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[T]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.</a:t>
            </a:r>
          </a:p>
          <a:p>
            <a:pPr marL="609600" indent="-609600"/>
            <a:r>
              <a:rPr lang="en-US" sz="2400" b="1" smtClean="0"/>
              <a:t>Proposition 36a (Alternative Statement of Proposition 36):</a:t>
            </a:r>
            <a:r>
              <a:rPr lang="en-US" sz="2400" smtClean="0"/>
              <a:t> The mapping </a:t>
            </a:r>
            <a:r>
              <a:rPr lang="en-US" sz="2800" smtClean="0">
                <a:sym typeface="Symbol" pitchFamily="18" charset="2"/>
              </a:rPr>
              <a:t></a:t>
            </a:r>
            <a:r>
              <a:rPr lang="en-US" sz="2400" smtClean="0"/>
              <a:t> : L(V,V)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smtClean="0"/>
              <a:t>F</a:t>
            </a:r>
            <a:r>
              <a:rPr lang="en-US" sz="2800" baseline="30000" smtClean="0"/>
              <a:t>n</a:t>
            </a:r>
            <a:r>
              <a:rPr lang="en-US" sz="2800" baseline="30000" smtClean="0">
                <a:sym typeface="Symbol" pitchFamily="18" charset="2"/>
              </a:rPr>
              <a:t>n</a:t>
            </a:r>
            <a:r>
              <a:rPr lang="en-US" sz="2800" smtClean="0">
                <a:sym typeface="Symbol" pitchFamily="18" charset="2"/>
              </a:rPr>
              <a:t> given by (T) = </a:t>
            </a:r>
            <a:r>
              <a:rPr lang="en-US" sz="2400" smtClean="0"/>
              <a:t>[T]</a:t>
            </a:r>
            <a:r>
              <a:rPr lang="en-US" sz="2400" baseline="-25000" smtClean="0">
                <a:sym typeface="Symbol" pitchFamily="18" charset="2"/>
              </a:rPr>
              <a:t></a:t>
            </a:r>
            <a:r>
              <a:rPr lang="en-US" sz="2400" smtClean="0"/>
              <a:t> is a vector space isomorphism which also preserves products, i.e. </a:t>
            </a:r>
            <a:r>
              <a:rPr lang="en-US" sz="2800" smtClean="0">
                <a:sym typeface="Symbol" pitchFamily="18" charset="2"/>
              </a:rPr>
              <a:t>(UT) </a:t>
            </a:r>
            <a:r>
              <a:rPr lang="en-US" sz="2400" smtClean="0"/>
              <a:t>= </a:t>
            </a:r>
            <a:r>
              <a:rPr lang="en-US" sz="2800" smtClean="0">
                <a:sym typeface="Symbol" pitchFamily="18" charset="2"/>
              </a:rPr>
              <a:t>(U) (T)</a:t>
            </a:r>
            <a:r>
              <a:rPr lang="en-US" sz="2400" smtClean="0"/>
              <a:t>. </a:t>
            </a:r>
          </a:p>
          <a:p>
            <a:pPr marL="609600" indent="-609600">
              <a:spcBef>
                <a:spcPct val="30000"/>
              </a:spcBef>
            </a:pPr>
            <a:r>
              <a:rPr lang="en-US" sz="2400" b="1" i="1" smtClean="0"/>
              <a:t>In simple language, the matrix of the product is the product of the matrices. </a:t>
            </a:r>
            <a:r>
              <a:rPr lang="en-US" sz="2400" b="1" i="1" u="sng" smtClean="0"/>
              <a:t>That is why we define the matrix product in the way we do. </a:t>
            </a:r>
          </a:p>
          <a:p>
            <a:pPr marL="609600" indent="-609600">
              <a:buFontTx/>
              <a:buNone/>
            </a:pPr>
            <a:r>
              <a:rPr lang="en-US" sz="2400" smtClean="0"/>
              <a:t>       </a:t>
            </a:r>
          </a:p>
          <a:p>
            <a:pPr marL="609600" indent="-609600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r>
              <a:rPr lang="en-US" sz="3600" b="1" smtClean="0"/>
              <a:t>GENERALIZATION of PROPOSITION 36 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sz="2400" b="1" dirty="0" smtClean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Note:</a:t>
            </a:r>
            <a:r>
              <a:rPr lang="en-US" sz="2400" dirty="0" smtClean="0"/>
              <a:t> The above result (Proposition 36 – original form) can be extended to the composition of linear transformations T: V </a:t>
            </a:r>
            <a:r>
              <a:rPr lang="en-US" sz="2400" dirty="0" smtClean="0">
                <a:sym typeface="Symbol" pitchFamily="18" charset="2"/>
              </a:rPr>
              <a:t>W and </a:t>
            </a:r>
            <a:r>
              <a:rPr lang="en-US" sz="2400" dirty="0" smtClean="0"/>
              <a:t>U: W </a:t>
            </a:r>
            <a:r>
              <a:rPr lang="en-US" sz="2400" dirty="0" smtClean="0">
                <a:sym typeface="Symbol" pitchFamily="18" charset="2"/>
              </a:rPr>
              <a:t> Z. </a:t>
            </a:r>
            <a:r>
              <a:rPr lang="en-US" sz="2400" dirty="0" smtClean="0"/>
              <a:t> </a:t>
            </a:r>
          </a:p>
          <a:p>
            <a:pPr marL="609600" indent="-609600">
              <a:lnSpc>
                <a:spcPct val="80000"/>
              </a:lnSpc>
              <a:spcBef>
                <a:spcPts val="1800"/>
              </a:spcBef>
            </a:pPr>
            <a:r>
              <a:rPr lang="en-US" sz="2400" dirty="0" smtClean="0">
                <a:sym typeface="Symbol" pitchFamily="18" charset="2"/>
              </a:rPr>
              <a:t>Then the analogous statement for Proposition 36 in this situation would be:</a:t>
            </a:r>
          </a:p>
          <a:p>
            <a:pPr marL="609600" indent="-609600">
              <a:lnSpc>
                <a:spcPct val="80000"/>
              </a:lnSpc>
              <a:spcBef>
                <a:spcPts val="1800"/>
              </a:spcBef>
            </a:pPr>
            <a:r>
              <a:rPr lang="en-US" sz="2400" b="1" dirty="0" smtClean="0">
                <a:sym typeface="Symbol" pitchFamily="18" charset="2"/>
              </a:rPr>
              <a:t>Proposition 36 (b): </a:t>
            </a:r>
            <a:r>
              <a:rPr lang="en-US" sz="2400" dirty="0" smtClean="0"/>
              <a:t>Suppose that dim V = n, dim W = m, dim Z = k.  UT: V </a:t>
            </a:r>
            <a:r>
              <a:rPr lang="en-US" sz="2400" dirty="0" smtClean="0">
                <a:sym typeface="Symbol" pitchFamily="18" charset="2"/>
              </a:rPr>
              <a:t> Z would be a linear transformation from a space of dimension n to a space of dimension k, i.e. its matrix would be an </a:t>
            </a:r>
            <a:r>
              <a:rPr lang="en-US" sz="2400" dirty="0" err="1" smtClean="0">
                <a:sym typeface="Symbol" pitchFamily="18" charset="2"/>
              </a:rPr>
              <a:t>kn</a:t>
            </a:r>
            <a:r>
              <a:rPr lang="en-US" sz="2400" dirty="0" smtClean="0">
                <a:sym typeface="Symbol" pitchFamily="18" charset="2"/>
              </a:rPr>
              <a:t> matrix. Let , ,  be bases of V, W, Z, respectively. </a:t>
            </a:r>
          </a:p>
          <a:p>
            <a:pPr marL="609600" indent="-609600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sz="2400" dirty="0" smtClean="0">
                <a:sym typeface="Symbol" pitchFamily="18" charset="2"/>
              </a:rPr>
              <a:t>	Then: [UT]</a:t>
            </a:r>
            <a:r>
              <a:rPr lang="en-US" sz="2400" baseline="-25000" dirty="0" smtClean="0">
                <a:sym typeface="Symbol" pitchFamily="18" charset="2"/>
              </a:rPr>
              <a:t>  </a:t>
            </a:r>
            <a:r>
              <a:rPr lang="en-US" sz="2400" dirty="0" smtClean="0">
                <a:sym typeface="Symbol" pitchFamily="18" charset="2"/>
              </a:rPr>
              <a:t>= [U]</a:t>
            </a:r>
            <a:r>
              <a:rPr lang="en-US" sz="2400" baseline="-25000" dirty="0" smtClean="0">
                <a:sym typeface="Symbol" pitchFamily="18" charset="2"/>
              </a:rPr>
              <a:t></a:t>
            </a:r>
            <a:r>
              <a:rPr lang="en-US" sz="2400" dirty="0" smtClean="0">
                <a:sym typeface="Symbol" pitchFamily="18" charset="2"/>
              </a:rPr>
              <a:t> [T]</a:t>
            </a:r>
            <a:r>
              <a:rPr lang="en-US" sz="2400" baseline="-25000" dirty="0" smtClean="0">
                <a:sym typeface="Symbol" pitchFamily="18" charset="2"/>
              </a:rPr>
              <a:t></a:t>
            </a:r>
          </a:p>
          <a:p>
            <a:pPr marL="60960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  </a:t>
            </a:r>
            <a:r>
              <a:rPr lang="en-US" sz="2400" dirty="0" smtClean="0">
                <a:sym typeface="Symbol"/>
              </a:rPr>
              <a:t></a:t>
            </a:r>
            <a:r>
              <a:rPr lang="en-US" sz="2400" dirty="0" smtClean="0">
                <a:sym typeface="Symbol" pitchFamily="18" charset="2"/>
              </a:rPr>
              <a:t>               </a:t>
            </a:r>
            <a:r>
              <a:rPr lang="en-US" sz="2400" dirty="0" smtClean="0">
                <a:sym typeface="Symbol"/>
              </a:rPr>
              <a:t>         </a:t>
            </a:r>
          </a:p>
          <a:p>
            <a:pPr marL="609600" indent="0">
              <a:spcBef>
                <a:spcPts val="0"/>
              </a:spcBef>
              <a:buFontTx/>
              <a:buNone/>
            </a:pPr>
            <a:r>
              <a:rPr lang="en-US" sz="2400" dirty="0" smtClean="0">
                <a:sym typeface="Symbol"/>
              </a:rPr>
              <a:t>           </a:t>
            </a:r>
            <a:r>
              <a:rPr lang="en-US" sz="2400" dirty="0" err="1" smtClean="0">
                <a:sym typeface="Symbol"/>
              </a:rPr>
              <a:t>kn</a:t>
            </a:r>
            <a:r>
              <a:rPr lang="en-US" sz="2400" dirty="0" smtClean="0">
                <a:sym typeface="Symbol"/>
              </a:rPr>
              <a:t>           </a:t>
            </a:r>
            <a:r>
              <a:rPr lang="en-US" sz="2400" dirty="0" err="1" smtClean="0">
                <a:sym typeface="Symbol"/>
              </a:rPr>
              <a:t>km</a:t>
            </a:r>
            <a:r>
              <a:rPr lang="en-US" sz="2400" smtClean="0">
                <a:sym typeface="Symbol"/>
              </a:rPr>
              <a:t>    m</a:t>
            </a:r>
            <a:r>
              <a:rPr lang="en-US" sz="2400" dirty="0" err="1" smtClean="0">
                <a:sym typeface="Symbol"/>
              </a:rPr>
              <a:t>n</a:t>
            </a:r>
            <a:endParaRPr lang="en-US" sz="2400" dirty="0" smtClean="0">
              <a:sym typeface="Symbol" pitchFamily="18" charset="2"/>
            </a:endParaRPr>
          </a:p>
          <a:p>
            <a:pPr marL="609600" indent="0">
              <a:lnSpc>
                <a:spcPct val="80000"/>
              </a:lnSpc>
              <a:spcBef>
                <a:spcPts val="0"/>
              </a:spcBef>
            </a:pPr>
            <a:endParaRPr lang="en-US" sz="2400" b="1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    </a:t>
            </a:r>
          </a:p>
          <a:p>
            <a:pPr marL="609600" indent="-609600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Extra Slides: Proof of Proposition 32</a:t>
            </a:r>
            <a:endParaRPr lang="en-US" sz="36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/>
              <a:t>(</a:t>
            </a:r>
            <a:r>
              <a:rPr lang="en-US" dirty="0"/>
              <a:t>a) For any functions f and g from V to W, and any scalar c, we define the functions (f + g) and (</a:t>
            </a:r>
            <a:r>
              <a:rPr lang="en-US" dirty="0" err="1"/>
              <a:t>cf</a:t>
            </a:r>
            <a:r>
              <a:rPr lang="en-US" dirty="0"/>
              <a:t>) by:</a:t>
            </a:r>
          </a:p>
          <a:p>
            <a:pPr marL="1371600" lvl="2" indent="-457200"/>
            <a:r>
              <a:rPr lang="en-US" sz="2800" dirty="0"/>
              <a:t>(f + g) (</a:t>
            </a:r>
            <a:r>
              <a:rPr lang="en-US" sz="2800" b="1" dirty="0"/>
              <a:t>u</a:t>
            </a:r>
            <a:r>
              <a:rPr lang="en-US" sz="2800" dirty="0"/>
              <a:t>) = f(</a:t>
            </a:r>
            <a:r>
              <a:rPr lang="en-US" sz="2800" b="1" dirty="0"/>
              <a:t>u</a:t>
            </a:r>
            <a:r>
              <a:rPr lang="en-US" sz="2800" dirty="0"/>
              <a:t>) + g(</a:t>
            </a:r>
            <a:r>
              <a:rPr lang="en-US" sz="2800" b="1" dirty="0"/>
              <a:t>u</a:t>
            </a:r>
            <a:r>
              <a:rPr lang="en-US" sz="2800" dirty="0"/>
              <a:t>) for all </a:t>
            </a:r>
            <a:r>
              <a:rPr lang="en-US" sz="2800" b="1" dirty="0"/>
              <a:t>u</a:t>
            </a:r>
            <a:r>
              <a:rPr lang="en-US" sz="2800" dirty="0"/>
              <a:t> in V</a:t>
            </a:r>
          </a:p>
          <a:p>
            <a:pPr marL="1371600" lvl="2" indent="-457200"/>
            <a:r>
              <a:rPr lang="en-US" sz="2800" dirty="0"/>
              <a:t>(</a:t>
            </a:r>
            <a:r>
              <a:rPr lang="en-US" sz="2800" dirty="0" err="1"/>
              <a:t>cf</a:t>
            </a:r>
            <a:r>
              <a:rPr lang="en-US" sz="2800" dirty="0"/>
              <a:t>) (</a:t>
            </a:r>
            <a:r>
              <a:rPr lang="en-US" sz="2800" b="1" dirty="0"/>
              <a:t>u</a:t>
            </a:r>
            <a:r>
              <a:rPr lang="en-US" sz="2800" dirty="0"/>
              <a:t>) = c f(</a:t>
            </a:r>
            <a:r>
              <a:rPr lang="en-US" sz="2800" b="1" dirty="0"/>
              <a:t>u</a:t>
            </a:r>
            <a:r>
              <a:rPr lang="en-US" sz="2800" dirty="0"/>
              <a:t>) for all </a:t>
            </a:r>
            <a:r>
              <a:rPr lang="en-US" sz="2800" b="1" dirty="0"/>
              <a:t>u</a:t>
            </a:r>
            <a:r>
              <a:rPr lang="en-US" sz="2800" dirty="0"/>
              <a:t> in V</a:t>
            </a:r>
          </a:p>
          <a:p>
            <a:pPr marL="990600" lvl="1" indent="-533400">
              <a:buFontTx/>
              <a:buNone/>
            </a:pPr>
            <a:r>
              <a:rPr lang="en-US" sz="3200" dirty="0"/>
              <a:t>It is easy to verify that </a:t>
            </a:r>
            <a:r>
              <a:rPr lang="en-US" dirty="0"/>
              <a:t>W</a:t>
            </a:r>
            <a:r>
              <a:rPr lang="en-US" baseline="30000" dirty="0"/>
              <a:t>V</a:t>
            </a:r>
            <a:r>
              <a:rPr lang="en-US" sz="3200" dirty="0"/>
              <a:t> becomes a vector space over F.</a:t>
            </a:r>
          </a:p>
          <a:p>
            <a:pPr marL="990600" lvl="1" indent="-533400">
              <a:buFontTx/>
              <a:buNone/>
            </a:pPr>
            <a:r>
              <a:rPr lang="en-US" sz="3200" i="1" dirty="0"/>
              <a:t>But this is so only because W is a vector space over F.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1513</Words>
  <Application>Microsoft Office PowerPoint</Application>
  <PresentationFormat>On-screen Show (4:3)</PresentationFormat>
  <Paragraphs>81</Paragraphs>
  <Slides>11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Algebra of Linear Transformations  </vt:lpstr>
      <vt:lpstr>Algebra of Linear Transformations - continued</vt:lpstr>
      <vt:lpstr>Linear Operators </vt:lpstr>
      <vt:lpstr>Linear Operators - 2</vt:lpstr>
      <vt:lpstr>Another Fundamental Isomorphism </vt:lpstr>
      <vt:lpstr>Another Fundamental Isomorphism - 2 </vt:lpstr>
      <vt:lpstr>Another Fundamental Isomorphism - 3 </vt:lpstr>
      <vt:lpstr>GENERALIZATION of PROPOSITION 36  </vt:lpstr>
      <vt:lpstr>Extra Slides: Proof of Proposition 32</vt:lpstr>
      <vt:lpstr> Proposition 32 (continued):  </vt:lpstr>
      <vt:lpstr> Proposition 32 (continued): 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360</cp:revision>
  <cp:lastPrinted>2018-10-11T02:58:46Z</cp:lastPrinted>
  <dcterms:created xsi:type="dcterms:W3CDTF">2001-08-16T03:34:40Z</dcterms:created>
  <dcterms:modified xsi:type="dcterms:W3CDTF">2018-10-24T08:39:36Z</dcterms:modified>
</cp:coreProperties>
</file>