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1"/>
  </p:handoutMasterIdLst>
  <p:sldIdLst>
    <p:sldId id="472" r:id="rId2"/>
    <p:sldId id="473" r:id="rId3"/>
    <p:sldId id="486" r:id="rId4"/>
    <p:sldId id="474" r:id="rId5"/>
    <p:sldId id="475" r:id="rId6"/>
    <p:sldId id="482" r:id="rId7"/>
    <p:sldId id="476" r:id="rId8"/>
    <p:sldId id="478" r:id="rId9"/>
    <p:sldId id="479" r:id="rId10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C305F7C-A185-4403-A2A9-9159D5D9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D1B4-A3B9-42C8-B3AC-F9977BFD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E420-88BE-4A02-B745-701DAC12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0EA-2599-4FFE-B81E-F4FC4F86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4B5D-C1BD-48F9-80A4-1548A23C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FBBD-2DF5-4137-A840-DA1E80B2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FD7E-D0C9-48E0-8DAE-F9A5FA47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5256-C7D8-49B9-92AC-91D3D83C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1558-422F-47C7-A521-C60FCE68A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F3B-D629-4FAE-9EAB-B6F8054D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5626-1B44-48FE-BE20-5974ECF8E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4B83-1B23-4445-B928-AF9EEDE5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33A7C634-7F5A-417A-9053-FE729991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 smtClean="0"/>
              <a:t>Invertibility of Linear Transformations - 1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b="1" smtClean="0"/>
              <a:t>Definition:</a:t>
            </a:r>
            <a:r>
              <a:rPr lang="en-US" smtClean="0"/>
              <a:t> Any function f from V into W is said to be </a:t>
            </a:r>
            <a:r>
              <a:rPr lang="en-US" b="1" smtClean="0"/>
              <a:t>invertible</a:t>
            </a:r>
            <a:r>
              <a:rPr lang="en-US" smtClean="0"/>
              <a:t> if there exists a function g from W into V such that gf is the identity function on V and fg is the identity function on W. </a:t>
            </a:r>
          </a:p>
          <a:p>
            <a:pPr marL="609600" indent="-609600">
              <a:lnSpc>
                <a:spcPct val="90000"/>
              </a:lnSpc>
            </a:pPr>
            <a:r>
              <a:rPr lang="en-US" b="1" smtClean="0"/>
              <a:t>Observation 1</a:t>
            </a:r>
            <a:r>
              <a:rPr lang="en-US" smtClean="0"/>
              <a:t>: In case f is invertible, then the function g is unique, and is called the inverse of f, denoted by f </a:t>
            </a:r>
            <a:r>
              <a:rPr lang="en-US" baseline="30000" smtClean="0">
                <a:sym typeface="Symbol" pitchFamily="18" charset="2"/>
              </a:rPr>
              <a:t>1</a:t>
            </a:r>
            <a:r>
              <a:rPr lang="en-US" smtClean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b="1" smtClean="0"/>
              <a:t>Observation 2</a:t>
            </a:r>
            <a:r>
              <a:rPr lang="en-US" smtClean="0"/>
              <a:t>: A function f is invertible if and only if f is </a:t>
            </a:r>
            <a:r>
              <a:rPr lang="en-US" i="1" smtClean="0"/>
              <a:t>injective </a:t>
            </a:r>
            <a:r>
              <a:rPr lang="en-US" smtClean="0"/>
              <a:t>(old terminology: 1:1 or one-to-one) and </a:t>
            </a:r>
            <a:r>
              <a:rPr lang="en-US" i="1" smtClean="0"/>
              <a:t>surjective</a:t>
            </a:r>
            <a:r>
              <a:rPr lang="en-US" smtClean="0"/>
              <a:t> (old terminology: onto, i.e. the range of f is all of W), i.e. </a:t>
            </a:r>
            <a:r>
              <a:rPr lang="en-US" b="1" i="1" smtClean="0"/>
              <a:t>bijective</a:t>
            </a:r>
            <a:r>
              <a:rPr lang="en-US" smtClean="0"/>
              <a:t>. </a:t>
            </a:r>
          </a:p>
          <a:p>
            <a:pPr marL="609600" indent="-609600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b="1" smtClean="0"/>
              <a:t>Invertibility of Linear Transformations - 2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Proposition 37:</a:t>
            </a:r>
            <a:r>
              <a:rPr lang="en-US" sz="2800" dirty="0" smtClean="0"/>
              <a:t> If T: V </a:t>
            </a:r>
            <a:r>
              <a:rPr lang="en-US" sz="2800" dirty="0" smtClean="0">
                <a:sym typeface="Symbol"/>
              </a:rPr>
              <a:t> W </a:t>
            </a:r>
            <a:r>
              <a:rPr lang="en-US" sz="2800" dirty="0" smtClean="0"/>
              <a:t>is an invertible linear transformation, its inverse function T </a:t>
            </a:r>
            <a:r>
              <a:rPr lang="en-US" sz="2800" baseline="30000" dirty="0" smtClean="0">
                <a:sym typeface="Symbol" pitchFamily="18" charset="2"/>
              </a:rPr>
              <a:t>1</a:t>
            </a:r>
            <a:r>
              <a:rPr lang="en-US" sz="2800" dirty="0" smtClean="0"/>
              <a:t>: W </a:t>
            </a:r>
            <a:r>
              <a:rPr lang="en-US" sz="2800" dirty="0" smtClean="0">
                <a:sym typeface="Symbol"/>
              </a:rPr>
              <a:t> V</a:t>
            </a:r>
            <a:r>
              <a:rPr lang="en-US" sz="2800" dirty="0" smtClean="0"/>
              <a:t>is also a linear transformation.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Proof is left as an exercise.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Remark: </a:t>
            </a:r>
            <a:r>
              <a:rPr lang="en-US" sz="2800" dirty="0" smtClean="0"/>
              <a:t>In our earlier terminology, an invertible linear transformation is an isomorphism. We can now use the above result to obtain a nice corollary.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Corollary 37.1</a:t>
            </a:r>
            <a:r>
              <a:rPr lang="en-US" sz="2800" dirty="0" smtClean="0"/>
              <a:t>: Isomorphism is an equivalence relation on the set of all vector spaces over a given field F.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Outline of Proof</a:t>
            </a:r>
            <a:r>
              <a:rPr lang="en-US" sz="2800" dirty="0" smtClean="0"/>
              <a:t>: Reflexive property is obvious, symmetric property follows from Proposition 37, and transitive property can be derived from Proposition 33.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 sz="3600" b="1" dirty="0" smtClean="0"/>
              <a:t>Singular and Non-Singular Linear Transformations 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Definition:</a:t>
            </a:r>
            <a:r>
              <a:rPr lang="en-US" sz="2800" dirty="0" smtClean="0"/>
              <a:t> A linear transformation T from V into W is said to be </a:t>
            </a:r>
            <a:r>
              <a:rPr lang="en-US" sz="2800" b="1" dirty="0" smtClean="0"/>
              <a:t>non-singular </a:t>
            </a:r>
            <a:r>
              <a:rPr lang="en-US" sz="2800" dirty="0" smtClean="0"/>
              <a:t>if the null space of T is {</a:t>
            </a:r>
            <a:r>
              <a:rPr lang="en-US" sz="2800" b="1" dirty="0" smtClean="0"/>
              <a:t>0</a:t>
            </a:r>
            <a:r>
              <a:rPr lang="en-US" sz="2800" dirty="0" smtClean="0"/>
              <a:t>}, i.e. </a:t>
            </a:r>
            <a:r>
              <a:rPr lang="en-US" sz="2800" dirty="0" err="1" smtClean="0"/>
              <a:t>T</a:t>
            </a:r>
            <a:r>
              <a:rPr lang="en-US" sz="2800" b="1" dirty="0" err="1" smtClean="0"/>
              <a:t>v</a:t>
            </a:r>
            <a:r>
              <a:rPr lang="en-US" sz="2800" dirty="0" smtClean="0"/>
              <a:t> = </a:t>
            </a:r>
            <a:r>
              <a:rPr lang="en-US" sz="2800" b="1" dirty="0" smtClean="0"/>
              <a:t>0 </a:t>
            </a:r>
            <a:r>
              <a:rPr lang="en-US" sz="2800" dirty="0" smtClean="0"/>
              <a:t>implies </a:t>
            </a:r>
            <a:r>
              <a:rPr lang="en-US" sz="2800" b="1" dirty="0" smtClean="0"/>
              <a:t>v</a:t>
            </a:r>
            <a:r>
              <a:rPr lang="en-US" sz="2800" dirty="0" smtClean="0"/>
              <a:t> = </a:t>
            </a:r>
            <a:r>
              <a:rPr lang="en-US" sz="2800" b="1" dirty="0" smtClean="0"/>
              <a:t>0</a:t>
            </a:r>
            <a:r>
              <a:rPr lang="en-US" sz="2800" dirty="0" smtClean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Remark: This is equivalent to saying that T is injective (we had already noted this when we initially defined the null space or kernel).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Proposition 38:</a:t>
            </a:r>
            <a:r>
              <a:rPr lang="en-US" sz="2800" dirty="0" smtClean="0"/>
              <a:t> Let T be a linear transformation from V into W. Then T is non-singular if and only if T carries every linearly independent subset of V into a linearly independent subset of W.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Proof: </a:t>
            </a:r>
            <a:r>
              <a:rPr lang="en-US" sz="2800" i="1" dirty="0" smtClean="0"/>
              <a:t>Left as an exercise</a:t>
            </a:r>
          </a:p>
        </p:txBody>
      </p:sp>
    </p:spTree>
    <p:extLst>
      <p:ext uri="{BB962C8B-B14F-4D97-AF65-F5344CB8AC3E}">
        <p14:creationId xmlns:p14="http://schemas.microsoft.com/office/powerpoint/2010/main" val="11001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 smtClean="0"/>
              <a:t>Invertibility of Linear Transformations - 3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609600" indent="-609600"/>
            <a:r>
              <a:rPr lang="en-US" b="1" smtClean="0"/>
              <a:t>Proposition 39:</a:t>
            </a:r>
            <a:r>
              <a:rPr lang="en-US" smtClean="0"/>
              <a:t> Let V and W be finite-dimensional spaces </a:t>
            </a:r>
            <a:r>
              <a:rPr lang="en-US" i="1" smtClean="0"/>
              <a:t>with dim V = dim W</a:t>
            </a:r>
            <a:r>
              <a:rPr lang="en-US" smtClean="0"/>
              <a:t>. Let T be a linear transformation from V into W. Then the following are equivalent:</a:t>
            </a:r>
          </a:p>
          <a:p>
            <a:pPr marL="609600" indent="-609600">
              <a:buFontTx/>
              <a:buAutoNum type="alphaLcPeriod"/>
            </a:pPr>
            <a:r>
              <a:rPr lang="en-US" smtClean="0"/>
              <a:t>T is invertible</a:t>
            </a:r>
          </a:p>
          <a:p>
            <a:pPr marL="609600" indent="-609600">
              <a:buFontTx/>
              <a:buAutoNum type="alphaLcPeriod"/>
            </a:pPr>
            <a:r>
              <a:rPr lang="en-US" smtClean="0"/>
              <a:t>T is non-singular</a:t>
            </a:r>
          </a:p>
          <a:p>
            <a:pPr marL="609600" indent="-609600">
              <a:buFontTx/>
              <a:buAutoNum type="alphaLcPeriod"/>
            </a:pPr>
            <a:r>
              <a:rPr lang="en-US" smtClean="0"/>
              <a:t>T is surjective, i.e. the range of T is W</a:t>
            </a:r>
          </a:p>
          <a:p>
            <a:pPr marL="609600" indent="-609600">
              <a:buFontTx/>
              <a:buAutoNum type="alphaLcPeriod"/>
            </a:pPr>
            <a:r>
              <a:rPr lang="en-US" smtClean="0"/>
              <a:t>T carries every basis of V into a basis of W</a:t>
            </a:r>
          </a:p>
          <a:p>
            <a:pPr marL="609600" indent="-609600"/>
            <a:r>
              <a:rPr lang="en-US" i="1" smtClean="0"/>
              <a:t>Proof is left as an exercise.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b="1" smtClean="0"/>
              <a:t>Invertibility of Linear Transformations - 4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smtClean="0"/>
              <a:t>Remark: The essential point in the above Proposition 39 is that for finite-dimensional spaces </a:t>
            </a:r>
            <a:r>
              <a:rPr lang="en-US" sz="2800" b="1" smtClean="0"/>
              <a:t>with equal dimension</a:t>
            </a:r>
            <a:r>
              <a:rPr lang="en-US" sz="2800" smtClean="0"/>
              <a:t>, if the linear transformation is non-singular (i.e. injective) then it must be surjective, and if it is surjective, then it must be injective. However, this holds only for </a:t>
            </a:r>
            <a:r>
              <a:rPr lang="en-US" sz="2800" i="1" smtClean="0"/>
              <a:t>finite-dimensional</a:t>
            </a:r>
            <a:r>
              <a:rPr lang="en-US" sz="2800" smtClean="0"/>
              <a:t> spaces.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smtClean="0"/>
              <a:t>For infinite-dimensional spaces V, it is possible to find a linear operator T: V </a:t>
            </a:r>
            <a:r>
              <a:rPr lang="en-US" sz="2800" smtClean="0">
                <a:sym typeface="Symbol" pitchFamily="18" charset="2"/>
              </a:rPr>
              <a:t> V which is surjective but not injective. Similarly, it is possible to find </a:t>
            </a:r>
            <a:r>
              <a:rPr lang="en-US" sz="2800" smtClean="0"/>
              <a:t>a linear operator T: V </a:t>
            </a:r>
            <a:r>
              <a:rPr lang="en-US" sz="2800" smtClean="0">
                <a:sym typeface="Symbol" pitchFamily="18" charset="2"/>
              </a:rPr>
              <a:t> V which is injective but not surjective. (</a:t>
            </a:r>
            <a:r>
              <a:rPr lang="en-US" sz="2800" i="1" smtClean="0">
                <a:sym typeface="Symbol" pitchFamily="18" charset="2"/>
              </a:rPr>
              <a:t>Left as an exercise.</a:t>
            </a:r>
            <a:r>
              <a:rPr lang="en-US" sz="2800" smtClean="0">
                <a:sym typeface="Symbol" pitchFamily="18" charset="2"/>
              </a:rPr>
              <a:t>)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b="1" dirty="0"/>
              <a:t>Very Important Theorem – </a:t>
            </a:r>
            <a:r>
              <a:rPr lang="en-US" b="1" dirty="0" err="1"/>
              <a:t>Ver</a:t>
            </a:r>
            <a:r>
              <a:rPr lang="en-US" b="1"/>
              <a:t> </a:t>
            </a:r>
            <a:r>
              <a:rPr lang="en-US" b="1" smtClean="0"/>
              <a:t>2.0</a:t>
            </a:r>
            <a:endParaRPr lang="en-US" b="1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r>
              <a:rPr lang="en-US" b="1" dirty="0" smtClean="0"/>
              <a:t>Theorem 1</a:t>
            </a:r>
            <a:r>
              <a:rPr lang="en-US" dirty="0" smtClean="0"/>
              <a:t>: The following are equivalent for an </a:t>
            </a:r>
            <a:r>
              <a:rPr lang="en-US" dirty="0" err="1" smtClean="0"/>
              <a:t>m</a:t>
            </a:r>
            <a:r>
              <a:rPr lang="en-US" dirty="0" err="1" smtClean="0">
                <a:sym typeface="Symbol" pitchFamily="18" charset="2"/>
              </a:rPr>
              <a:t>m</a:t>
            </a:r>
            <a:r>
              <a:rPr lang="en-US" dirty="0" smtClean="0"/>
              <a:t> square matrix A:</a:t>
            </a:r>
          </a:p>
          <a:p>
            <a:pPr>
              <a:buFontTx/>
              <a:buNone/>
            </a:pPr>
            <a:r>
              <a:rPr lang="en-US" sz="2400" dirty="0" smtClean="0"/>
              <a:t>    a. A is invertible</a:t>
            </a:r>
          </a:p>
          <a:p>
            <a:pPr>
              <a:buFontTx/>
              <a:buNone/>
            </a:pPr>
            <a:r>
              <a:rPr lang="en-US" sz="2400" dirty="0" smtClean="0"/>
              <a:t>    b. A is row equivalent to the identity matrix</a:t>
            </a:r>
          </a:p>
          <a:p>
            <a:pPr>
              <a:buFontTx/>
              <a:buNone/>
            </a:pPr>
            <a:r>
              <a:rPr lang="en-US" sz="2400" dirty="0" smtClean="0"/>
              <a:t>    c. The homogeneous system A</a:t>
            </a:r>
            <a:r>
              <a:rPr lang="en-US" sz="2400" b="1" dirty="0" smtClean="0"/>
              <a:t>x</a:t>
            </a:r>
            <a:r>
              <a:rPr lang="en-US" sz="2400" dirty="0" smtClean="0"/>
              <a:t> = </a:t>
            </a:r>
            <a:r>
              <a:rPr lang="en-US" sz="2400" b="1" dirty="0" smtClean="0"/>
              <a:t>0</a:t>
            </a:r>
            <a:r>
              <a:rPr lang="en-US" sz="2400" dirty="0" smtClean="0"/>
              <a:t> has only the trivial solution</a:t>
            </a:r>
          </a:p>
          <a:p>
            <a:pPr>
              <a:buFontTx/>
              <a:buNone/>
            </a:pPr>
            <a:r>
              <a:rPr lang="en-US" sz="2400" dirty="0" smtClean="0"/>
              <a:t>    d. The system of equations A</a:t>
            </a:r>
            <a:r>
              <a:rPr lang="en-US" sz="2400" b="1" dirty="0" smtClean="0"/>
              <a:t>x</a:t>
            </a:r>
            <a:r>
              <a:rPr lang="en-US" sz="2400" dirty="0" smtClean="0"/>
              <a:t> = </a:t>
            </a:r>
            <a:r>
              <a:rPr lang="en-US" sz="2400" b="1" dirty="0" smtClean="0"/>
              <a:t>b</a:t>
            </a:r>
            <a:r>
              <a:rPr lang="en-US" sz="2400" dirty="0" smtClean="0"/>
              <a:t> has at least one solution for every </a:t>
            </a:r>
            <a:r>
              <a:rPr lang="en-US" sz="2400" b="1" dirty="0" smtClean="0"/>
              <a:t>b </a:t>
            </a:r>
            <a:r>
              <a:rPr lang="en-US" sz="2400" dirty="0" smtClean="0"/>
              <a:t>in </a:t>
            </a:r>
            <a:r>
              <a:rPr lang="en-US" sz="2400" dirty="0" smtClean="0">
                <a:latin typeface="Castellar"/>
              </a:rPr>
              <a:t>R</a:t>
            </a:r>
            <a:r>
              <a:rPr lang="en-US" sz="2400" baseline="30000" dirty="0" smtClean="0"/>
              <a:t>m</a:t>
            </a:r>
            <a:r>
              <a:rPr lang="en-US" sz="2400" b="1" dirty="0" smtClean="0"/>
              <a:t>. </a:t>
            </a:r>
          </a:p>
          <a:p>
            <a:pPr>
              <a:buFontTx/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e.</a:t>
            </a:r>
            <a:r>
              <a:rPr lang="en-US" sz="2400" b="1" dirty="0" smtClean="0"/>
              <a:t> </a:t>
            </a:r>
            <a:r>
              <a:rPr lang="en-US" sz="2400" dirty="0" smtClean="0"/>
              <a:t>Nullity (A) = 0</a:t>
            </a:r>
          </a:p>
          <a:p>
            <a:pPr>
              <a:buFontTx/>
              <a:buNone/>
            </a:pPr>
            <a:r>
              <a:rPr lang="en-US" sz="2400" dirty="0" smtClean="0"/>
              <a:t>	f. Rank (A)  = m</a:t>
            </a:r>
          </a:p>
          <a:p>
            <a:pPr>
              <a:buFontTx/>
              <a:buNone/>
            </a:pPr>
            <a:r>
              <a:rPr lang="en-US" sz="2400" dirty="0" smtClean="0"/>
              <a:t>	g. The columns of A form a basis for </a:t>
            </a:r>
            <a:r>
              <a:rPr lang="en-US" sz="2400" dirty="0" smtClean="0">
                <a:latin typeface="Castellar"/>
              </a:rPr>
              <a:t>R</a:t>
            </a:r>
            <a:r>
              <a:rPr lang="en-US" sz="2400" baseline="30000" dirty="0" smtClean="0"/>
              <a:t>m</a:t>
            </a:r>
            <a:r>
              <a:rPr lang="en-US" sz="2400" b="1" dirty="0" smtClean="0"/>
              <a:t>. </a:t>
            </a:r>
          </a:p>
          <a:p>
            <a:pPr>
              <a:buFontTx/>
              <a:buNone/>
            </a:pPr>
            <a:r>
              <a:rPr lang="en-US" sz="2400" dirty="0" smtClean="0"/>
              <a:t>	h. </a:t>
            </a:r>
            <a:r>
              <a:rPr lang="en-US" sz="2400" dirty="0" err="1" smtClean="0"/>
              <a:t>Det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 0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</a:p>
          <a:p>
            <a:pPr marL="609600" indent="-609600"/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066800"/>
          </a:xfrm>
        </p:spPr>
        <p:txBody>
          <a:bodyPr/>
          <a:lstStyle/>
          <a:p>
            <a:r>
              <a:rPr lang="en-US" sz="3200" b="1"/>
              <a:t> </a:t>
            </a:r>
            <a:r>
              <a:rPr lang="en-US" sz="3600" b="1"/>
              <a:t>Eigenvectors and Eigenvalues - 1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620000" cy="4495800"/>
          </a:xfrm>
        </p:spPr>
        <p:txBody>
          <a:bodyPr/>
          <a:lstStyle/>
          <a:p>
            <a:pPr marL="609600" indent="-609600"/>
            <a:r>
              <a:rPr lang="en-US" sz="2800" b="1" dirty="0"/>
              <a:t>Definition: </a:t>
            </a:r>
            <a:r>
              <a:rPr lang="en-US" sz="2800" dirty="0"/>
              <a:t>An </a:t>
            </a:r>
            <a:r>
              <a:rPr lang="en-US" sz="2800" b="1" dirty="0"/>
              <a:t>eigenvector</a:t>
            </a:r>
            <a:r>
              <a:rPr lang="en-US" sz="2800" dirty="0"/>
              <a:t> of an</a:t>
            </a:r>
            <a:r>
              <a:rPr lang="en-US" sz="2800" b="1" dirty="0"/>
              <a:t>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 A is a </a:t>
            </a:r>
            <a:r>
              <a:rPr lang="en-US" sz="2800" b="1" u="sng" dirty="0">
                <a:sym typeface="Symbol" pitchFamily="18" charset="2"/>
              </a:rPr>
              <a:t>non-zero</a:t>
            </a:r>
            <a:r>
              <a:rPr lang="en-US" sz="2800" dirty="0">
                <a:sym typeface="Symbol" pitchFamily="18" charset="2"/>
              </a:rPr>
              <a:t> vector 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such that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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for some scalar . A scalar  is called an </a:t>
            </a:r>
            <a:r>
              <a:rPr lang="en-US" sz="2800" b="1" dirty="0" err="1">
                <a:sym typeface="Symbol" pitchFamily="18" charset="2"/>
              </a:rPr>
              <a:t>eigenvalue</a:t>
            </a:r>
            <a:r>
              <a:rPr lang="en-US" sz="2800" dirty="0">
                <a:sym typeface="Symbol" pitchFamily="18" charset="2"/>
              </a:rPr>
              <a:t> of A if there is a non-trivial solution of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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; such a vector 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is called an </a:t>
            </a:r>
            <a:r>
              <a:rPr lang="en-US" sz="2800" b="1" dirty="0">
                <a:sym typeface="Symbol" pitchFamily="18" charset="2"/>
              </a:rPr>
              <a:t>eigenvector corresponding</a:t>
            </a:r>
            <a:r>
              <a:rPr lang="en-US" sz="2800" dirty="0">
                <a:sym typeface="Symbol" pitchFamily="18" charset="2"/>
              </a:rPr>
              <a:t> to . </a:t>
            </a:r>
          </a:p>
          <a:p>
            <a:pPr marL="609600" indent="-609600"/>
            <a:r>
              <a:rPr lang="en-US" sz="2800" dirty="0" err="1">
                <a:sym typeface="Symbol" pitchFamily="18" charset="2"/>
              </a:rPr>
              <a:t>Eigenvalues</a:t>
            </a:r>
            <a:r>
              <a:rPr lang="en-US" sz="2800" dirty="0">
                <a:sym typeface="Symbol" pitchFamily="18" charset="2"/>
              </a:rPr>
              <a:t> are sometimes also called </a:t>
            </a:r>
            <a:r>
              <a:rPr lang="en-US" sz="2800" i="1" dirty="0">
                <a:sym typeface="Symbol" pitchFamily="18" charset="2"/>
              </a:rPr>
              <a:t>characteristic values</a:t>
            </a:r>
            <a:r>
              <a:rPr lang="en-US" sz="2800" dirty="0">
                <a:sym typeface="Symbol" pitchFamily="18" charset="2"/>
              </a:rPr>
              <a:t> or </a:t>
            </a:r>
            <a:r>
              <a:rPr lang="en-US" sz="2800" i="1" dirty="0">
                <a:sym typeface="Symbol" pitchFamily="18" charset="2"/>
              </a:rPr>
              <a:t>latent roots</a:t>
            </a:r>
            <a:r>
              <a:rPr lang="en-US" sz="2800" dirty="0">
                <a:sym typeface="Symbol" pitchFamily="18" charset="2"/>
              </a:rPr>
              <a:t>. Eigenvectors are sometimes also called </a:t>
            </a:r>
            <a:r>
              <a:rPr lang="en-US" sz="2800" i="1" dirty="0">
                <a:sym typeface="Symbol" pitchFamily="18" charset="2"/>
              </a:rPr>
              <a:t>characteristic vectors</a:t>
            </a:r>
            <a:r>
              <a:rPr lang="en-US" sz="2800" dirty="0">
                <a:sym typeface="Symbol" pitchFamily="18" charset="2"/>
              </a:rPr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sz="3200" b="1"/>
              <a:t> </a:t>
            </a:r>
            <a:r>
              <a:rPr lang="en-US" sz="3600" b="1"/>
              <a:t>Eigenvectors and Eigenvalues - 2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 1:</a:t>
            </a:r>
            <a:r>
              <a:rPr lang="en-US" sz="2800" dirty="0" smtClean="0"/>
              <a:t> </a:t>
            </a:r>
            <a:r>
              <a:rPr lang="en-US" sz="2800" dirty="0"/>
              <a:t>The zero vector is </a:t>
            </a:r>
            <a:r>
              <a:rPr lang="en-US" sz="2800" b="1" dirty="0"/>
              <a:t>not considered as an eigenvector </a:t>
            </a:r>
            <a:r>
              <a:rPr lang="en-US" sz="2800" dirty="0"/>
              <a:t>since A</a:t>
            </a:r>
            <a:r>
              <a:rPr lang="en-US" sz="2800" b="1" dirty="0"/>
              <a:t>0</a:t>
            </a:r>
            <a:r>
              <a:rPr lang="en-US" sz="2800" dirty="0">
                <a:sym typeface="Symbol" pitchFamily="18" charset="2"/>
              </a:rPr>
              <a:t> = </a:t>
            </a:r>
            <a:r>
              <a:rPr lang="en-US" sz="2800" b="1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 for all matrices A and all scalars .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>
                <a:sym typeface="Symbol" pitchFamily="18" charset="2"/>
              </a:rPr>
              <a:t>Remark </a:t>
            </a:r>
            <a:r>
              <a:rPr lang="en-US" sz="2800" b="1" dirty="0" smtClean="0">
                <a:sym typeface="Symbol" pitchFamily="18" charset="2"/>
              </a:rPr>
              <a:t>2: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However, 0 is allowed to be an </a:t>
            </a:r>
            <a:r>
              <a:rPr lang="en-US" sz="2800" i="1" dirty="0" err="1">
                <a:sym typeface="Symbol" pitchFamily="18" charset="2"/>
              </a:rPr>
              <a:t>eigenvalue</a:t>
            </a:r>
            <a:r>
              <a:rPr lang="en-US" sz="2800" dirty="0">
                <a:sym typeface="Symbol" pitchFamily="18" charset="2"/>
              </a:rPr>
              <a:t> for a matrix A.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In that case, the equation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0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has a non-trivial solution. In other words, the equation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</a:t>
            </a:r>
            <a:r>
              <a:rPr lang="en-US" sz="2800" b="1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 has a non-trivial solution. But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</a:t>
            </a:r>
            <a:r>
              <a:rPr lang="en-US" sz="2800" b="1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 has a non-trivial solution if and only if A is not invertible. </a:t>
            </a:r>
            <a:r>
              <a:rPr lang="en-US" sz="2800" i="1" dirty="0">
                <a:sym typeface="Symbol" pitchFamily="18" charset="2"/>
              </a:rPr>
              <a:t>Therefore, an </a:t>
            </a:r>
            <a:r>
              <a:rPr lang="en-US" sz="2800" i="1" dirty="0" err="1" smtClean="0"/>
              <a:t>m</a:t>
            </a:r>
            <a:r>
              <a:rPr lang="en-US" sz="2800" i="1" dirty="0" err="1" smtClean="0">
                <a:sym typeface="Symbol" pitchFamily="18" charset="2"/>
              </a:rPr>
              <a:t>m</a:t>
            </a:r>
            <a:r>
              <a:rPr lang="en-US" sz="2800" i="1" dirty="0" smtClean="0">
                <a:sym typeface="Symbol" pitchFamily="18" charset="2"/>
              </a:rPr>
              <a:t> </a:t>
            </a:r>
            <a:r>
              <a:rPr lang="en-US" sz="2800" i="1" dirty="0">
                <a:sym typeface="Symbol" pitchFamily="18" charset="2"/>
              </a:rPr>
              <a:t>matrix A is invertible if and only if 0 is </a:t>
            </a:r>
            <a:r>
              <a:rPr lang="en-US" sz="2800" b="1" i="1" u="sng" dirty="0">
                <a:sym typeface="Symbol" pitchFamily="18" charset="2"/>
              </a:rPr>
              <a:t>not</a:t>
            </a:r>
            <a:r>
              <a:rPr lang="en-US" sz="2800" i="1" dirty="0">
                <a:sym typeface="Symbol" pitchFamily="18" charset="2"/>
              </a:rPr>
              <a:t> an eigenvalue of A</a:t>
            </a:r>
            <a:r>
              <a:rPr lang="en-US" sz="2800" dirty="0">
                <a:sym typeface="Symbol" pitchFamily="18" charset="2"/>
              </a:rPr>
              <a:t>. </a:t>
            </a:r>
            <a:endParaRPr lang="en-US" sz="2800" dirty="0" smtClean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spcBef>
                <a:spcPts val="1800"/>
              </a:spcBef>
            </a:pPr>
            <a:r>
              <a:rPr lang="en-US" sz="2800" b="1" dirty="0" smtClean="0">
                <a:sym typeface="Symbol" pitchFamily="18" charset="2"/>
              </a:rPr>
              <a:t>Thus, we have obtained another condition to add to VIT !!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3600" b="1" dirty="0"/>
              <a:t>Eigenvectors and </a:t>
            </a:r>
            <a:r>
              <a:rPr lang="en-US" sz="3600" b="1" dirty="0" err="1"/>
              <a:t>Eigenvalues</a:t>
            </a:r>
            <a:r>
              <a:rPr lang="en-US" sz="3600" b="1" dirty="0"/>
              <a:t> - 3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800" b="1" dirty="0">
                <a:sym typeface="Symbol" pitchFamily="18" charset="2"/>
              </a:rPr>
              <a:t>Remark </a:t>
            </a:r>
            <a:r>
              <a:rPr lang="en-US" sz="2800" b="1" dirty="0" smtClean="0">
                <a:sym typeface="Symbol" pitchFamily="18" charset="2"/>
              </a:rPr>
              <a:t>3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An eigenvector is not unique, since all scalar multiples of an eigenvector are also eigenvectors. </a:t>
            </a:r>
            <a:r>
              <a:rPr lang="en-US" sz="2800" dirty="0" smtClean="0">
                <a:sym typeface="Symbol" pitchFamily="18" charset="2"/>
              </a:rPr>
              <a:t>Actually, the set of all </a:t>
            </a:r>
            <a:r>
              <a:rPr lang="en-US" sz="2800" dirty="0">
                <a:sym typeface="Symbol" pitchFamily="18" charset="2"/>
              </a:rPr>
              <a:t>eigenvectors corresponding to a </a:t>
            </a:r>
            <a:r>
              <a:rPr lang="en-US" sz="2800" dirty="0" smtClean="0">
                <a:sym typeface="Symbol" pitchFamily="18" charset="2"/>
              </a:rPr>
              <a:t>fixed </a:t>
            </a:r>
            <a:r>
              <a:rPr lang="en-US" sz="2800" dirty="0" smtClean="0">
                <a:sym typeface="Symbol" pitchFamily="18" charset="2"/>
              </a:rPr>
              <a:t>eigenvalue </a:t>
            </a:r>
            <a:r>
              <a:rPr lang="en-US" sz="2800" dirty="0" smtClean="0">
                <a:sym typeface="Symbol"/>
              </a:rPr>
              <a:t> of the </a:t>
            </a:r>
            <a:r>
              <a:rPr lang="en-US" sz="2800" dirty="0" err="1" smtClean="0">
                <a:sym typeface="Symbol"/>
              </a:rPr>
              <a:t>nn</a:t>
            </a:r>
            <a:r>
              <a:rPr lang="en-US" sz="2800" dirty="0" smtClean="0">
                <a:sym typeface="Symbol"/>
              </a:rPr>
              <a:t> matrix </a:t>
            </a:r>
            <a:r>
              <a:rPr lang="en-US" sz="2800" dirty="0" smtClean="0">
                <a:sym typeface="Symbol"/>
              </a:rPr>
              <a:t>A </a:t>
            </a:r>
            <a:r>
              <a:rPr lang="en-US" sz="2800" dirty="0" smtClean="0">
                <a:sym typeface="Symbol" pitchFamily="18" charset="2"/>
              </a:rPr>
              <a:t>together </a:t>
            </a:r>
            <a:r>
              <a:rPr lang="en-US" sz="2800" dirty="0">
                <a:sym typeface="Symbol" pitchFamily="18" charset="2"/>
              </a:rPr>
              <a:t>with the zero vector </a:t>
            </a:r>
            <a:r>
              <a:rPr lang="en-US" sz="2800" dirty="0" smtClean="0">
                <a:sym typeface="Symbol" pitchFamily="18" charset="2"/>
              </a:rPr>
              <a:t>forms </a:t>
            </a:r>
            <a:r>
              <a:rPr lang="en-US" sz="2800" dirty="0">
                <a:sym typeface="Symbol" pitchFamily="18" charset="2"/>
              </a:rPr>
              <a:t>a subspace of </a:t>
            </a:r>
            <a:r>
              <a:rPr lang="en-US" sz="2800" dirty="0" smtClean="0">
                <a:sym typeface="Symbol" pitchFamily="18" charset="2"/>
              </a:rPr>
              <a:t> V </a:t>
            </a:r>
            <a:r>
              <a:rPr lang="en-US" sz="2800" smtClean="0">
                <a:sym typeface="Symbol" pitchFamily="18" charset="2"/>
              </a:rPr>
              <a:t>= </a:t>
            </a:r>
            <a:r>
              <a:rPr lang="en-US" sz="2800" smtClean="0">
                <a:sym typeface="Symbol" pitchFamily="18" charset="2"/>
              </a:rPr>
              <a:t>F</a:t>
            </a:r>
            <a:r>
              <a:rPr lang="en-US" sz="2800" baseline="30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. </a:t>
            </a:r>
            <a:r>
              <a:rPr lang="en-US" sz="2800" dirty="0" smtClean="0">
                <a:sym typeface="Symbol" pitchFamily="18" charset="2"/>
              </a:rPr>
              <a:t>More formally: </a:t>
            </a:r>
          </a:p>
          <a:p>
            <a:pPr marL="609600" indent="-609600"/>
            <a:r>
              <a:rPr lang="en-US" sz="2800" dirty="0" smtClean="0">
                <a:sym typeface="Symbol" pitchFamily="18" charset="2"/>
              </a:rPr>
              <a:t>Put X = {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/>
              </a:rPr>
              <a:t> V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b="1" dirty="0" smtClean="0">
                <a:sym typeface="Symbol" pitchFamily="18" charset="2"/>
              </a:rPr>
              <a:t>v </a:t>
            </a:r>
            <a:r>
              <a:rPr lang="en-US" sz="2800" dirty="0" smtClean="0">
                <a:sym typeface="Symbol" pitchFamily="18" charset="2"/>
              </a:rPr>
              <a:t>is an eigenvector for </a:t>
            </a:r>
            <a:r>
              <a:rPr lang="en-US" sz="2800" dirty="0" smtClean="0">
                <a:sym typeface="Symbol"/>
              </a:rPr>
              <a:t>}  {</a:t>
            </a:r>
            <a:r>
              <a:rPr lang="en-US" sz="2800" b="1" dirty="0" smtClean="0">
                <a:sym typeface="Symbol"/>
              </a:rPr>
              <a:t>0</a:t>
            </a:r>
            <a:r>
              <a:rPr lang="en-US" sz="2800" dirty="0" smtClean="0">
                <a:sym typeface="Symbol"/>
              </a:rPr>
              <a:t>}</a:t>
            </a:r>
          </a:p>
          <a:p>
            <a:pPr marL="609600" indent="-609600">
              <a:buNone/>
            </a:pPr>
            <a:r>
              <a:rPr lang="en-US" sz="2800" dirty="0" smtClean="0">
                <a:sym typeface="Symbol"/>
              </a:rPr>
              <a:t>			= {</a:t>
            </a:r>
            <a:r>
              <a:rPr lang="en-US" sz="2800" b="1" dirty="0" smtClean="0">
                <a:sym typeface="Symbol" pitchFamily="18" charset="2"/>
              </a:rPr>
              <a:t>v </a:t>
            </a:r>
            <a:r>
              <a:rPr lang="en-US" sz="2800" dirty="0" smtClean="0">
                <a:sym typeface="Symbol"/>
              </a:rPr>
              <a:t>: A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/>
              </a:rPr>
              <a:t> = 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/>
              </a:rPr>
              <a:t>}.</a:t>
            </a:r>
          </a:p>
          <a:p>
            <a:pPr marL="609600" indent="-609600">
              <a:buNone/>
            </a:pPr>
            <a:r>
              <a:rPr lang="en-US" sz="2800" dirty="0" smtClean="0">
                <a:sym typeface="Symbol"/>
              </a:rPr>
              <a:t>	Then X is a subspace of V, </a:t>
            </a:r>
            <a:r>
              <a:rPr lang="en-US" sz="2800" dirty="0" smtClean="0">
                <a:sym typeface="Symbol" pitchFamily="18" charset="2"/>
              </a:rPr>
              <a:t>called the </a:t>
            </a:r>
            <a:r>
              <a:rPr lang="en-US" sz="2800" b="1" dirty="0" err="1" smtClean="0">
                <a:sym typeface="Symbol" pitchFamily="18" charset="2"/>
              </a:rPr>
              <a:t>eigenspace</a:t>
            </a:r>
            <a:r>
              <a:rPr lang="en-US" sz="2800" dirty="0" smtClean="0">
                <a:sym typeface="Symbol" pitchFamily="18" charset="2"/>
              </a:rPr>
              <a:t> of A corresponding to .</a:t>
            </a:r>
            <a:r>
              <a:rPr lang="en-US" sz="2800" dirty="0" smtClean="0">
                <a:sym typeface="Symbol"/>
              </a:rPr>
              <a:t>  </a:t>
            </a:r>
          </a:p>
          <a:p>
            <a:pPr marL="609600" indent="-609600"/>
            <a:r>
              <a:rPr lang="en-US" sz="2800" dirty="0" smtClean="0">
                <a:sym typeface="Symbol"/>
              </a:rPr>
              <a:t>This can be proved using the subspace test, but follows easily from the fact that the </a:t>
            </a:r>
            <a:r>
              <a:rPr lang="en-US" sz="2800" dirty="0" err="1" smtClean="0">
                <a:sym typeface="Symbol"/>
              </a:rPr>
              <a:t>eigenspace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corresponding to  is nothing but the null space of the matrix (A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I).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913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Invertibility of Linear Transformations - 1</vt:lpstr>
      <vt:lpstr>Invertibility of Linear Transformations - 2</vt:lpstr>
      <vt:lpstr>Singular and Non-Singular Linear Transformations </vt:lpstr>
      <vt:lpstr>Invertibility of Linear Transformations - 3</vt:lpstr>
      <vt:lpstr>Invertibility of Linear Transformations - 4</vt:lpstr>
      <vt:lpstr>Very Important Theorem – Ver 2.0</vt:lpstr>
      <vt:lpstr> Eigenvectors and Eigenvalues - 1</vt:lpstr>
      <vt:lpstr> Eigenvectors and Eigenvalues - 2</vt:lpstr>
      <vt:lpstr> Eigenvectors and Eigenvalues - 3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364</cp:revision>
  <cp:lastPrinted>2017-10-23T03:25:16Z</cp:lastPrinted>
  <dcterms:created xsi:type="dcterms:W3CDTF">2001-08-16T03:34:40Z</dcterms:created>
  <dcterms:modified xsi:type="dcterms:W3CDTF">2018-10-25T07:11:19Z</dcterms:modified>
</cp:coreProperties>
</file>