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76" r:id="rId2"/>
    <p:sldId id="480" r:id="rId3"/>
    <p:sldId id="490" r:id="rId4"/>
    <p:sldId id="491" r:id="rId5"/>
    <p:sldId id="492" r:id="rId6"/>
    <p:sldId id="493" r:id="rId7"/>
    <p:sldId id="481" r:id="rId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 smtClean="0"/>
              <a:t>Review - </a:t>
            </a:r>
            <a:r>
              <a:rPr lang="en-US" sz="3600" b="1" dirty="0" smtClean="0"/>
              <a:t>Eigenvectors </a:t>
            </a:r>
            <a:r>
              <a:rPr lang="en-US" sz="3600" b="1" dirty="0"/>
              <a:t>and </a:t>
            </a:r>
            <a:r>
              <a:rPr lang="en-US" sz="3600" b="1" dirty="0" smtClean="0"/>
              <a:t>Eigenvalues</a:t>
            </a:r>
            <a:endParaRPr lang="en-US" sz="3600" b="1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458200" cy="58674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Definition: </a:t>
            </a:r>
            <a:r>
              <a:rPr lang="en-US" sz="2800" dirty="0"/>
              <a:t>An </a:t>
            </a:r>
            <a:r>
              <a:rPr lang="en-US" sz="2800" b="1" dirty="0"/>
              <a:t>eigenvector</a:t>
            </a:r>
            <a:r>
              <a:rPr lang="en-US" sz="2800" dirty="0"/>
              <a:t> of an</a:t>
            </a:r>
            <a:r>
              <a:rPr lang="en-US" sz="2800" b="1" dirty="0"/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A is a </a:t>
            </a:r>
            <a:r>
              <a:rPr lang="en-US" sz="2800" b="1" u="sng" dirty="0">
                <a:sym typeface="Symbol" pitchFamily="18" charset="2"/>
              </a:rPr>
              <a:t>non-zero</a:t>
            </a:r>
            <a:r>
              <a:rPr lang="en-US" sz="2800" dirty="0">
                <a:sym typeface="Symbol" pitchFamily="18" charset="2"/>
              </a:rPr>
              <a:t>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such that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for some scalar . A scalar  is called an </a:t>
            </a:r>
            <a:r>
              <a:rPr lang="en-US" sz="2800" b="1" dirty="0" err="1">
                <a:sym typeface="Symbol" pitchFamily="18" charset="2"/>
              </a:rPr>
              <a:t>eigenvalue</a:t>
            </a:r>
            <a:r>
              <a:rPr lang="en-US" sz="2800" dirty="0">
                <a:sym typeface="Symbol" pitchFamily="18" charset="2"/>
              </a:rPr>
              <a:t> of A if there is a non-trivial solution of A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= 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; such a vector </a:t>
            </a:r>
            <a:r>
              <a:rPr lang="en-US" sz="2800" b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is called an </a:t>
            </a:r>
            <a:r>
              <a:rPr lang="en-US" sz="2800" b="1" dirty="0">
                <a:sym typeface="Symbol" pitchFamily="18" charset="2"/>
              </a:rPr>
              <a:t>eigenvector corresponding</a:t>
            </a:r>
            <a:r>
              <a:rPr lang="en-US" sz="2800" dirty="0">
                <a:sym typeface="Symbol" pitchFamily="18" charset="2"/>
              </a:rPr>
              <a:t> to . </a:t>
            </a:r>
          </a:p>
          <a:p>
            <a:pPr marL="609600" lvl="0" indent="-609600"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If 0 is an eigenvalue for A, then the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equation A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has a non-trivial solution. But A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has a non-trivial solution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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A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is not invertible. </a:t>
            </a:r>
            <a:r>
              <a:rPr lang="en-US" sz="2800" i="1" dirty="0">
                <a:solidFill>
                  <a:srgbClr val="000000"/>
                </a:solidFill>
                <a:sym typeface="Symbol" pitchFamily="18" charset="2"/>
              </a:rPr>
              <a:t>Therefore, an </a:t>
            </a:r>
            <a:r>
              <a:rPr lang="en-US" sz="2800" i="1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800" i="1" dirty="0" err="1" smtClean="0">
                <a:solidFill>
                  <a:srgbClr val="000000"/>
                </a:solidFill>
                <a:sym typeface="Symbol" pitchFamily="18" charset="2"/>
              </a:rPr>
              <a:t>n</a:t>
            </a:r>
            <a:r>
              <a:rPr lang="en-US" sz="28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i="1" dirty="0">
                <a:solidFill>
                  <a:srgbClr val="000000"/>
                </a:solidFill>
                <a:sym typeface="Symbol" pitchFamily="18" charset="2"/>
              </a:rPr>
              <a:t>matrix A is invertible if and only if 0 is </a:t>
            </a:r>
            <a:r>
              <a:rPr lang="en-US" sz="2800" b="1" i="1" u="sng" dirty="0">
                <a:solidFill>
                  <a:srgbClr val="000000"/>
                </a:solidFill>
                <a:sym typeface="Symbol" pitchFamily="18" charset="2"/>
              </a:rPr>
              <a:t>not</a:t>
            </a:r>
            <a:r>
              <a:rPr lang="en-US" sz="2800" i="1" dirty="0">
                <a:solidFill>
                  <a:srgbClr val="000000"/>
                </a:solidFill>
                <a:sym typeface="Symbol" pitchFamily="18" charset="2"/>
              </a:rPr>
              <a:t> an eigenvalue of </a:t>
            </a:r>
            <a:r>
              <a:rPr lang="en-US" sz="2800" i="1" dirty="0" smtClean="0">
                <a:solidFill>
                  <a:srgbClr val="000000"/>
                </a:solidFill>
                <a:sym typeface="Symbol" pitchFamily="18" charset="2"/>
              </a:rPr>
              <a:t>A - </a:t>
            </a:r>
            <a:r>
              <a:rPr lang="en-US" sz="2800" b="1" dirty="0" smtClean="0">
                <a:solidFill>
                  <a:srgbClr val="000000"/>
                </a:solidFill>
                <a:sym typeface="Symbol" pitchFamily="18" charset="2"/>
              </a:rPr>
              <a:t>another 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condition </a:t>
            </a:r>
            <a:r>
              <a:rPr lang="en-US" sz="2800" b="1" dirty="0" smtClean="0">
                <a:solidFill>
                  <a:srgbClr val="000000"/>
                </a:solidFill>
                <a:sym typeface="Symbol" pitchFamily="18" charset="2"/>
              </a:rPr>
              <a:t>for VIT !!</a:t>
            </a:r>
          </a:p>
          <a:p>
            <a:pPr marL="609600" lvl="0" indent="-609600"/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X = {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 V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: 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v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is an eigenvector for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}  {</a:t>
            </a:r>
            <a:r>
              <a:rPr lang="en-US" sz="2800" b="1" dirty="0">
                <a:solidFill>
                  <a:srgbClr val="000000"/>
                </a:solidFill>
                <a:sym typeface="Symbol"/>
              </a:rPr>
              <a:t>0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}</a:t>
            </a:r>
          </a:p>
          <a:p>
            <a:pPr marL="609600" lvl="0" indent="-609600">
              <a:buNone/>
            </a:pPr>
            <a:r>
              <a:rPr lang="en-US" sz="2800" dirty="0">
                <a:solidFill>
                  <a:srgbClr val="000000"/>
                </a:solidFill>
                <a:sym typeface="Symbol"/>
              </a:rPr>
              <a:t>			= {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v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: A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 = </a:t>
            </a:r>
            <a:r>
              <a:rPr lang="en-US" sz="2800" b="1" dirty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} is a subspace of 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F</a:t>
            </a:r>
            <a:r>
              <a:rPr lang="en-US" sz="2800" baseline="30000" dirty="0" err="1" smtClean="0">
                <a:solidFill>
                  <a:srgbClr val="000000"/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called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the </a:t>
            </a:r>
            <a:r>
              <a:rPr lang="en-US" sz="2800" b="1" dirty="0" err="1">
                <a:solidFill>
                  <a:srgbClr val="000000"/>
                </a:solidFill>
                <a:sym typeface="Symbol" pitchFamily="18" charset="2"/>
              </a:rPr>
              <a:t>eigenspace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of A corresponding to .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  </a:t>
            </a:r>
          </a:p>
          <a:p>
            <a:pPr marL="609600" lvl="0" indent="-609600">
              <a:lnSpc>
                <a:spcPct val="90000"/>
              </a:lnSpc>
            </a:pPr>
            <a:endParaRPr lang="en-US" sz="28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609600" lvl="0" indent="-609600">
              <a:lnSpc>
                <a:spcPct val="90000"/>
              </a:lnSpc>
            </a:pPr>
            <a:endParaRPr lang="en-US" sz="2800" b="1" dirty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r>
              <a:rPr lang="en-US" sz="3600" b="1"/>
              <a:t>Fundamental Result about Eigenvectors and Eigenvalues 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609600" indent="-609600"/>
            <a:r>
              <a:rPr lang="en-US" b="1" dirty="0">
                <a:sym typeface="Symbol" pitchFamily="18" charset="2"/>
              </a:rPr>
              <a:t>Proposition </a:t>
            </a:r>
            <a:r>
              <a:rPr lang="en-US" b="1" dirty="0" smtClean="0">
                <a:sym typeface="Symbol" pitchFamily="18" charset="2"/>
              </a:rPr>
              <a:t>40: </a:t>
            </a:r>
            <a:r>
              <a:rPr lang="en-US" dirty="0">
                <a:sym typeface="Symbol" pitchFamily="18" charset="2"/>
              </a:rPr>
              <a:t>If 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,v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,….,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b="1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are eigenvectors corresponding to </a:t>
            </a:r>
            <a:r>
              <a:rPr lang="en-US" u="sng" dirty="0">
                <a:sym typeface="Symbol" pitchFamily="18" charset="2"/>
              </a:rPr>
              <a:t>distinct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eigenvalues</a:t>
            </a:r>
            <a:r>
              <a:rPr lang="en-US" dirty="0">
                <a:sym typeface="Symbol" pitchFamily="18" charset="2"/>
              </a:rPr>
              <a:t> 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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,…., </a:t>
            </a:r>
            <a:r>
              <a:rPr lang="en-US" baseline="-25000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, of the matrix A,  then the set {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,v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,….,</a:t>
            </a:r>
            <a:r>
              <a:rPr lang="en-US" b="1" dirty="0" err="1">
                <a:sym typeface="Symbol" pitchFamily="18" charset="2"/>
              </a:rPr>
              <a:t>v</a:t>
            </a:r>
            <a:r>
              <a:rPr lang="en-US" b="1" baseline="-25000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} is linearly independent. </a:t>
            </a:r>
          </a:p>
          <a:p>
            <a:pPr marL="609600" indent="-609600"/>
            <a:r>
              <a:rPr lang="en-US" b="1" dirty="0">
                <a:sym typeface="Symbol" pitchFamily="18" charset="2"/>
              </a:rPr>
              <a:t>Corollary </a:t>
            </a:r>
            <a:r>
              <a:rPr lang="en-US" b="1" dirty="0" smtClean="0">
                <a:sym typeface="Symbol" pitchFamily="18" charset="2"/>
              </a:rPr>
              <a:t>40.1</a:t>
            </a:r>
            <a:r>
              <a:rPr lang="en-US" b="1" dirty="0">
                <a:sym typeface="Symbol" pitchFamily="18" charset="2"/>
              </a:rPr>
              <a:t>:</a:t>
            </a:r>
            <a:r>
              <a:rPr lang="en-US" dirty="0">
                <a:sym typeface="Symbol" pitchFamily="18" charset="2"/>
              </a:rPr>
              <a:t> An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A can have at most n distinct </a:t>
            </a:r>
            <a:r>
              <a:rPr lang="en-US" dirty="0" err="1">
                <a:sym typeface="Symbol" pitchFamily="18" charset="2"/>
              </a:rPr>
              <a:t>eigenvalues</a:t>
            </a:r>
            <a:r>
              <a:rPr lang="en-US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sz="3600" b="1" dirty="0"/>
              <a:t>How to Determine </a:t>
            </a:r>
            <a:r>
              <a:rPr lang="en-US" sz="3600" b="1" dirty="0" err="1"/>
              <a:t>Eigenvalues</a:t>
            </a:r>
            <a:r>
              <a:rPr lang="en-US" sz="3600" b="1" dirty="0"/>
              <a:t> and Eigenvectors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Remark</a:t>
            </a:r>
            <a:r>
              <a:rPr lang="en-US" sz="2400" dirty="0" smtClean="0">
                <a:sym typeface="Symbol" pitchFamily="18" charset="2"/>
              </a:rPr>
              <a:t>: It </a:t>
            </a:r>
            <a:r>
              <a:rPr lang="en-US" sz="2400" dirty="0">
                <a:sym typeface="Symbol" pitchFamily="18" charset="2"/>
              </a:rPr>
              <a:t>is easy to verify whether a particular vector is an eigenvector of a given matrix A or not. Similarly, given some number, we can verify whether it is an </a:t>
            </a:r>
            <a:r>
              <a:rPr lang="en-US" sz="2400" dirty="0" err="1">
                <a:sym typeface="Symbol" pitchFamily="18" charset="2"/>
              </a:rPr>
              <a:t>eigenvalue</a:t>
            </a:r>
            <a:r>
              <a:rPr lang="en-US" sz="2400" dirty="0">
                <a:sym typeface="Symbol" pitchFamily="18" charset="2"/>
              </a:rPr>
              <a:t> or not. 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However</a:t>
            </a:r>
            <a:r>
              <a:rPr lang="en-US" sz="2400" dirty="0">
                <a:sym typeface="Symbol" pitchFamily="18" charset="2"/>
              </a:rPr>
              <a:t>, in order to systematically find </a:t>
            </a:r>
            <a:r>
              <a:rPr lang="en-US" sz="2400" dirty="0" err="1">
                <a:sym typeface="Symbol" pitchFamily="18" charset="2"/>
              </a:rPr>
              <a:t>eigenvalues</a:t>
            </a:r>
            <a:r>
              <a:rPr lang="en-US" sz="2400" dirty="0">
                <a:sym typeface="Symbol" pitchFamily="18" charset="2"/>
              </a:rPr>
              <a:t>, we use the following result: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Proposition </a:t>
            </a:r>
            <a:r>
              <a:rPr lang="en-US" sz="2400" b="1" dirty="0" smtClean="0">
                <a:sym typeface="Symbol" pitchFamily="18" charset="2"/>
              </a:rPr>
              <a:t>41: </a:t>
            </a:r>
            <a:r>
              <a:rPr lang="en-US" sz="2400" dirty="0">
                <a:sym typeface="Symbol" pitchFamily="18" charset="2"/>
              </a:rPr>
              <a:t>A scalar  is an </a:t>
            </a:r>
            <a:r>
              <a:rPr lang="en-US" sz="2400" dirty="0" err="1">
                <a:sym typeface="Symbol" pitchFamily="18" charset="2"/>
              </a:rPr>
              <a:t>eigenvalue</a:t>
            </a:r>
            <a:r>
              <a:rPr lang="en-US" sz="2400" dirty="0">
                <a:sym typeface="Symbol" pitchFamily="18" charset="2"/>
              </a:rPr>
              <a:t> of 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A if and only if  satisfies the </a:t>
            </a:r>
            <a:r>
              <a:rPr lang="en-US" sz="2400" b="1" dirty="0">
                <a:sym typeface="Symbol" pitchFamily="18" charset="2"/>
              </a:rPr>
              <a:t>characteristic equation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det</a:t>
            </a:r>
            <a:r>
              <a:rPr lang="en-US" sz="2400" dirty="0">
                <a:sym typeface="Symbol" pitchFamily="18" charset="2"/>
              </a:rPr>
              <a:t>(A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400" dirty="0">
                <a:sym typeface="Symbol" pitchFamily="18" charset="2"/>
              </a:rPr>
              <a:t>I) = 0.  </a:t>
            </a:r>
          </a:p>
          <a:p>
            <a:pPr marL="0" indent="-609600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 smtClean="0">
                <a:sym typeface="Symbol" pitchFamily="18" charset="2"/>
              </a:rPr>
              <a:t>Proof: </a:t>
            </a:r>
            <a:r>
              <a:rPr lang="en-US" sz="2000" dirty="0" smtClean="0">
                <a:sym typeface="Symbol" pitchFamily="18" charset="2"/>
              </a:rPr>
              <a:t>See next slide</a:t>
            </a:r>
            <a:r>
              <a:rPr lang="en-US" sz="2000" b="1" dirty="0" smtClean="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spcBef>
                <a:spcPts val="1800"/>
              </a:spcBef>
            </a:pPr>
            <a:r>
              <a:rPr lang="en-US" sz="1800" b="1" dirty="0" smtClean="0">
                <a:sym typeface="Symbol" pitchFamily="18" charset="2"/>
              </a:rPr>
              <a:t>Note</a:t>
            </a:r>
            <a:r>
              <a:rPr lang="en-US" sz="1800" b="1" dirty="0">
                <a:sym typeface="Symbol" pitchFamily="18" charset="2"/>
              </a:rPr>
              <a:t>: </a:t>
            </a:r>
            <a:r>
              <a:rPr lang="en-US" sz="1800" dirty="0" err="1">
                <a:sym typeface="Symbol" pitchFamily="18" charset="2"/>
              </a:rPr>
              <a:t>det</a:t>
            </a:r>
            <a:r>
              <a:rPr lang="en-US" sz="1800" dirty="0">
                <a:sym typeface="Symbol" pitchFamily="18" charset="2"/>
              </a:rPr>
              <a:t>(A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1800" dirty="0">
                <a:sym typeface="Symbol" pitchFamily="18" charset="2"/>
              </a:rPr>
              <a:t>I) is a polynomial of degree n called the </a:t>
            </a:r>
            <a:r>
              <a:rPr lang="en-US" sz="1800" b="1" dirty="0">
                <a:sym typeface="Symbol" pitchFamily="18" charset="2"/>
              </a:rPr>
              <a:t>characteristic polynomial </a:t>
            </a:r>
            <a:r>
              <a:rPr lang="en-US" sz="1800" dirty="0">
                <a:sym typeface="Symbol" pitchFamily="18" charset="2"/>
              </a:rPr>
              <a:t>of A. It has at most n roots, counting multiplicities. Hence an n  n matrix can have at most n </a:t>
            </a:r>
            <a:r>
              <a:rPr lang="en-US" sz="1800" dirty="0" err="1">
                <a:sym typeface="Symbol" pitchFamily="18" charset="2"/>
              </a:rPr>
              <a:t>eigenvalues</a:t>
            </a:r>
            <a:r>
              <a:rPr lang="en-US" sz="1800" dirty="0">
                <a:sym typeface="Symbol" pitchFamily="18" charset="2"/>
              </a:rPr>
              <a:t> (counting multiplicities). </a:t>
            </a:r>
            <a:r>
              <a:rPr lang="en-US" sz="1800" b="1" i="1" dirty="0">
                <a:sym typeface="Symbol" pitchFamily="18" charset="2"/>
              </a:rPr>
              <a:t>It is possible for a matrix with real entries to have no </a:t>
            </a:r>
            <a:r>
              <a:rPr lang="en-US" sz="1800" b="1" i="1" dirty="0" smtClean="0">
                <a:sym typeface="Symbol" pitchFamily="18" charset="2"/>
              </a:rPr>
              <a:t>real </a:t>
            </a:r>
            <a:r>
              <a:rPr lang="en-US" sz="1800" b="1" i="1" dirty="0" err="1">
                <a:sym typeface="Symbol" pitchFamily="18" charset="2"/>
              </a:rPr>
              <a:t>eigenvalues</a:t>
            </a:r>
            <a:r>
              <a:rPr lang="en-US" sz="1800" b="1" i="1" dirty="0">
                <a:sym typeface="Symbol" pitchFamily="18" charset="2"/>
              </a:rPr>
              <a:t>. </a:t>
            </a:r>
          </a:p>
          <a:p>
            <a:pPr marL="609600" indent="-609600">
              <a:lnSpc>
                <a:spcPct val="90000"/>
              </a:lnSpc>
              <a:spcBef>
                <a:spcPts val="3000"/>
              </a:spcBef>
            </a:pPr>
            <a:r>
              <a:rPr lang="en-US" sz="1800" b="1" dirty="0">
                <a:sym typeface="Symbol" pitchFamily="18" charset="2"/>
              </a:rPr>
              <a:t>Note:</a:t>
            </a:r>
            <a:r>
              <a:rPr lang="en-US" sz="1800" dirty="0">
                <a:sym typeface="Symbol" pitchFamily="18" charset="2"/>
              </a:rPr>
              <a:t> If complex roots are allowed, an n  n matrix has exactly n eigenvalues (counting multiplicities</a:t>
            </a:r>
            <a:r>
              <a:rPr lang="en-US" sz="1800" dirty="0" smtClean="0">
                <a:sym typeface="Symbol" pitchFamily="18" charset="2"/>
              </a:rPr>
              <a:t>) – this follows from the so-called </a:t>
            </a:r>
            <a:r>
              <a:rPr lang="en-US" sz="1800" dirty="0" smtClean="0">
                <a:sym typeface="Symbol" pitchFamily="18" charset="2"/>
              </a:rPr>
              <a:t>Fundamental </a:t>
            </a:r>
            <a:r>
              <a:rPr lang="en-US" sz="1800" dirty="0" smtClean="0">
                <a:sym typeface="Symbol" pitchFamily="18" charset="2"/>
              </a:rPr>
              <a:t>Theorem of Algebra (FTA). </a:t>
            </a:r>
            <a:r>
              <a:rPr lang="en-US" sz="1800" dirty="0">
                <a:sym typeface="Symbol" pitchFamily="18" charset="2"/>
              </a:rPr>
              <a:t>Therefore, we must clearly specify which field is being considered when we talk about the </a:t>
            </a:r>
            <a:r>
              <a:rPr lang="en-US" sz="1800" dirty="0" err="1">
                <a:sym typeface="Symbol" pitchFamily="18" charset="2"/>
              </a:rPr>
              <a:t>eigenvalues</a:t>
            </a:r>
            <a:r>
              <a:rPr lang="en-US" sz="1800" dirty="0">
                <a:sym typeface="Symbol" pitchFamily="18" charset="2"/>
              </a:rPr>
              <a:t> of a matrix. For the time being, however, we will only allow real </a:t>
            </a:r>
            <a:r>
              <a:rPr lang="en-US" sz="1800" dirty="0" err="1">
                <a:sym typeface="Symbol" pitchFamily="18" charset="2"/>
              </a:rPr>
              <a:t>eigenvalues</a:t>
            </a:r>
            <a:r>
              <a:rPr lang="en-US" sz="1800" dirty="0">
                <a:sym typeface="Symbol" pitchFamily="18" charset="2"/>
              </a:rPr>
              <a:t>.</a:t>
            </a:r>
            <a:r>
              <a:rPr lang="en-US" sz="1800" b="1" dirty="0">
                <a:sym typeface="Symbol" pitchFamily="18" charset="2"/>
              </a:rPr>
              <a:t>  </a:t>
            </a:r>
            <a:r>
              <a:rPr lang="en-US" sz="1800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sz="3600" b="1" dirty="0" smtClean="0"/>
              <a:t>Proof of Proposition 41 </a:t>
            </a:r>
            <a:endParaRPr lang="en-US" sz="3600" b="1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 smtClean="0">
                <a:sym typeface="Symbol" pitchFamily="18" charset="2"/>
              </a:rPr>
              <a:t>Proposition 41: </a:t>
            </a:r>
            <a:r>
              <a:rPr lang="en-US" sz="2400" dirty="0">
                <a:sym typeface="Symbol" pitchFamily="18" charset="2"/>
              </a:rPr>
              <a:t>A scalar  is an eigenvalue of an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matrix A if and only if  satisfies the </a:t>
            </a:r>
            <a:r>
              <a:rPr lang="en-US" sz="2400" b="1" dirty="0">
                <a:sym typeface="Symbol" pitchFamily="18" charset="2"/>
              </a:rPr>
              <a:t>characteristic equation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det</a:t>
            </a:r>
            <a:r>
              <a:rPr lang="en-US" sz="2400" dirty="0">
                <a:sym typeface="Symbol" pitchFamily="18" charset="2"/>
              </a:rPr>
              <a:t>(A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 </a:t>
            </a:r>
            <a:r>
              <a:rPr lang="en-US" sz="2400" dirty="0">
                <a:sym typeface="Symbol" pitchFamily="18" charset="2"/>
              </a:rPr>
              <a:t>I) = 0.  </a:t>
            </a:r>
          </a:p>
          <a:p>
            <a:pPr marL="0" indent="-609600">
              <a:spcBef>
                <a:spcPts val="1200"/>
              </a:spcBef>
            </a:pPr>
            <a:r>
              <a:rPr lang="en-US" sz="2000" b="1" dirty="0" smtClean="0">
                <a:sym typeface="Symbol" pitchFamily="18" charset="2"/>
              </a:rPr>
              <a:t>Proof: Consider: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	 is an eigenvalue for A </a:t>
            </a:r>
          </a:p>
          <a:p>
            <a:pPr>
              <a:spcBef>
                <a:spcPts val="1200"/>
              </a:spcBef>
              <a:buFont typeface="Symbol"/>
              <a:buChar char="Û"/>
            </a:pP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     there is a non-zero vector 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such that A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by definition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>
              <a:spcBef>
                <a:spcPts val="1200"/>
              </a:spcBef>
              <a:buFont typeface="Symbol"/>
              <a:buChar char="Û"/>
            </a:pP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     the system (A I)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= 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has a non-trivial solution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sym typeface="Symbol"/>
              </a:rPr>
              <a:t>      the matrix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(A 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I)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is not invertible (</a:t>
            </a:r>
            <a:r>
              <a:rPr lang="en-US" sz="2400" i="1" dirty="0" smtClean="0">
                <a:solidFill>
                  <a:srgbClr val="000000"/>
                </a:solidFill>
                <a:sym typeface="Symbol"/>
              </a:rPr>
              <a:t>by VIT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sym typeface="Symbol"/>
              </a:rPr>
              <a:t>      </a:t>
            </a:r>
            <a:r>
              <a:rPr lang="en-US" sz="24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(A I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) = 0 (</a:t>
            </a:r>
            <a:r>
              <a:rPr lang="en-US" sz="2400" i="1" dirty="0" smtClean="0">
                <a:solidFill>
                  <a:srgbClr val="000000"/>
                </a:solidFill>
                <a:sym typeface="Symbol"/>
              </a:rPr>
              <a:t>again by VIT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      is a root of the characteristic equation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 smtClean="0">
                <a:sym typeface="Symbol" pitchFamily="18" charset="2"/>
              </a:rPr>
              <a:t>	  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33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/>
              <a:t>Eigenvalues of Similar Matrices 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Recall that 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</a:t>
            </a:r>
            <a:r>
              <a:rPr lang="en-US" sz="2800" dirty="0" smtClean="0">
                <a:sym typeface="Symbol" pitchFamily="18" charset="2"/>
              </a:rPr>
              <a:t>B </a:t>
            </a:r>
            <a:r>
              <a:rPr lang="en-US" sz="2800" dirty="0">
                <a:sym typeface="Symbol" pitchFamily="18" charset="2"/>
              </a:rPr>
              <a:t>is said to be </a:t>
            </a:r>
            <a:r>
              <a:rPr lang="en-US" sz="2800" b="1" dirty="0">
                <a:sym typeface="Symbol" pitchFamily="18" charset="2"/>
              </a:rPr>
              <a:t>similar</a:t>
            </a:r>
            <a:r>
              <a:rPr lang="en-US" sz="2800" dirty="0">
                <a:sym typeface="Symbol" pitchFamily="18" charset="2"/>
              </a:rPr>
              <a:t> to an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 </a:t>
            </a: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dirty="0">
                <a:sym typeface="Symbol" pitchFamily="18" charset="2"/>
              </a:rPr>
              <a:t>if there exists an invertible matrix P such that B = </a:t>
            </a:r>
            <a:r>
              <a:rPr lang="en-US" sz="2800" dirty="0" smtClean="0">
                <a:sym typeface="Symbol" pitchFamily="18" charset="2"/>
              </a:rPr>
              <a:t>PAP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(or A = 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 </a:t>
            </a:r>
            <a:r>
              <a:rPr lang="en-US" sz="2800" baseline="30000" dirty="0" smtClean="0">
                <a:sym typeface="Symbol" pitchFamily="18" charset="2"/>
              </a:rPr>
              <a:t>1 </a:t>
            </a:r>
            <a:r>
              <a:rPr lang="en-US" sz="2800" dirty="0" smtClean="0">
                <a:sym typeface="Symbol" pitchFamily="18" charset="2"/>
              </a:rPr>
              <a:t>BP). </a:t>
            </a:r>
            <a:r>
              <a:rPr lang="en-US" sz="2800" dirty="0">
                <a:sym typeface="Symbol" pitchFamily="18" charset="2"/>
              </a:rPr>
              <a:t>Similarity of matrices is an equivalence relation on the set of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matrices.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Remark: </a:t>
            </a:r>
            <a:r>
              <a:rPr lang="en-US" sz="2800" dirty="0" smtClean="0">
                <a:sym typeface="Symbol" pitchFamily="18" charset="2"/>
              </a:rPr>
              <a:t>Using the multiplicative property of determinants, it is easy to see that similar matrices have the same determinant. Using essentially the same </a:t>
            </a:r>
            <a:r>
              <a:rPr lang="en-US" sz="2800" dirty="0" err="1" smtClean="0">
                <a:sym typeface="Symbol" pitchFamily="18" charset="2"/>
              </a:rPr>
              <a:t>idea,we</a:t>
            </a:r>
            <a:r>
              <a:rPr lang="en-US" sz="2800" dirty="0" smtClean="0">
                <a:sym typeface="Symbol" pitchFamily="18" charset="2"/>
              </a:rPr>
              <a:t> can derive the following result: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Proposition 42: </a:t>
            </a:r>
            <a:r>
              <a:rPr lang="en-US" sz="2800" dirty="0">
                <a:sym typeface="Symbol" pitchFamily="18" charset="2"/>
              </a:rPr>
              <a:t>If the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matrices A and B are similar, then they have the same characteristic polynomial, and hence the same eigenvalues with the same multiplicities.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Proof</a:t>
            </a:r>
            <a:r>
              <a:rPr lang="en-US" sz="2800" dirty="0" smtClean="0">
                <a:sym typeface="Symbol" pitchFamily="18" charset="2"/>
              </a:rPr>
              <a:t>: see next slide.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z="3600" b="1" dirty="0" smtClean="0"/>
              <a:t>Proof of Proposition 42 </a:t>
            </a:r>
            <a:endParaRPr lang="en-US" sz="3600" b="1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Proposition 42: </a:t>
            </a:r>
            <a:r>
              <a:rPr lang="en-US" sz="2800" dirty="0">
                <a:sym typeface="Symbol" pitchFamily="18" charset="2"/>
              </a:rPr>
              <a:t>If the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matrices A and B are similar, then they have the same characteristic polynomial, and hence the same eigenvalues with the same multiplicities.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Proof</a:t>
            </a:r>
            <a:r>
              <a:rPr lang="en-US" sz="2800" dirty="0" smtClean="0">
                <a:sym typeface="Symbol" pitchFamily="18" charset="2"/>
              </a:rPr>
              <a:t>: Consider: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err="1" smtClean="0">
                <a:sym typeface="Symbol" pitchFamily="18" charset="2"/>
              </a:rPr>
              <a:t>det</a:t>
            </a:r>
            <a:r>
              <a:rPr lang="en-US" sz="2800" dirty="0" smtClean="0">
                <a:sym typeface="Symbol" pitchFamily="18" charset="2"/>
              </a:rPr>
              <a:t> (B </a:t>
            </a:r>
            <a:r>
              <a:rPr lang="en-US" sz="2800" dirty="0" smtClean="0">
                <a:sym typeface="Symbol"/>
              </a:rPr>
              <a:t> I)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ym typeface="Symbol"/>
              </a:rPr>
              <a:t>	</a:t>
            </a:r>
            <a:r>
              <a:rPr lang="en-US" sz="2800" dirty="0" smtClean="0">
                <a:sym typeface="Symbol"/>
              </a:rPr>
              <a:t>= </a:t>
            </a:r>
            <a:r>
              <a:rPr lang="en-US" sz="2800" dirty="0" err="1" smtClean="0">
                <a:sym typeface="Symbol"/>
              </a:rPr>
              <a:t>det</a:t>
            </a:r>
            <a:r>
              <a:rPr lang="en-US" sz="2800" dirty="0" smtClean="0">
                <a:sym typeface="Symbol"/>
              </a:rPr>
              <a:t> (PAP</a:t>
            </a:r>
            <a:r>
              <a:rPr lang="en-US" sz="2800" baseline="30000" dirty="0" smtClean="0">
                <a:sym typeface="Symbol"/>
              </a:rPr>
              <a:t>1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 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I)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(PAP</a:t>
            </a:r>
            <a:r>
              <a:rPr lang="en-US" sz="2800" baseline="30000" dirty="0">
                <a:solidFill>
                  <a:srgbClr val="000000"/>
                </a:solidFill>
                <a:sym typeface="Symbol"/>
              </a:rPr>
              <a:t>1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P(I)P</a:t>
            </a:r>
            <a:r>
              <a:rPr lang="en-US" sz="2800" baseline="30000" dirty="0">
                <a:solidFill>
                  <a:srgbClr val="000000"/>
                </a:solidFill>
                <a:sym typeface="Symbol"/>
              </a:rPr>
              <a:t>1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)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 (P (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A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 I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) P</a:t>
            </a:r>
            <a:r>
              <a:rPr lang="en-US" sz="2800" baseline="30000" dirty="0">
                <a:solidFill>
                  <a:srgbClr val="000000"/>
                </a:solidFill>
                <a:sym typeface="Symbol"/>
              </a:rPr>
              <a:t>1 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= (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 P) 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 (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A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 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I) </a:t>
            </a:r>
            <a:r>
              <a:rPr lang="en-US" sz="2800" dirty="0" err="1" smtClean="0">
                <a:solidFill>
                  <a:srgbClr val="000000"/>
                </a:solidFill>
                <a:sym typeface="Symbol"/>
              </a:rPr>
              <a:t>det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 (P</a:t>
            </a:r>
            <a:r>
              <a:rPr lang="en-US" sz="2800" baseline="30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en-US" sz="2800" baseline="30000" dirty="0" smtClean="0">
                <a:solidFill>
                  <a:srgbClr val="000000"/>
                </a:solidFill>
                <a:sym typeface="Symbol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) (</a:t>
            </a:r>
            <a:r>
              <a:rPr lang="en-US" sz="2800" i="1" dirty="0" smtClean="0">
                <a:solidFill>
                  <a:srgbClr val="000000"/>
                </a:solidFill>
                <a:sym typeface="Symbol"/>
              </a:rPr>
              <a:t>multiplicative property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sym typeface="Symbol"/>
              </a:rPr>
              <a:t>= </a:t>
            </a:r>
            <a:r>
              <a:rPr lang="en-US" sz="2800" dirty="0" err="1">
                <a:solidFill>
                  <a:srgbClr val="000000"/>
                </a:solidFill>
                <a:sym typeface="Symbol" pitchFamily="18" charset="2"/>
              </a:rPr>
              <a:t>det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(A </a:t>
            </a:r>
            <a:r>
              <a:rPr lang="en-US" sz="2800" dirty="0">
                <a:solidFill>
                  <a:srgbClr val="000000"/>
                </a:solidFill>
                <a:sym typeface="Symbol"/>
              </a:rPr>
              <a:t> I)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58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/>
              <a:t>Proposition </a:t>
            </a:r>
            <a:r>
              <a:rPr lang="en-US" sz="3600" b="1" smtClean="0"/>
              <a:t>40</a:t>
            </a:r>
            <a:endParaRPr lang="en-US" sz="3600" b="1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Proof will be by contradiction. Suppose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,….,v</a:t>
            </a:r>
            <a:r>
              <a:rPr lang="en-US" sz="2400" b="1" baseline="-25000">
                <a:sym typeface="Symbol" pitchFamily="18" charset="2"/>
              </a:rPr>
              <a:t>p</a:t>
            </a:r>
            <a:r>
              <a:rPr lang="en-US" sz="2400">
                <a:sym typeface="Symbol" pitchFamily="18" charset="2"/>
              </a:rPr>
              <a:t> are linearly  dependent. Let m be the smallest number such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,….,v</a:t>
            </a:r>
            <a:r>
              <a:rPr lang="en-US" sz="2400" b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are lin. indep. </a:t>
            </a:r>
            <a:r>
              <a:rPr lang="en-US" sz="2400" u="sng">
                <a:sym typeface="Symbol" pitchFamily="18" charset="2"/>
              </a:rPr>
              <a:t>and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</a:t>
            </a:r>
            <a:r>
              <a:rPr lang="en-US" sz="2400">
                <a:sym typeface="Symbol" pitchFamily="18" charset="2"/>
              </a:rPr>
              <a:t> is a lin. comb. of  the preceding vectors. Then: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    </a:t>
            </a:r>
            <a:r>
              <a:rPr lang="en-US" sz="2400">
                <a:sym typeface="Symbol" pitchFamily="18" charset="2"/>
              </a:rPr>
              <a:t>(1)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Left multiplying by A,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A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                 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Since the</a:t>
            </a:r>
            <a:r>
              <a:rPr lang="en-US" sz="2400" b="1">
                <a:sym typeface="Symbol" pitchFamily="18" charset="2"/>
              </a:rPr>
              <a:t> v</a:t>
            </a:r>
            <a:r>
              <a:rPr lang="en-US" sz="2400" b="1" baseline="-25000">
                <a:sym typeface="Symbol" pitchFamily="18" charset="2"/>
              </a:rPr>
              <a:t>i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are eigenvectors: c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 baseline="-25000">
                <a:sym typeface="Symbol" pitchFamily="18" charset="2"/>
              </a:rPr>
              <a:t>m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Multiplying</a:t>
            </a:r>
            <a:r>
              <a:rPr lang="en-US" sz="2400" b="1" baseline="-25000">
                <a:sym typeface="Symbol" pitchFamily="18" charset="2"/>
              </a:rPr>
              <a:t>   </a:t>
            </a:r>
            <a:r>
              <a:rPr lang="en-US" sz="2400">
                <a:sym typeface="Symbol" pitchFamily="18" charset="2"/>
              </a:rPr>
              <a:t>(1) by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and subtracting, we get: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+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2 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aseline="-250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+ …. 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</a:t>
            </a:r>
            <a:r>
              <a:rPr lang="en-US" sz="2400" b="1">
                <a:sym typeface="Symbol" pitchFamily="18" charset="2"/>
              </a:rPr>
              <a:t>0       </a:t>
            </a:r>
            <a:r>
              <a:rPr lang="en-US" sz="2400">
                <a:sym typeface="Symbol" pitchFamily="18" charset="2"/>
              </a:rPr>
              <a:t>(2)</a:t>
            </a:r>
            <a:r>
              <a:rPr lang="en-US" sz="2400" b="1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However,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,….v</a:t>
            </a:r>
            <a:r>
              <a:rPr lang="en-US" sz="2400" b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are lin. indep. so all of the coefficients in (2) have to be zero: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(</a:t>
            </a:r>
            <a:r>
              <a:rPr lang="en-US" sz="2400" baseline="-25000">
                <a:sym typeface="Symbol" pitchFamily="18" charset="2"/>
              </a:rPr>
              <a:t>1 </a:t>
            </a:r>
            <a:r>
              <a:rPr lang="en-US" sz="2400">
                <a:sym typeface="Symbol" pitchFamily="18" charset="2"/>
              </a:rPr>
              <a:t> </a:t>
            </a:r>
            <a:r>
              <a:rPr lang="en-US" sz="2400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) = 0 implies c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 = 0 since the ’s are given to be distinct. Similarly, c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= c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 = … = c</a:t>
            </a:r>
            <a:r>
              <a:rPr lang="en-US" sz="2400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0.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But then from equation (1) we get that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m+1</a:t>
            </a:r>
            <a:r>
              <a:rPr lang="en-US" sz="2400">
                <a:sym typeface="Symbol" pitchFamily="18" charset="2"/>
              </a:rPr>
              <a:t> = </a:t>
            </a:r>
            <a:r>
              <a:rPr lang="en-US" sz="2400" b="1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However, this is not possible, since all the 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>
                <a:sym typeface="Symbol" pitchFamily="18" charset="2"/>
              </a:rPr>
              <a:t>’s are eigenvectors.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Since there is a contradiction, the original hypothesis must be wrong. Hence, {</a:t>
            </a:r>
            <a:r>
              <a:rPr lang="en-US" sz="2400" b="1">
                <a:sym typeface="Symbol" pitchFamily="18" charset="2"/>
              </a:rPr>
              <a:t>v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,v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,….v</a:t>
            </a:r>
            <a:r>
              <a:rPr lang="en-US" sz="2400" b="1" baseline="-25000">
                <a:sym typeface="Symbol" pitchFamily="18" charset="2"/>
              </a:rPr>
              <a:t>p</a:t>
            </a:r>
            <a:r>
              <a:rPr lang="en-US" sz="2400">
                <a:sym typeface="Symbol" pitchFamily="18" charset="2"/>
              </a:rPr>
              <a:t>} is linearly independent, and we have the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912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 Review - Eigenvectors and Eigenvalues</vt:lpstr>
      <vt:lpstr>Fundamental Result about Eigenvectors and Eigenvalues </vt:lpstr>
      <vt:lpstr>How to Determine Eigenvalues and Eigenvectors </vt:lpstr>
      <vt:lpstr>Proof of Proposition 41 </vt:lpstr>
      <vt:lpstr>Eigenvalues of Similar Matrices </vt:lpstr>
      <vt:lpstr>Proof of Proposition 42 </vt:lpstr>
      <vt:lpstr>Proof of Proposition 40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368</cp:revision>
  <cp:lastPrinted>2018-10-25T09:04:28Z</cp:lastPrinted>
  <dcterms:created xsi:type="dcterms:W3CDTF">2001-08-16T03:34:40Z</dcterms:created>
  <dcterms:modified xsi:type="dcterms:W3CDTF">2018-10-26T07:47:14Z</dcterms:modified>
</cp:coreProperties>
</file>