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7"/>
  </p:handoutMasterIdLst>
  <p:sldIdLst>
    <p:sldId id="494" r:id="rId2"/>
    <p:sldId id="495" r:id="rId3"/>
    <p:sldId id="496" r:id="rId4"/>
    <p:sldId id="497" r:id="rId5"/>
    <p:sldId id="498" r:id="rId6"/>
  </p:sldIdLst>
  <p:sldSz cx="9144000" cy="6858000" type="screen4x3"/>
  <p:notesSz cx="7053263" cy="93091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32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32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32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3200" kern="1200">
        <a:solidFill>
          <a:schemeClr val="tx1"/>
        </a:solidFill>
        <a:latin typeface="Times New Roman" pitchFamily="18" charset="0"/>
        <a:ea typeface="+mn-ea"/>
        <a:cs typeface="Arial" pitchFamily="34" charset="0"/>
      </a:defRPr>
    </a:lvl5pPr>
    <a:lvl6pPr marL="2286000" algn="l" defTabSz="914400" rtl="0" eaLnBrk="1" latinLnBrk="0" hangingPunct="1">
      <a:defRPr sz="3200" kern="1200">
        <a:solidFill>
          <a:schemeClr val="tx1"/>
        </a:solidFill>
        <a:latin typeface="Times New Roman" pitchFamily="18" charset="0"/>
        <a:ea typeface="+mn-ea"/>
        <a:cs typeface="Arial" pitchFamily="34" charset="0"/>
      </a:defRPr>
    </a:lvl6pPr>
    <a:lvl7pPr marL="2743200" algn="l" defTabSz="914400" rtl="0" eaLnBrk="1" latinLnBrk="0" hangingPunct="1">
      <a:defRPr sz="3200" kern="1200">
        <a:solidFill>
          <a:schemeClr val="tx1"/>
        </a:solidFill>
        <a:latin typeface="Times New Roman" pitchFamily="18" charset="0"/>
        <a:ea typeface="+mn-ea"/>
        <a:cs typeface="Arial" pitchFamily="34" charset="0"/>
      </a:defRPr>
    </a:lvl7pPr>
    <a:lvl8pPr marL="3200400" algn="l" defTabSz="914400" rtl="0" eaLnBrk="1" latinLnBrk="0" hangingPunct="1">
      <a:defRPr sz="3200" kern="1200">
        <a:solidFill>
          <a:schemeClr val="tx1"/>
        </a:solidFill>
        <a:latin typeface="Times New Roman" pitchFamily="18" charset="0"/>
        <a:ea typeface="+mn-ea"/>
        <a:cs typeface="Arial" pitchFamily="34" charset="0"/>
      </a:defRPr>
    </a:lvl8pPr>
    <a:lvl9pPr marL="3657600" algn="l" defTabSz="914400" rtl="0" eaLnBrk="1" latinLnBrk="0" hangingPunct="1">
      <a:defRPr sz="3200"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2" d="100"/>
          <a:sy n="92" d="100"/>
        </p:scale>
        <p:origin x="-16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57076" cy="465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59395" name="Rectangle 3"/>
          <p:cNvSpPr>
            <a:spLocks noGrp="1" noChangeArrowheads="1"/>
          </p:cNvSpPr>
          <p:nvPr>
            <p:ph type="dt" sz="quarter" idx="1"/>
          </p:nvPr>
        </p:nvSpPr>
        <p:spPr bwMode="auto">
          <a:xfrm>
            <a:off x="3996189" y="0"/>
            <a:ext cx="3057075" cy="465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59396" name="Rectangle 4"/>
          <p:cNvSpPr>
            <a:spLocks noGrp="1" noChangeArrowheads="1"/>
          </p:cNvSpPr>
          <p:nvPr>
            <p:ph type="ftr" sz="quarter" idx="2"/>
          </p:nvPr>
        </p:nvSpPr>
        <p:spPr bwMode="auto">
          <a:xfrm>
            <a:off x="0" y="8843496"/>
            <a:ext cx="3057076" cy="4656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59397" name="Rectangle 5"/>
          <p:cNvSpPr>
            <a:spLocks noGrp="1" noChangeArrowheads="1"/>
          </p:cNvSpPr>
          <p:nvPr>
            <p:ph type="sldNum" sz="quarter" idx="3"/>
          </p:nvPr>
        </p:nvSpPr>
        <p:spPr bwMode="auto">
          <a:xfrm>
            <a:off x="3996189" y="8843496"/>
            <a:ext cx="3057075" cy="4656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AC305F7C-A185-4403-A2A9-9159D5D9AC43}" type="slidenum">
              <a:rPr lang="en-US"/>
              <a:pPr>
                <a:defRPr/>
              </a:pPr>
              <a:t>‹#›</a:t>
            </a:fld>
            <a:endParaRPr lang="en-US"/>
          </a:p>
        </p:txBody>
      </p:sp>
    </p:spTree>
    <p:extLst>
      <p:ext uri="{BB962C8B-B14F-4D97-AF65-F5344CB8AC3E}">
        <p14:creationId xmlns:p14="http://schemas.microsoft.com/office/powerpoint/2010/main" val="31605302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17D1B4-A3B9-42C8-B3AC-F9977BFD8F3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3DE420-88BE-4A02-B745-701DAC1283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CD00EA-2599-4FFE-B81E-F4FC4F86EC5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324B5D-C1BD-48F9-80A4-1548A23CD46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5CFBBD-2DF5-4137-A840-DA1E80B2D79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32FD7E-D0C9-48E0-8DAE-F9A5FA47B3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CD35256-C7D8-49B9-92AC-91D3D83CD77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5CE1558-422F-47C7-A521-C60FCE68ACF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DF38F3B-D629-4FAE-9EAB-B6F8054DBD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CF5626-1B44-48FE-BE20-5974ECF8EF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254B83-1B23-4445-B928-AF9EEDE5B54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mn-cs"/>
              </a:defRPr>
            </a:lvl1pPr>
          </a:lstStyle>
          <a:p>
            <a:pPr>
              <a:defRPr/>
            </a:pPr>
            <a:fld id="{33A7C634-7F5A-417A-9053-FE72999105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228600" y="0"/>
            <a:ext cx="8686800" cy="838200"/>
          </a:xfrm>
        </p:spPr>
        <p:txBody>
          <a:bodyPr/>
          <a:lstStyle/>
          <a:p>
            <a:r>
              <a:rPr lang="en-US" sz="3600" b="1"/>
              <a:t>Diagonalization of Matrices - 1</a:t>
            </a:r>
          </a:p>
        </p:txBody>
      </p:sp>
      <p:sp>
        <p:nvSpPr>
          <p:cNvPr id="282627" name="Rectangle 3"/>
          <p:cNvSpPr>
            <a:spLocks noGrp="1" noChangeArrowheads="1"/>
          </p:cNvSpPr>
          <p:nvPr>
            <p:ph type="body" idx="1"/>
          </p:nvPr>
        </p:nvSpPr>
        <p:spPr>
          <a:xfrm>
            <a:off x="0" y="914400"/>
            <a:ext cx="9144000" cy="5943600"/>
          </a:xfrm>
        </p:spPr>
        <p:txBody>
          <a:bodyPr/>
          <a:lstStyle/>
          <a:p>
            <a:pPr marL="609600" indent="-609600">
              <a:lnSpc>
                <a:spcPct val="90000"/>
              </a:lnSpc>
            </a:pPr>
            <a:r>
              <a:rPr lang="en-US" sz="2800">
                <a:sym typeface="Symbol" pitchFamily="18" charset="2"/>
              </a:rPr>
              <a:t>If A is a diagonal matrix, then its diagonal elements are its eigenvalues, and the standard basis vectors are its eigenvectors. This is the motivation for the following:</a:t>
            </a:r>
          </a:p>
          <a:p>
            <a:pPr marL="609600" indent="-609600">
              <a:lnSpc>
                <a:spcPct val="90000"/>
              </a:lnSpc>
            </a:pPr>
            <a:r>
              <a:rPr lang="en-US" sz="2800">
                <a:sym typeface="Symbol" pitchFamily="18" charset="2"/>
              </a:rPr>
              <a:t>Definition: An </a:t>
            </a:r>
            <a:r>
              <a:rPr lang="en-US" sz="2800"/>
              <a:t>n</a:t>
            </a:r>
            <a:r>
              <a:rPr lang="en-US" sz="2800">
                <a:sym typeface="Symbol" pitchFamily="18" charset="2"/>
              </a:rPr>
              <a:t>n matrix A is said to be </a:t>
            </a:r>
            <a:r>
              <a:rPr lang="en-US" sz="2800" b="1">
                <a:sym typeface="Symbol" pitchFamily="18" charset="2"/>
              </a:rPr>
              <a:t>diagonalizable </a:t>
            </a:r>
            <a:r>
              <a:rPr lang="en-US" sz="2800">
                <a:sym typeface="Symbol" pitchFamily="18" charset="2"/>
              </a:rPr>
              <a:t>if A is similar to a diagonal matrix D, in other words if there is an invertible matrix P and a diagonal matrix D such that A = PDP</a:t>
            </a:r>
            <a:r>
              <a:rPr lang="en-US" sz="2800" baseline="30000">
                <a:cs typeface="Times New Roman" pitchFamily="18" charset="0"/>
                <a:sym typeface="Symbol" pitchFamily="18" charset="2"/>
              </a:rPr>
              <a:t></a:t>
            </a:r>
            <a:r>
              <a:rPr lang="en-US" sz="2800" baseline="30000">
                <a:sym typeface="Symbol" pitchFamily="18" charset="2"/>
              </a:rPr>
              <a:t>1</a:t>
            </a:r>
            <a:r>
              <a:rPr lang="en-US" sz="2800">
                <a:sym typeface="Symbol" pitchFamily="18" charset="2"/>
              </a:rPr>
              <a:t>. </a:t>
            </a:r>
          </a:p>
          <a:p>
            <a:pPr marL="609600" indent="-609600">
              <a:lnSpc>
                <a:spcPct val="90000"/>
              </a:lnSpc>
            </a:pPr>
            <a:r>
              <a:rPr lang="en-US" sz="2800" b="1">
                <a:sym typeface="Symbol" pitchFamily="18" charset="2"/>
              </a:rPr>
              <a:t>Remark 1:</a:t>
            </a:r>
            <a:r>
              <a:rPr lang="en-US" sz="2800">
                <a:sym typeface="Symbol" pitchFamily="18" charset="2"/>
              </a:rPr>
              <a:t> If A is diagonalizable, then its powers are easy to compute. </a:t>
            </a:r>
          </a:p>
          <a:p>
            <a:pPr marL="609600" indent="-609600">
              <a:lnSpc>
                <a:spcPct val="90000"/>
              </a:lnSpc>
            </a:pPr>
            <a:r>
              <a:rPr lang="en-US" sz="2800" b="1">
                <a:sym typeface="Symbol" pitchFamily="18" charset="2"/>
              </a:rPr>
              <a:t>Remark 2</a:t>
            </a:r>
            <a:r>
              <a:rPr lang="en-US" sz="2800">
                <a:sym typeface="Symbol" pitchFamily="18" charset="2"/>
              </a:rPr>
              <a:t>: If A is diagonalizable, then its eigenvalues can be found by inspection of D. However, in practice, we have to do things the other way round. First, we find the eigenvalues from the characteristic equation, then we find P, then we get the diagonal matrix 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228600" y="0"/>
            <a:ext cx="8686800" cy="990600"/>
          </a:xfrm>
        </p:spPr>
        <p:txBody>
          <a:bodyPr/>
          <a:lstStyle/>
          <a:p>
            <a:r>
              <a:rPr lang="en-US" sz="3600" b="1"/>
              <a:t>Diagonalization – 2   </a:t>
            </a:r>
          </a:p>
        </p:txBody>
      </p:sp>
      <p:sp>
        <p:nvSpPr>
          <p:cNvPr id="295939" name="Rectangle 3"/>
          <p:cNvSpPr>
            <a:spLocks noGrp="1" noChangeArrowheads="1"/>
          </p:cNvSpPr>
          <p:nvPr>
            <p:ph type="body" idx="1"/>
          </p:nvPr>
        </p:nvSpPr>
        <p:spPr>
          <a:xfrm>
            <a:off x="0" y="1143000"/>
            <a:ext cx="9144000" cy="5715000"/>
          </a:xfrm>
        </p:spPr>
        <p:txBody>
          <a:bodyPr/>
          <a:lstStyle/>
          <a:p>
            <a:pPr marL="609600" indent="-609600"/>
            <a:r>
              <a:rPr lang="en-US" sz="2800" b="1" dirty="0">
                <a:sym typeface="Symbol" pitchFamily="18" charset="2"/>
              </a:rPr>
              <a:t>Theorem </a:t>
            </a:r>
            <a:r>
              <a:rPr lang="en-US" sz="2800" b="1" dirty="0" smtClean="0">
                <a:sym typeface="Symbol" pitchFamily="18" charset="2"/>
              </a:rPr>
              <a:t>5 </a:t>
            </a:r>
            <a:r>
              <a:rPr lang="en-US" sz="2800" b="1" dirty="0">
                <a:sym typeface="Symbol" pitchFamily="18" charset="2"/>
              </a:rPr>
              <a:t>(</a:t>
            </a:r>
            <a:r>
              <a:rPr lang="en-US" sz="2800" b="1" dirty="0" err="1">
                <a:sym typeface="Symbol" pitchFamily="18" charset="2"/>
              </a:rPr>
              <a:t>Diagonalization</a:t>
            </a:r>
            <a:r>
              <a:rPr lang="en-US" sz="2800" b="1" dirty="0">
                <a:sym typeface="Symbol" pitchFamily="18" charset="2"/>
              </a:rPr>
              <a:t> Theorem - Definitely a VIT!): </a:t>
            </a:r>
          </a:p>
          <a:p>
            <a:pPr marL="609600" indent="-609600">
              <a:buFontTx/>
              <a:buAutoNum type="alphaLcParenR"/>
            </a:pP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is diagonalizable if and only if A has n linearly independent eigenvectors.</a:t>
            </a:r>
          </a:p>
          <a:p>
            <a:pPr marL="609600" indent="-609600">
              <a:buFontTx/>
              <a:buAutoNum type="alphaLcParenR"/>
            </a:pPr>
            <a:r>
              <a:rPr lang="en-US" sz="2800" dirty="0">
                <a:sym typeface="Symbol" pitchFamily="18" charset="2"/>
              </a:rPr>
              <a:t>In this case, A = PDP</a:t>
            </a:r>
            <a:r>
              <a:rPr lang="en-US" sz="2800" baseline="30000" dirty="0">
                <a:cs typeface="Times New Roman" pitchFamily="18" charset="0"/>
                <a:sym typeface="Symbol" pitchFamily="18" charset="2"/>
              </a:rPr>
              <a:t></a:t>
            </a:r>
            <a:r>
              <a:rPr lang="en-US" sz="2800" baseline="30000" dirty="0">
                <a:sym typeface="Symbol" pitchFamily="18" charset="2"/>
              </a:rPr>
              <a:t>1</a:t>
            </a:r>
            <a:r>
              <a:rPr lang="en-US" sz="2800" dirty="0">
                <a:sym typeface="Symbol" pitchFamily="18" charset="2"/>
              </a:rPr>
              <a:t>, where the columns of P are n linearly independent eigenvectors of </a:t>
            </a:r>
            <a:r>
              <a:rPr lang="en-US" sz="2800" dirty="0" err="1">
                <a:sym typeface="Symbol" pitchFamily="18" charset="2"/>
              </a:rPr>
              <a:t>A,and</a:t>
            </a:r>
            <a:r>
              <a:rPr lang="en-US" sz="2800" dirty="0">
                <a:sym typeface="Symbol" pitchFamily="18" charset="2"/>
              </a:rPr>
              <a:t> the diagonal entries of D are </a:t>
            </a:r>
            <a:r>
              <a:rPr lang="en-US" sz="2800" dirty="0" err="1">
                <a:sym typeface="Symbol" pitchFamily="18" charset="2"/>
              </a:rPr>
              <a:t>eigenvalues</a:t>
            </a:r>
            <a:r>
              <a:rPr lang="en-US" sz="2800" dirty="0">
                <a:sym typeface="Symbol" pitchFamily="18" charset="2"/>
              </a:rPr>
              <a:t> corresponding to these eigenvectors.  </a:t>
            </a:r>
          </a:p>
          <a:p>
            <a:pPr marL="609600" indent="-609600"/>
            <a:r>
              <a:rPr lang="en-US" sz="2800" b="1" dirty="0">
                <a:sym typeface="Symbol" pitchFamily="18" charset="2"/>
              </a:rPr>
              <a:t>Remark: </a:t>
            </a:r>
            <a:r>
              <a:rPr lang="en-US" sz="2800" dirty="0">
                <a:sym typeface="Symbol" pitchFamily="18" charset="2"/>
              </a:rPr>
              <a:t>Another way to express the above theorem is that an </a:t>
            </a:r>
            <a:r>
              <a:rPr lang="en-US" sz="2800" dirty="0" err="1"/>
              <a:t>n</a:t>
            </a:r>
            <a:r>
              <a:rPr lang="en-US" sz="2800" dirty="0" err="1">
                <a:sym typeface="Symbol" pitchFamily="18" charset="2"/>
              </a:rPr>
              <a:t>n</a:t>
            </a:r>
            <a:r>
              <a:rPr lang="en-US" sz="2800" dirty="0">
                <a:sym typeface="Symbol" pitchFamily="18" charset="2"/>
              </a:rPr>
              <a:t> matrix A is diagonalizable if and only if it has enough (linearly independent) eigenvectors to form a basis of </a:t>
            </a:r>
            <a:r>
              <a:rPr lang="en-US" sz="2800" dirty="0" err="1">
                <a:sym typeface="Symbol" pitchFamily="18" charset="2"/>
              </a:rPr>
              <a:t>R</a:t>
            </a:r>
            <a:r>
              <a:rPr lang="en-US" sz="2800" baseline="30000" dirty="0" err="1">
                <a:sym typeface="Symbol" pitchFamily="18" charset="2"/>
              </a:rPr>
              <a:t>n</a:t>
            </a:r>
            <a:r>
              <a:rPr lang="en-US" sz="2800" dirty="0">
                <a:sym typeface="Symbol" pitchFamily="18" charset="2"/>
              </a:rPr>
              <a:t>. Such a basis is called an </a:t>
            </a:r>
            <a:r>
              <a:rPr lang="en-US" sz="2800" b="1" dirty="0">
                <a:sym typeface="Symbol" pitchFamily="18" charset="2"/>
              </a:rPr>
              <a:t>eigenvector basis</a:t>
            </a:r>
            <a:r>
              <a:rPr lang="en-US" sz="2800" dirty="0">
                <a:sym typeface="Symbol"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228600" y="0"/>
            <a:ext cx="8686800" cy="990600"/>
          </a:xfrm>
        </p:spPr>
        <p:txBody>
          <a:bodyPr/>
          <a:lstStyle/>
          <a:p>
            <a:r>
              <a:rPr lang="en-US" sz="3600" b="1"/>
              <a:t>Diagonalization - 3  </a:t>
            </a:r>
          </a:p>
        </p:txBody>
      </p:sp>
      <p:sp>
        <p:nvSpPr>
          <p:cNvPr id="296963" name="Rectangle 3"/>
          <p:cNvSpPr>
            <a:spLocks noGrp="1" noChangeArrowheads="1"/>
          </p:cNvSpPr>
          <p:nvPr>
            <p:ph type="body" idx="1"/>
          </p:nvPr>
        </p:nvSpPr>
        <p:spPr>
          <a:xfrm>
            <a:off x="0" y="1143000"/>
            <a:ext cx="9144000" cy="5715000"/>
          </a:xfrm>
        </p:spPr>
        <p:txBody>
          <a:bodyPr/>
          <a:lstStyle/>
          <a:p>
            <a:pPr marL="609600" indent="-609600"/>
            <a:r>
              <a:rPr lang="en-US" sz="2800" dirty="0">
                <a:sym typeface="Symbol" pitchFamily="18" charset="2"/>
              </a:rPr>
              <a:t>In practice, we can distinguish three cases:</a:t>
            </a:r>
            <a:r>
              <a:rPr lang="en-US" sz="2800" b="1" dirty="0">
                <a:sym typeface="Symbol" pitchFamily="18" charset="2"/>
              </a:rPr>
              <a:t> </a:t>
            </a:r>
          </a:p>
          <a:p>
            <a:pPr marL="609600" indent="-609600"/>
            <a:r>
              <a:rPr lang="en-US" sz="2800" b="1" dirty="0">
                <a:sym typeface="Symbol" pitchFamily="18" charset="2"/>
              </a:rPr>
              <a:t>Case 1: </a:t>
            </a: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has n distinct (real) </a:t>
            </a:r>
            <a:r>
              <a:rPr lang="en-US" sz="2800" dirty="0" err="1">
                <a:sym typeface="Symbol" pitchFamily="18" charset="2"/>
              </a:rPr>
              <a:t>eigenvalues</a:t>
            </a:r>
            <a:r>
              <a:rPr lang="en-US" sz="2800" dirty="0">
                <a:sym typeface="Symbol" pitchFamily="18" charset="2"/>
              </a:rPr>
              <a:t>. Then we get the following result:</a:t>
            </a:r>
          </a:p>
          <a:p>
            <a:pPr marL="609600" indent="-609600"/>
            <a:r>
              <a:rPr lang="en-US" sz="2800" b="1" dirty="0">
                <a:sym typeface="Symbol" pitchFamily="18" charset="2"/>
              </a:rPr>
              <a:t>Proposition </a:t>
            </a:r>
            <a:r>
              <a:rPr lang="en-US" sz="2800" b="1" dirty="0" smtClean="0">
                <a:sym typeface="Symbol" pitchFamily="18" charset="2"/>
              </a:rPr>
              <a:t>43</a:t>
            </a:r>
            <a:r>
              <a:rPr lang="en-US" sz="2800" dirty="0" smtClean="0">
                <a:sym typeface="Symbol" pitchFamily="18" charset="2"/>
              </a:rPr>
              <a:t>: </a:t>
            </a: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with n distinct </a:t>
            </a:r>
            <a:r>
              <a:rPr lang="en-US" sz="2800" dirty="0" err="1">
                <a:sym typeface="Symbol" pitchFamily="18" charset="2"/>
              </a:rPr>
              <a:t>eigenvalues</a:t>
            </a:r>
            <a:r>
              <a:rPr lang="en-US" sz="2800" dirty="0">
                <a:sym typeface="Symbol" pitchFamily="18" charset="2"/>
              </a:rPr>
              <a:t> is diagonalizable.   </a:t>
            </a:r>
          </a:p>
          <a:p>
            <a:pPr marL="609600" indent="-609600"/>
            <a:r>
              <a:rPr lang="en-US" sz="2800" b="1" dirty="0">
                <a:sym typeface="Symbol" pitchFamily="18" charset="2"/>
              </a:rPr>
              <a:t>Proof: </a:t>
            </a:r>
            <a:r>
              <a:rPr lang="en-US" sz="2800" dirty="0">
                <a:sym typeface="Symbol" pitchFamily="18" charset="2"/>
              </a:rPr>
              <a:t>By an earlier result (Proposition </a:t>
            </a:r>
            <a:r>
              <a:rPr lang="en-US" sz="2800" dirty="0" smtClean="0">
                <a:sym typeface="Symbol" pitchFamily="18" charset="2"/>
              </a:rPr>
              <a:t>40), </a:t>
            </a:r>
            <a:r>
              <a:rPr lang="en-US" sz="2800" dirty="0">
                <a:sym typeface="Symbol" pitchFamily="18" charset="2"/>
              </a:rPr>
              <a:t>eigenvectors corresponding to distinct </a:t>
            </a:r>
            <a:r>
              <a:rPr lang="en-US" sz="2800" dirty="0" err="1">
                <a:sym typeface="Symbol" pitchFamily="18" charset="2"/>
              </a:rPr>
              <a:t>eigenvalues</a:t>
            </a:r>
            <a:r>
              <a:rPr lang="en-US" sz="2800" dirty="0">
                <a:sym typeface="Symbol" pitchFamily="18" charset="2"/>
              </a:rPr>
              <a:t> are linearly independent. Therefore in this case A has n linearly independent eigenvectors. Hence by the DT(VIT!), A is diagonalizable.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0"/>
            <a:ext cx="8686800" cy="685800"/>
          </a:xfrm>
        </p:spPr>
        <p:txBody>
          <a:bodyPr/>
          <a:lstStyle/>
          <a:p>
            <a:r>
              <a:rPr lang="en-US" sz="3600" b="1" dirty="0" err="1"/>
              <a:t>Diagonalization</a:t>
            </a:r>
            <a:r>
              <a:rPr lang="en-US" sz="3600" b="1" dirty="0"/>
              <a:t> - 4  </a:t>
            </a:r>
          </a:p>
        </p:txBody>
      </p:sp>
      <p:sp>
        <p:nvSpPr>
          <p:cNvPr id="297987" name="Rectangle 3"/>
          <p:cNvSpPr>
            <a:spLocks noGrp="1" noChangeArrowheads="1"/>
          </p:cNvSpPr>
          <p:nvPr>
            <p:ph type="body" idx="1"/>
          </p:nvPr>
        </p:nvSpPr>
        <p:spPr>
          <a:xfrm>
            <a:off x="0" y="838200"/>
            <a:ext cx="9144000" cy="6019800"/>
          </a:xfrm>
        </p:spPr>
        <p:txBody>
          <a:bodyPr/>
          <a:lstStyle/>
          <a:p>
            <a:pPr marL="609600" indent="-609600">
              <a:lnSpc>
                <a:spcPct val="90000"/>
              </a:lnSpc>
            </a:pPr>
            <a:r>
              <a:rPr lang="en-US" sz="2800" b="1" dirty="0" smtClean="0">
                <a:sym typeface="Symbol" pitchFamily="18" charset="2"/>
              </a:rPr>
              <a:t>Two Preliminary Definitions: </a:t>
            </a:r>
            <a:r>
              <a:rPr lang="en-US" sz="2800" dirty="0" smtClean="0">
                <a:sym typeface="Symbol" pitchFamily="18" charset="2"/>
              </a:rPr>
              <a:t>Given an </a:t>
            </a:r>
            <a:r>
              <a:rPr lang="en-US" sz="2800" dirty="0" err="1" smtClean="0">
                <a:sym typeface="Symbol" pitchFamily="18" charset="2"/>
              </a:rPr>
              <a:t>eigenvalue</a:t>
            </a:r>
            <a:r>
              <a:rPr lang="en-US" sz="2800" dirty="0" smtClean="0">
                <a:sym typeface="Symbol" pitchFamily="18" charset="2"/>
              </a:rPr>
              <a:t> </a:t>
            </a:r>
            <a:r>
              <a:rPr lang="en-US" sz="2800" dirty="0" smtClean="0">
                <a:sym typeface="Symbol"/>
              </a:rPr>
              <a:t></a:t>
            </a:r>
            <a:r>
              <a:rPr lang="en-US" sz="2800" baseline="-25000" dirty="0" smtClean="0">
                <a:sym typeface="Symbol"/>
              </a:rPr>
              <a:t>1</a:t>
            </a:r>
            <a:r>
              <a:rPr lang="en-US" sz="2800" dirty="0" smtClean="0">
                <a:sym typeface="Symbol"/>
              </a:rPr>
              <a:t> for a matrix A, we define:</a:t>
            </a:r>
          </a:p>
          <a:p>
            <a:pPr marL="609600" indent="-609600">
              <a:lnSpc>
                <a:spcPct val="90000"/>
              </a:lnSpc>
            </a:pPr>
            <a:endParaRPr lang="en-US" sz="2400" b="1" dirty="0" smtClean="0">
              <a:sym typeface="Symbol"/>
            </a:endParaRPr>
          </a:p>
          <a:p>
            <a:pPr marL="1009650" lvl="1" indent="-609600">
              <a:lnSpc>
                <a:spcPct val="90000"/>
              </a:lnSpc>
              <a:buFont typeface="Courier New" pitchFamily="49" charset="0"/>
              <a:buChar char="o"/>
            </a:pPr>
            <a:r>
              <a:rPr lang="en-US" sz="2400" dirty="0" smtClean="0">
                <a:sym typeface="Symbol"/>
              </a:rPr>
              <a:t>The </a:t>
            </a:r>
            <a:r>
              <a:rPr lang="en-US" sz="2400" b="1" dirty="0" smtClean="0">
                <a:sym typeface="Symbol"/>
              </a:rPr>
              <a:t>algebraic multiplicity</a:t>
            </a:r>
            <a:r>
              <a:rPr lang="en-US" sz="2400" dirty="0" smtClean="0">
                <a:sym typeface="Symbol"/>
              </a:rPr>
              <a:t> of  </a:t>
            </a:r>
            <a:r>
              <a:rPr lang="en-US" sz="2400" baseline="-25000" dirty="0" smtClean="0">
                <a:sym typeface="Symbol"/>
              </a:rPr>
              <a:t>1</a:t>
            </a:r>
            <a:r>
              <a:rPr lang="en-US" sz="2400" dirty="0" smtClean="0">
                <a:sym typeface="Symbol"/>
              </a:rPr>
              <a:t> is the power of the factor (  </a:t>
            </a:r>
            <a:r>
              <a:rPr lang="en-US" sz="2400" baseline="-25000" dirty="0" smtClean="0">
                <a:sym typeface="Symbol"/>
              </a:rPr>
              <a:t>1</a:t>
            </a:r>
            <a:r>
              <a:rPr lang="en-US" sz="2400" dirty="0" smtClean="0">
                <a:sym typeface="Symbol"/>
              </a:rPr>
              <a:t>) in the characteristic polynomial of  A</a:t>
            </a:r>
          </a:p>
          <a:p>
            <a:pPr marL="1009650" lvl="1" indent="-609600">
              <a:lnSpc>
                <a:spcPct val="90000"/>
              </a:lnSpc>
              <a:buFont typeface="Courier New" pitchFamily="49" charset="0"/>
              <a:buChar char="o"/>
            </a:pPr>
            <a:r>
              <a:rPr lang="en-US" sz="2400" dirty="0" smtClean="0">
                <a:sym typeface="Symbol"/>
              </a:rPr>
              <a:t>The </a:t>
            </a:r>
            <a:r>
              <a:rPr lang="en-US" sz="2400" b="1" dirty="0" smtClean="0">
                <a:sym typeface="Symbol"/>
              </a:rPr>
              <a:t>geometric multiplicity </a:t>
            </a:r>
            <a:r>
              <a:rPr lang="en-US" sz="2400" dirty="0" smtClean="0">
                <a:sym typeface="Symbol"/>
              </a:rPr>
              <a:t>of  </a:t>
            </a:r>
            <a:r>
              <a:rPr lang="en-US" sz="2400" baseline="-25000" dirty="0" smtClean="0">
                <a:sym typeface="Symbol"/>
              </a:rPr>
              <a:t>1 </a:t>
            </a:r>
            <a:r>
              <a:rPr lang="en-US" sz="2400" dirty="0" smtClean="0">
                <a:sym typeface="Symbol"/>
              </a:rPr>
              <a:t>is the dimension of the </a:t>
            </a:r>
            <a:r>
              <a:rPr lang="en-US" sz="2400" dirty="0" err="1" smtClean="0">
                <a:sym typeface="Symbol"/>
              </a:rPr>
              <a:t>eigenspace</a:t>
            </a:r>
            <a:r>
              <a:rPr lang="en-US" sz="2400" dirty="0" smtClean="0">
                <a:sym typeface="Symbol"/>
              </a:rPr>
              <a:t> corresponding to </a:t>
            </a:r>
            <a:r>
              <a:rPr lang="en-US" sz="2400" baseline="-25000" dirty="0" smtClean="0">
                <a:sym typeface="Symbol"/>
              </a:rPr>
              <a:t>1</a:t>
            </a:r>
          </a:p>
          <a:p>
            <a:pPr marL="1009650" lvl="1" indent="-609600">
              <a:lnSpc>
                <a:spcPct val="90000"/>
              </a:lnSpc>
              <a:buNone/>
            </a:pPr>
            <a:endParaRPr lang="en-US" sz="2400" baseline="-25000" dirty="0" smtClean="0">
              <a:sym typeface="Symbol"/>
            </a:endParaRPr>
          </a:p>
          <a:p>
            <a:pPr marL="609600" indent="-609600">
              <a:lnSpc>
                <a:spcPct val="90000"/>
              </a:lnSpc>
            </a:pPr>
            <a:r>
              <a:rPr lang="en-US" sz="2800" dirty="0" smtClean="0">
                <a:sym typeface="Symbol"/>
              </a:rPr>
              <a:t>Remark: The first definition is the one we have used for multiplicity up to now, as it applies to polynomials in general (not only the characteristic polynomial). The second definition applies specifically to the characteristic polynomial, since its roots are </a:t>
            </a:r>
            <a:r>
              <a:rPr lang="en-US" sz="2800" dirty="0" err="1" smtClean="0">
                <a:sym typeface="Symbol"/>
              </a:rPr>
              <a:t>eigenvalues</a:t>
            </a:r>
            <a:r>
              <a:rPr lang="en-US" sz="2800" dirty="0" smtClean="0">
                <a:sym typeface="Symbol"/>
              </a:rPr>
              <a:t>, which have corresponding </a:t>
            </a:r>
            <a:r>
              <a:rPr lang="en-US" sz="2800" dirty="0" err="1" smtClean="0">
                <a:sym typeface="Symbol"/>
              </a:rPr>
              <a:t>eigenspaces</a:t>
            </a:r>
            <a:r>
              <a:rPr lang="en-US" sz="2800" dirty="0" smtClean="0">
                <a:sym typeface="Symbol"/>
              </a:rPr>
              <a:t>.  </a:t>
            </a:r>
          </a:p>
          <a:p>
            <a:pPr marL="1009650" lvl="1" indent="-609600">
              <a:lnSpc>
                <a:spcPct val="90000"/>
              </a:lnSpc>
              <a:buFont typeface="Courier New" pitchFamily="49" charset="0"/>
              <a:buChar char="o"/>
            </a:pPr>
            <a:endParaRPr lang="en-US" sz="2000" dirty="0" smtClean="0">
              <a:sym typeface="Symbol" pitchFamily="18" charset="2"/>
            </a:endParaRPr>
          </a:p>
          <a:p>
            <a:pPr marL="609600" indent="-609600">
              <a:lnSpc>
                <a:spcPct val="90000"/>
              </a:lnSpc>
            </a:pPr>
            <a:endParaRPr lang="en-US" sz="2400" b="1" dirty="0" smtClean="0">
              <a:sym typeface="Symbol"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0"/>
            <a:ext cx="8686800" cy="685800"/>
          </a:xfrm>
        </p:spPr>
        <p:txBody>
          <a:bodyPr/>
          <a:lstStyle/>
          <a:p>
            <a:r>
              <a:rPr lang="en-US" sz="3600" b="1" dirty="0" err="1"/>
              <a:t>Diagonalization</a:t>
            </a:r>
            <a:r>
              <a:rPr lang="en-US" sz="3600" b="1" dirty="0"/>
              <a:t> - </a:t>
            </a:r>
            <a:r>
              <a:rPr lang="en-US" sz="3600" b="1" dirty="0" smtClean="0"/>
              <a:t>5  </a:t>
            </a:r>
            <a:endParaRPr lang="en-US" sz="3600" b="1" dirty="0"/>
          </a:p>
        </p:txBody>
      </p:sp>
      <p:sp>
        <p:nvSpPr>
          <p:cNvPr id="297987" name="Rectangle 3"/>
          <p:cNvSpPr>
            <a:spLocks noGrp="1" noChangeArrowheads="1"/>
          </p:cNvSpPr>
          <p:nvPr>
            <p:ph type="body" idx="1"/>
          </p:nvPr>
        </p:nvSpPr>
        <p:spPr>
          <a:xfrm>
            <a:off x="0" y="1143000"/>
            <a:ext cx="9144000" cy="5715000"/>
          </a:xfrm>
        </p:spPr>
        <p:txBody>
          <a:bodyPr/>
          <a:lstStyle/>
          <a:p>
            <a:pPr marL="609600" indent="-609600">
              <a:lnSpc>
                <a:spcPct val="90000"/>
              </a:lnSpc>
            </a:pPr>
            <a:r>
              <a:rPr lang="en-US" sz="2400" b="1" dirty="0">
                <a:sym typeface="Symbol" pitchFamily="18" charset="2"/>
              </a:rPr>
              <a:t>Case 2: </a:t>
            </a:r>
            <a:r>
              <a:rPr lang="en-US" sz="2400" dirty="0">
                <a:sym typeface="Symbol" pitchFamily="18" charset="2"/>
              </a:rPr>
              <a:t>An </a:t>
            </a:r>
            <a:r>
              <a:rPr lang="en-US" sz="2400" dirty="0" err="1"/>
              <a:t>n</a:t>
            </a:r>
            <a:r>
              <a:rPr lang="en-US" sz="2400" dirty="0" err="1">
                <a:sym typeface="Symbol" pitchFamily="18" charset="2"/>
              </a:rPr>
              <a:t>n</a:t>
            </a:r>
            <a:r>
              <a:rPr lang="en-US" sz="2400" dirty="0">
                <a:sym typeface="Symbol" pitchFamily="18" charset="2"/>
              </a:rPr>
              <a:t> matrix A has p &lt; </a:t>
            </a:r>
            <a:r>
              <a:rPr lang="en-US" sz="2400" dirty="0" smtClean="0">
                <a:sym typeface="Symbol" pitchFamily="18" charset="2"/>
              </a:rPr>
              <a:t>n </a:t>
            </a:r>
            <a:r>
              <a:rPr lang="en-US" sz="2400" dirty="0">
                <a:sym typeface="Symbol" pitchFamily="18" charset="2"/>
              </a:rPr>
              <a:t>distinct </a:t>
            </a:r>
            <a:r>
              <a:rPr lang="en-US" sz="2400" dirty="0" err="1">
                <a:sym typeface="Symbol" pitchFamily="18" charset="2"/>
              </a:rPr>
              <a:t>eigenvalues</a:t>
            </a:r>
            <a:r>
              <a:rPr lang="en-US" sz="2400" dirty="0">
                <a:sym typeface="Symbol" pitchFamily="18" charset="2"/>
              </a:rPr>
              <a:t>, but counting the </a:t>
            </a:r>
            <a:r>
              <a:rPr lang="en-US" sz="2400" dirty="0" smtClean="0">
                <a:sym typeface="Symbol" pitchFamily="18" charset="2"/>
              </a:rPr>
              <a:t>(algebraic) multiplicities</a:t>
            </a:r>
            <a:r>
              <a:rPr lang="en-US" sz="2400" dirty="0">
                <a:sym typeface="Symbol" pitchFamily="18" charset="2"/>
              </a:rPr>
              <a:t>, there are n </a:t>
            </a:r>
            <a:r>
              <a:rPr lang="en-US" sz="2400" u="sng" dirty="0">
                <a:sym typeface="Symbol" pitchFamily="18" charset="2"/>
              </a:rPr>
              <a:t>real</a:t>
            </a:r>
            <a:r>
              <a:rPr lang="en-US" sz="2400" dirty="0">
                <a:sym typeface="Symbol" pitchFamily="18" charset="2"/>
              </a:rPr>
              <a:t> </a:t>
            </a:r>
            <a:r>
              <a:rPr lang="en-US" sz="2400" dirty="0" err="1">
                <a:sym typeface="Symbol" pitchFamily="18" charset="2"/>
              </a:rPr>
              <a:t>eigenvalues</a:t>
            </a:r>
            <a:r>
              <a:rPr lang="en-US" sz="2400" dirty="0">
                <a:sym typeface="Symbol" pitchFamily="18" charset="2"/>
              </a:rPr>
              <a:t> (</a:t>
            </a:r>
            <a:r>
              <a:rPr lang="en-US" sz="2400" i="1" u="sng" dirty="0">
                <a:sym typeface="Symbol" pitchFamily="18" charset="2"/>
              </a:rPr>
              <a:t>not distinct</a:t>
            </a:r>
            <a:r>
              <a:rPr lang="en-US" sz="2400" dirty="0">
                <a:sym typeface="Symbol" pitchFamily="18" charset="2"/>
              </a:rPr>
              <a:t>). </a:t>
            </a:r>
            <a:r>
              <a:rPr lang="en-US" sz="2400" dirty="0" smtClean="0">
                <a:sym typeface="Symbol" pitchFamily="18" charset="2"/>
              </a:rPr>
              <a:t>We now come to the weaker result for this case:  </a:t>
            </a:r>
            <a:endParaRPr lang="en-US" sz="2400" dirty="0">
              <a:sym typeface="Symbol" pitchFamily="18" charset="2"/>
            </a:endParaRPr>
          </a:p>
          <a:p>
            <a:pPr marL="609600" indent="-609600">
              <a:lnSpc>
                <a:spcPct val="90000"/>
              </a:lnSpc>
            </a:pPr>
            <a:r>
              <a:rPr lang="en-US" sz="2400" b="1" dirty="0">
                <a:sym typeface="Symbol" pitchFamily="18" charset="2"/>
              </a:rPr>
              <a:t>Proposition </a:t>
            </a:r>
            <a:r>
              <a:rPr lang="en-US" sz="2400" b="1" dirty="0" smtClean="0">
                <a:sym typeface="Symbol" pitchFamily="18" charset="2"/>
              </a:rPr>
              <a:t>44</a:t>
            </a:r>
            <a:r>
              <a:rPr lang="en-US" sz="2400" dirty="0" smtClean="0">
                <a:sym typeface="Symbol" pitchFamily="18" charset="2"/>
              </a:rPr>
              <a:t>: </a:t>
            </a:r>
            <a:r>
              <a:rPr lang="en-US" sz="2400" dirty="0">
                <a:sym typeface="Symbol" pitchFamily="18" charset="2"/>
              </a:rPr>
              <a:t>Let A be an </a:t>
            </a:r>
            <a:r>
              <a:rPr lang="en-US" sz="2400" dirty="0" err="1"/>
              <a:t>n</a:t>
            </a:r>
            <a:r>
              <a:rPr lang="en-US" sz="2400" dirty="0" err="1">
                <a:sym typeface="Symbol" pitchFamily="18" charset="2"/>
              </a:rPr>
              <a:t>n</a:t>
            </a:r>
            <a:r>
              <a:rPr lang="en-US" sz="2400" dirty="0">
                <a:sym typeface="Symbol" pitchFamily="18" charset="2"/>
              </a:rPr>
              <a:t> matrix with n </a:t>
            </a:r>
            <a:r>
              <a:rPr lang="en-US" sz="2400" dirty="0" smtClean="0">
                <a:sym typeface="Symbol" pitchFamily="18" charset="2"/>
              </a:rPr>
              <a:t>(real) </a:t>
            </a:r>
            <a:r>
              <a:rPr lang="en-US" sz="2400" dirty="0" err="1" smtClean="0">
                <a:sym typeface="Symbol" pitchFamily="18" charset="2"/>
              </a:rPr>
              <a:t>eigenvalues</a:t>
            </a:r>
            <a:r>
              <a:rPr lang="en-US" sz="2400" dirty="0" smtClean="0">
                <a:sym typeface="Symbol" pitchFamily="18" charset="2"/>
              </a:rPr>
              <a:t> </a:t>
            </a:r>
            <a:r>
              <a:rPr lang="en-US" sz="2400" dirty="0">
                <a:sym typeface="Symbol" pitchFamily="18" charset="2"/>
              </a:rPr>
              <a:t>(counting </a:t>
            </a:r>
            <a:r>
              <a:rPr lang="en-US" sz="2400" dirty="0" smtClean="0">
                <a:sym typeface="Symbol" pitchFamily="18" charset="2"/>
              </a:rPr>
              <a:t>algebraic multiplicities</a:t>
            </a:r>
            <a:r>
              <a:rPr lang="en-US" sz="2400" dirty="0">
                <a:sym typeface="Symbol" pitchFamily="18" charset="2"/>
              </a:rPr>
              <a:t>) of which only </a:t>
            </a:r>
            <a:r>
              <a:rPr lang="en-US" sz="2400" baseline="-25000" dirty="0">
                <a:sym typeface="Symbol" pitchFamily="18" charset="2"/>
              </a:rPr>
              <a:t>1</a:t>
            </a:r>
            <a:r>
              <a:rPr lang="en-US" sz="2400" dirty="0">
                <a:sym typeface="Symbol" pitchFamily="18" charset="2"/>
              </a:rPr>
              <a:t>, </a:t>
            </a:r>
            <a:r>
              <a:rPr lang="en-US" sz="2400" baseline="-25000" dirty="0">
                <a:sym typeface="Symbol" pitchFamily="18" charset="2"/>
              </a:rPr>
              <a:t>2</a:t>
            </a:r>
            <a:r>
              <a:rPr lang="en-US" sz="2400" dirty="0">
                <a:sym typeface="Symbol" pitchFamily="18" charset="2"/>
              </a:rPr>
              <a:t>,…., </a:t>
            </a:r>
            <a:r>
              <a:rPr lang="en-US" sz="2400" baseline="-25000" dirty="0">
                <a:sym typeface="Symbol" pitchFamily="18" charset="2"/>
              </a:rPr>
              <a:t>p</a:t>
            </a:r>
            <a:r>
              <a:rPr lang="en-US" sz="2400" dirty="0">
                <a:sym typeface="Symbol" pitchFamily="18" charset="2"/>
              </a:rPr>
              <a:t>  are distinct (p &lt; n). Then the following hold:</a:t>
            </a:r>
          </a:p>
          <a:p>
            <a:pPr marL="609600" indent="-609600">
              <a:lnSpc>
                <a:spcPct val="90000"/>
              </a:lnSpc>
              <a:buFontTx/>
              <a:buAutoNum type="alphaLcParenR"/>
            </a:pPr>
            <a:r>
              <a:rPr lang="en-US" sz="2400" dirty="0">
                <a:sym typeface="Symbol" pitchFamily="18" charset="2"/>
              </a:rPr>
              <a:t>For 1  k  p, the geometric multiplicity </a:t>
            </a:r>
            <a:r>
              <a:rPr lang="en-US" sz="2400" dirty="0" smtClean="0">
                <a:sym typeface="Symbol" pitchFamily="18" charset="2"/>
              </a:rPr>
              <a:t>is </a:t>
            </a:r>
            <a:r>
              <a:rPr lang="en-US" sz="2400" dirty="0">
                <a:sym typeface="Symbol" pitchFamily="18" charset="2"/>
              </a:rPr>
              <a:t>less than or equal to the algebraic multiplicity of </a:t>
            </a:r>
            <a:r>
              <a:rPr lang="en-US" sz="2400" baseline="-25000" dirty="0">
                <a:sym typeface="Symbol" pitchFamily="18" charset="2"/>
              </a:rPr>
              <a:t>k</a:t>
            </a:r>
            <a:r>
              <a:rPr lang="en-US" sz="2400" dirty="0">
                <a:sym typeface="Symbol" pitchFamily="18" charset="2"/>
              </a:rPr>
              <a:t>.</a:t>
            </a:r>
          </a:p>
          <a:p>
            <a:pPr marL="609600" indent="-609600">
              <a:lnSpc>
                <a:spcPct val="90000"/>
              </a:lnSpc>
              <a:buFontTx/>
              <a:buAutoNum type="alphaLcParenR"/>
            </a:pPr>
            <a:r>
              <a:rPr lang="en-US" sz="2400" dirty="0">
                <a:sym typeface="Symbol" pitchFamily="18" charset="2"/>
              </a:rPr>
              <a:t>A is diagonalizable if and only if the sum of the dimensions of the distinct </a:t>
            </a:r>
            <a:r>
              <a:rPr lang="en-US" sz="2400" dirty="0" err="1">
                <a:sym typeface="Symbol" pitchFamily="18" charset="2"/>
              </a:rPr>
              <a:t>eigenspaces</a:t>
            </a:r>
            <a:r>
              <a:rPr lang="en-US" sz="2400" dirty="0">
                <a:sym typeface="Symbol" pitchFamily="18" charset="2"/>
              </a:rPr>
              <a:t> is n, and this happens if and only if the geometric multiplicity for each </a:t>
            </a:r>
            <a:r>
              <a:rPr lang="en-US" sz="2400" baseline="-25000" dirty="0">
                <a:sym typeface="Symbol" pitchFamily="18" charset="2"/>
              </a:rPr>
              <a:t>k </a:t>
            </a:r>
            <a:r>
              <a:rPr lang="en-US" sz="2400" dirty="0">
                <a:sym typeface="Symbol" pitchFamily="18" charset="2"/>
              </a:rPr>
              <a:t>equals its algebraic multiplicity. </a:t>
            </a:r>
          </a:p>
          <a:p>
            <a:pPr marL="609600" indent="-609600">
              <a:lnSpc>
                <a:spcPct val="90000"/>
              </a:lnSpc>
              <a:buFontTx/>
              <a:buAutoNum type="alphaLcParenR"/>
            </a:pPr>
            <a:r>
              <a:rPr lang="en-US" sz="2400" dirty="0">
                <a:sym typeface="Symbol" pitchFamily="18" charset="2"/>
              </a:rPr>
              <a:t>If A is diagonalizable, and </a:t>
            </a:r>
            <a:r>
              <a:rPr lang="en-US" sz="2400" dirty="0" err="1">
                <a:sym typeface="Symbol" pitchFamily="18" charset="2"/>
              </a:rPr>
              <a:t>B</a:t>
            </a:r>
            <a:r>
              <a:rPr lang="en-US" sz="2400" baseline="-25000" dirty="0" err="1">
                <a:sym typeface="Symbol" pitchFamily="18" charset="2"/>
              </a:rPr>
              <a:t>k</a:t>
            </a:r>
            <a:r>
              <a:rPr lang="en-US" sz="2400" dirty="0">
                <a:sym typeface="Symbol" pitchFamily="18" charset="2"/>
              </a:rPr>
              <a:t> is a basis for the </a:t>
            </a:r>
            <a:r>
              <a:rPr lang="en-US" sz="2400" dirty="0" err="1">
                <a:sym typeface="Symbol" pitchFamily="18" charset="2"/>
              </a:rPr>
              <a:t>eigenspace</a:t>
            </a:r>
            <a:r>
              <a:rPr lang="en-US" sz="2400" dirty="0">
                <a:sym typeface="Symbol" pitchFamily="18" charset="2"/>
              </a:rPr>
              <a:t> corresponding to </a:t>
            </a:r>
            <a:r>
              <a:rPr lang="en-US" sz="2400" baseline="-25000" dirty="0">
                <a:sym typeface="Symbol" pitchFamily="18" charset="2"/>
              </a:rPr>
              <a:t>k</a:t>
            </a:r>
            <a:r>
              <a:rPr lang="en-US" sz="2400" dirty="0">
                <a:sym typeface="Symbol" pitchFamily="18" charset="2"/>
              </a:rPr>
              <a:t> for each k, then the total collection of vectors in  B</a:t>
            </a:r>
            <a:r>
              <a:rPr lang="en-US" sz="2400" baseline="-25000" dirty="0">
                <a:sym typeface="Symbol" pitchFamily="18" charset="2"/>
              </a:rPr>
              <a:t>1</a:t>
            </a:r>
            <a:r>
              <a:rPr lang="en-US" sz="2400" dirty="0">
                <a:sym typeface="Symbol" pitchFamily="18" charset="2"/>
              </a:rPr>
              <a:t>, B</a:t>
            </a:r>
            <a:r>
              <a:rPr lang="en-US" sz="2400" baseline="-25000" dirty="0">
                <a:sym typeface="Symbol" pitchFamily="18" charset="2"/>
              </a:rPr>
              <a:t>2</a:t>
            </a:r>
            <a:r>
              <a:rPr lang="en-US" sz="2400" dirty="0">
                <a:sym typeface="Symbol" pitchFamily="18" charset="2"/>
              </a:rPr>
              <a:t>,….,B</a:t>
            </a:r>
            <a:r>
              <a:rPr lang="en-US" sz="2400" baseline="-25000" dirty="0">
                <a:sym typeface="Symbol" pitchFamily="18" charset="2"/>
              </a:rPr>
              <a:t>p </a:t>
            </a:r>
            <a:r>
              <a:rPr lang="en-US" sz="2400" dirty="0">
                <a:sym typeface="Symbol" pitchFamily="18" charset="2"/>
              </a:rPr>
              <a:t>forms an eigenvector basis for </a:t>
            </a:r>
            <a:r>
              <a:rPr lang="en-US" sz="2400" dirty="0" err="1">
                <a:sym typeface="Symbol" pitchFamily="18" charset="2"/>
              </a:rPr>
              <a:t>R</a:t>
            </a:r>
            <a:r>
              <a:rPr lang="en-US" sz="2400" baseline="30000" dirty="0" err="1">
                <a:sym typeface="Symbol" pitchFamily="18" charset="2"/>
              </a:rPr>
              <a:t>n</a:t>
            </a:r>
            <a:r>
              <a:rPr lang="en-US" sz="2400" dirty="0">
                <a:sym typeface="Symbol" pitchFamily="18" charset="2"/>
              </a:rPr>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4000</TotalTime>
  <Words>666</Words>
  <Application>Microsoft Office PowerPoint</Application>
  <PresentationFormat>On-screen Show (4:3)</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Design</vt:lpstr>
      <vt:lpstr>Diagonalization of Matrices - 1</vt:lpstr>
      <vt:lpstr>Diagonalization – 2   </vt:lpstr>
      <vt:lpstr>Diagonalization - 3  </vt:lpstr>
      <vt:lpstr>Diagonalization - 4  </vt:lpstr>
      <vt:lpstr>Diagonalization - 5  </vt:lpstr>
    </vt:vector>
  </TitlesOfParts>
  <Company>RTL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Definite Integral</dc:title>
  <dc:creator>Srinavas</dc:creator>
  <cp:lastModifiedBy>samaresh</cp:lastModifiedBy>
  <cp:revision>369</cp:revision>
  <cp:lastPrinted>2018-10-25T09:04:28Z</cp:lastPrinted>
  <dcterms:created xsi:type="dcterms:W3CDTF">2001-08-16T03:34:40Z</dcterms:created>
  <dcterms:modified xsi:type="dcterms:W3CDTF">2018-10-27T07:09:01Z</dcterms:modified>
</cp:coreProperties>
</file>