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handoutMasterIdLst>
    <p:handoutMasterId r:id="rId9"/>
  </p:handoutMasterIdLst>
  <p:sldIdLst>
    <p:sldId id="495" r:id="rId2"/>
    <p:sldId id="498" r:id="rId3"/>
    <p:sldId id="499" r:id="rId4"/>
    <p:sldId id="508" r:id="rId5"/>
    <p:sldId id="509" r:id="rId6"/>
    <p:sldId id="510" r:id="rId7"/>
    <p:sldId id="511" r:id="rId8"/>
  </p:sldIdLst>
  <p:sldSz cx="9144000" cy="6858000" type="screen4x3"/>
  <p:notesSz cx="7053263" cy="93091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61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57076" cy="4656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96189" y="0"/>
            <a:ext cx="3057075" cy="4656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93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43496"/>
            <a:ext cx="3057076" cy="4656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93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96189" y="8843496"/>
            <a:ext cx="3057075" cy="4656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fld id="{AC305F7C-A185-4403-A2A9-9159D5D9AC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5302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17D1B4-A3B9-42C8-B3AC-F9977BFD8F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3DE420-88BE-4A02-B745-701DAC1283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CD00EA-2599-4FFE-B81E-F4FC4F86EC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324B5D-C1BD-48F9-80A4-1548A23CD4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5CFBBD-2DF5-4137-A840-DA1E80B2D7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32FD7E-D0C9-48E0-8DAE-F9A5FA47B3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D35256-C7D8-49B9-92AC-91D3D83CD7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CE1558-422F-47C7-A521-C60FCE68AC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F38F3B-D629-4FAE-9EAB-B6F8054DBD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CF5626-1B44-48FE-BE20-5974ECF8EF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254B83-1B23-4445-B928-AF9EEDE5B5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4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>
                <a:cs typeface="+mn-cs"/>
              </a:defRPr>
            </a:lvl1pPr>
          </a:lstStyle>
          <a:p>
            <a:pPr>
              <a:defRPr/>
            </a:pPr>
            <a:fld id="{33A7C634-7F5A-417A-9053-FE72999105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86800" cy="990600"/>
          </a:xfrm>
        </p:spPr>
        <p:txBody>
          <a:bodyPr/>
          <a:lstStyle/>
          <a:p>
            <a:r>
              <a:rPr lang="en-US" sz="3600" b="1" dirty="0" smtClean="0"/>
              <a:t>Review – </a:t>
            </a:r>
            <a:r>
              <a:rPr lang="en-US" sz="3600" b="1" dirty="0" err="1" smtClean="0"/>
              <a:t>Diagonalization</a:t>
            </a:r>
            <a:r>
              <a:rPr lang="en-US" sz="3600" b="1" dirty="0"/>
              <a:t> </a:t>
            </a:r>
            <a:r>
              <a:rPr lang="en-US" sz="3600" b="1" dirty="0" smtClean="0"/>
              <a:t>- 1 </a:t>
            </a:r>
            <a:endParaRPr lang="en-US" sz="3600" b="1" dirty="0"/>
          </a:p>
        </p:txBody>
      </p:sp>
      <p:sp>
        <p:nvSpPr>
          <p:cNvPr id="295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143000"/>
            <a:ext cx="9144000" cy="5715000"/>
          </a:xfrm>
        </p:spPr>
        <p:txBody>
          <a:bodyPr/>
          <a:lstStyle/>
          <a:p>
            <a:pPr marL="609600" indent="-609600"/>
            <a:r>
              <a:rPr lang="en-US" sz="2800" b="1" dirty="0">
                <a:sym typeface="Symbol" pitchFamily="18" charset="2"/>
              </a:rPr>
              <a:t>Theorem </a:t>
            </a:r>
            <a:r>
              <a:rPr lang="en-US" sz="2800" b="1" dirty="0" smtClean="0">
                <a:sym typeface="Symbol" pitchFamily="18" charset="2"/>
              </a:rPr>
              <a:t>5 </a:t>
            </a:r>
            <a:r>
              <a:rPr lang="en-US" sz="2800" b="1" dirty="0">
                <a:sym typeface="Symbol" pitchFamily="18" charset="2"/>
              </a:rPr>
              <a:t>(</a:t>
            </a:r>
            <a:r>
              <a:rPr lang="en-US" sz="2800" b="1" dirty="0" err="1">
                <a:sym typeface="Symbol" pitchFamily="18" charset="2"/>
              </a:rPr>
              <a:t>Diagonalization</a:t>
            </a:r>
            <a:r>
              <a:rPr lang="en-US" sz="2800" b="1" dirty="0">
                <a:sym typeface="Symbol" pitchFamily="18" charset="2"/>
              </a:rPr>
              <a:t> Theorem - Definitely a VIT!): </a:t>
            </a:r>
          </a:p>
          <a:p>
            <a:pPr marL="857250" lvl="1" indent="-457200">
              <a:buAutoNum type="alphaLcParenR"/>
            </a:pPr>
            <a:r>
              <a:rPr lang="en-US" sz="2400" dirty="0" smtClean="0">
                <a:sym typeface="Symbol" pitchFamily="18" charset="2"/>
              </a:rPr>
              <a:t>An </a:t>
            </a:r>
            <a:r>
              <a:rPr lang="en-US" sz="2400" dirty="0" err="1"/>
              <a:t>n</a:t>
            </a:r>
            <a:r>
              <a:rPr lang="en-US" sz="2400" dirty="0" err="1">
                <a:sym typeface="Symbol" pitchFamily="18" charset="2"/>
              </a:rPr>
              <a:t>n</a:t>
            </a:r>
            <a:r>
              <a:rPr lang="en-US" sz="2400" dirty="0">
                <a:sym typeface="Symbol" pitchFamily="18" charset="2"/>
              </a:rPr>
              <a:t> matrix A is diagonalizable if and only if A has n linearly independent eigenvectors</a:t>
            </a:r>
            <a:r>
              <a:rPr lang="en-US" sz="2400" dirty="0" smtClean="0">
                <a:sym typeface="Symbol" pitchFamily="18" charset="2"/>
              </a:rPr>
              <a:t>.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000000"/>
                </a:solidFill>
                <a:sym typeface="Symbol" pitchFamily="18" charset="2"/>
              </a:rPr>
              <a:t>b) In </a:t>
            </a:r>
            <a:r>
              <a:rPr lang="en-US" sz="2400" dirty="0">
                <a:solidFill>
                  <a:srgbClr val="000000"/>
                </a:solidFill>
                <a:sym typeface="Symbol" pitchFamily="18" charset="2"/>
              </a:rPr>
              <a:t>this case, A = PDP</a:t>
            </a:r>
            <a:r>
              <a:rPr lang="en-US" sz="2400" baseline="30000" dirty="0">
                <a:solidFill>
                  <a:srgbClr val="000000"/>
                </a:solidFill>
                <a:cs typeface="Times New Roman" pitchFamily="18" charset="0"/>
                <a:sym typeface="Symbol" pitchFamily="18" charset="2"/>
              </a:rPr>
              <a:t></a:t>
            </a:r>
            <a:r>
              <a:rPr lang="en-US" sz="2400" baseline="30000" dirty="0">
                <a:solidFill>
                  <a:srgbClr val="000000"/>
                </a:solidFill>
                <a:sym typeface="Symbol" pitchFamily="18" charset="2"/>
              </a:rPr>
              <a:t>1</a:t>
            </a:r>
            <a:r>
              <a:rPr lang="en-US" sz="2400" dirty="0">
                <a:solidFill>
                  <a:srgbClr val="000000"/>
                </a:solidFill>
                <a:sym typeface="Symbol" pitchFamily="18" charset="2"/>
              </a:rPr>
              <a:t>, where the columns of P are n linearly independent eigenvectors of A</a:t>
            </a:r>
            <a:r>
              <a:rPr lang="en-US" sz="2400" dirty="0" smtClean="0">
                <a:solidFill>
                  <a:srgbClr val="000000"/>
                </a:solidFill>
                <a:sym typeface="Symbol" pitchFamily="18" charset="2"/>
              </a:rPr>
              <a:t>, and </a:t>
            </a:r>
            <a:r>
              <a:rPr lang="en-US" sz="2400" dirty="0">
                <a:solidFill>
                  <a:srgbClr val="000000"/>
                </a:solidFill>
                <a:sym typeface="Symbol" pitchFamily="18" charset="2"/>
              </a:rPr>
              <a:t>the diagonal entries of D are eigenvalues corresponding to these eigenvectors.  </a:t>
            </a:r>
            <a:endParaRPr lang="en-US" sz="2400" dirty="0">
              <a:sym typeface="Symbol" pitchFamily="18" charset="2"/>
            </a:endParaRPr>
          </a:p>
          <a:p>
            <a:pPr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0000"/>
                </a:solidFill>
                <a:sym typeface="Symbol" pitchFamily="18" charset="2"/>
              </a:rPr>
              <a:t> In </a:t>
            </a:r>
            <a:r>
              <a:rPr lang="en-US" dirty="0">
                <a:solidFill>
                  <a:srgbClr val="000000"/>
                </a:solidFill>
                <a:sym typeface="Symbol" pitchFamily="18" charset="2"/>
              </a:rPr>
              <a:t>practice, we can distinguish three cases:</a:t>
            </a:r>
            <a:r>
              <a:rPr lang="en-US" b="1" dirty="0">
                <a:solidFill>
                  <a:srgbClr val="000000"/>
                </a:solidFill>
                <a:sym typeface="Symbol" pitchFamily="18" charset="2"/>
              </a:rPr>
              <a:t> </a:t>
            </a:r>
          </a:p>
          <a:p>
            <a:pPr marL="609600" lvl="0" indent="-609600"/>
            <a:r>
              <a:rPr lang="en-US" sz="2800" b="1" dirty="0">
                <a:solidFill>
                  <a:srgbClr val="000000"/>
                </a:solidFill>
                <a:sym typeface="Symbol" pitchFamily="18" charset="2"/>
              </a:rPr>
              <a:t>Case 1: </a:t>
            </a:r>
            <a:r>
              <a:rPr lang="en-US" sz="2800" dirty="0">
                <a:solidFill>
                  <a:srgbClr val="000000"/>
                </a:solidFill>
                <a:sym typeface="Symbol" pitchFamily="18" charset="2"/>
              </a:rPr>
              <a:t>An </a:t>
            </a:r>
            <a:r>
              <a:rPr lang="en-US" sz="2800" dirty="0" err="1">
                <a:solidFill>
                  <a:srgbClr val="000000"/>
                </a:solidFill>
              </a:rPr>
              <a:t>n</a:t>
            </a:r>
            <a:r>
              <a:rPr lang="en-US" sz="2800" dirty="0" err="1">
                <a:solidFill>
                  <a:srgbClr val="000000"/>
                </a:solidFill>
                <a:sym typeface="Symbol" pitchFamily="18" charset="2"/>
              </a:rPr>
              <a:t>n</a:t>
            </a:r>
            <a:r>
              <a:rPr lang="en-US" sz="2800" dirty="0">
                <a:solidFill>
                  <a:srgbClr val="000000"/>
                </a:solidFill>
                <a:sym typeface="Symbol" pitchFamily="18" charset="2"/>
              </a:rPr>
              <a:t> matrix A has n distinct (real) eigenvalues. Then we get the following result:</a:t>
            </a:r>
          </a:p>
          <a:p>
            <a:pPr marL="609600" lvl="0" indent="-609600"/>
            <a:r>
              <a:rPr lang="en-US" sz="2800" b="1" dirty="0">
                <a:solidFill>
                  <a:srgbClr val="000000"/>
                </a:solidFill>
                <a:sym typeface="Symbol" pitchFamily="18" charset="2"/>
              </a:rPr>
              <a:t>Proposition 43</a:t>
            </a:r>
            <a:r>
              <a:rPr lang="en-US" sz="2800" dirty="0">
                <a:solidFill>
                  <a:srgbClr val="000000"/>
                </a:solidFill>
                <a:sym typeface="Symbol" pitchFamily="18" charset="2"/>
              </a:rPr>
              <a:t>: An </a:t>
            </a:r>
            <a:r>
              <a:rPr lang="en-US" sz="2800" dirty="0" err="1">
                <a:solidFill>
                  <a:srgbClr val="000000"/>
                </a:solidFill>
              </a:rPr>
              <a:t>n</a:t>
            </a:r>
            <a:r>
              <a:rPr lang="en-US" sz="2800" dirty="0" err="1">
                <a:solidFill>
                  <a:srgbClr val="000000"/>
                </a:solidFill>
                <a:sym typeface="Symbol" pitchFamily="18" charset="2"/>
              </a:rPr>
              <a:t>n</a:t>
            </a:r>
            <a:r>
              <a:rPr lang="en-US" sz="2800" dirty="0">
                <a:solidFill>
                  <a:srgbClr val="000000"/>
                </a:solidFill>
                <a:sym typeface="Symbol" pitchFamily="18" charset="2"/>
              </a:rPr>
              <a:t> matrix A with n distinct eigenvalues is diagonalizable.  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86800" cy="685800"/>
          </a:xfrm>
        </p:spPr>
        <p:txBody>
          <a:bodyPr/>
          <a:lstStyle/>
          <a:p>
            <a:r>
              <a:rPr lang="en-US" sz="3600" b="1" dirty="0" smtClean="0"/>
              <a:t>Review - </a:t>
            </a:r>
            <a:r>
              <a:rPr lang="en-US" sz="3600" b="1" dirty="0" err="1" smtClean="0"/>
              <a:t>Diagonalization</a:t>
            </a:r>
            <a:r>
              <a:rPr lang="en-US" sz="3600" b="1" dirty="0" smtClean="0"/>
              <a:t> </a:t>
            </a:r>
            <a:r>
              <a:rPr lang="en-US" sz="3600" b="1" dirty="0"/>
              <a:t>- </a:t>
            </a:r>
            <a:r>
              <a:rPr lang="en-US" sz="3600" b="1" dirty="0" smtClean="0"/>
              <a:t>2 </a:t>
            </a:r>
            <a:endParaRPr lang="en-US" sz="3600" b="1" dirty="0"/>
          </a:p>
        </p:txBody>
      </p:sp>
      <p:sp>
        <p:nvSpPr>
          <p:cNvPr id="297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143000"/>
            <a:ext cx="9144000" cy="5715000"/>
          </a:xfrm>
        </p:spPr>
        <p:txBody>
          <a:bodyPr/>
          <a:lstStyle/>
          <a:p>
            <a:pPr marL="609600" indent="-609600">
              <a:lnSpc>
                <a:spcPct val="90000"/>
              </a:lnSpc>
            </a:pPr>
            <a:r>
              <a:rPr lang="en-US" sz="2400" b="1" dirty="0">
                <a:sym typeface="Symbol" pitchFamily="18" charset="2"/>
              </a:rPr>
              <a:t>Case 2: </a:t>
            </a:r>
            <a:r>
              <a:rPr lang="en-US" sz="2400" dirty="0">
                <a:sym typeface="Symbol" pitchFamily="18" charset="2"/>
              </a:rPr>
              <a:t>An </a:t>
            </a:r>
            <a:r>
              <a:rPr lang="en-US" sz="2400" dirty="0" err="1"/>
              <a:t>n</a:t>
            </a:r>
            <a:r>
              <a:rPr lang="en-US" sz="2400" dirty="0" err="1">
                <a:sym typeface="Symbol" pitchFamily="18" charset="2"/>
              </a:rPr>
              <a:t>n</a:t>
            </a:r>
            <a:r>
              <a:rPr lang="en-US" sz="2400" dirty="0">
                <a:sym typeface="Symbol" pitchFamily="18" charset="2"/>
              </a:rPr>
              <a:t> matrix A has p &lt; </a:t>
            </a:r>
            <a:r>
              <a:rPr lang="en-US" sz="2400" dirty="0" smtClean="0">
                <a:sym typeface="Symbol" pitchFamily="18" charset="2"/>
              </a:rPr>
              <a:t>n </a:t>
            </a:r>
            <a:r>
              <a:rPr lang="en-US" sz="2400" dirty="0">
                <a:sym typeface="Symbol" pitchFamily="18" charset="2"/>
              </a:rPr>
              <a:t>distinct </a:t>
            </a:r>
            <a:r>
              <a:rPr lang="en-US" sz="2400" dirty="0" err="1">
                <a:sym typeface="Symbol" pitchFamily="18" charset="2"/>
              </a:rPr>
              <a:t>eigenvalues</a:t>
            </a:r>
            <a:r>
              <a:rPr lang="en-US" sz="2400" dirty="0">
                <a:sym typeface="Symbol" pitchFamily="18" charset="2"/>
              </a:rPr>
              <a:t>, but counting the </a:t>
            </a:r>
            <a:r>
              <a:rPr lang="en-US" sz="2400" dirty="0" smtClean="0">
                <a:sym typeface="Symbol" pitchFamily="18" charset="2"/>
              </a:rPr>
              <a:t>(algebraic) multiplicities</a:t>
            </a:r>
            <a:r>
              <a:rPr lang="en-US" sz="2400" dirty="0">
                <a:sym typeface="Symbol" pitchFamily="18" charset="2"/>
              </a:rPr>
              <a:t>, there are n </a:t>
            </a:r>
            <a:r>
              <a:rPr lang="en-US" sz="2400" u="sng" dirty="0">
                <a:sym typeface="Symbol" pitchFamily="18" charset="2"/>
              </a:rPr>
              <a:t>real</a:t>
            </a:r>
            <a:r>
              <a:rPr lang="en-US" sz="2400" dirty="0">
                <a:sym typeface="Symbol" pitchFamily="18" charset="2"/>
              </a:rPr>
              <a:t> </a:t>
            </a:r>
            <a:r>
              <a:rPr lang="en-US" sz="2400" dirty="0" err="1">
                <a:sym typeface="Symbol" pitchFamily="18" charset="2"/>
              </a:rPr>
              <a:t>eigenvalues</a:t>
            </a:r>
            <a:r>
              <a:rPr lang="en-US" sz="2400" dirty="0">
                <a:sym typeface="Symbol" pitchFamily="18" charset="2"/>
              </a:rPr>
              <a:t> (</a:t>
            </a:r>
            <a:r>
              <a:rPr lang="en-US" sz="2400" i="1" u="sng" dirty="0">
                <a:sym typeface="Symbol" pitchFamily="18" charset="2"/>
              </a:rPr>
              <a:t>not distinct</a:t>
            </a:r>
            <a:r>
              <a:rPr lang="en-US" sz="2400" dirty="0">
                <a:sym typeface="Symbol" pitchFamily="18" charset="2"/>
              </a:rPr>
              <a:t>). </a:t>
            </a:r>
            <a:r>
              <a:rPr lang="en-US" sz="2400" dirty="0" smtClean="0">
                <a:sym typeface="Symbol" pitchFamily="18" charset="2"/>
              </a:rPr>
              <a:t>We now come to the weaker result for this case:  </a:t>
            </a:r>
            <a:endParaRPr lang="en-US" sz="2400" dirty="0">
              <a:sym typeface="Symbol" pitchFamily="18" charset="2"/>
            </a:endParaRPr>
          </a:p>
          <a:p>
            <a:pPr marL="609600" indent="-609600">
              <a:lnSpc>
                <a:spcPct val="90000"/>
              </a:lnSpc>
            </a:pPr>
            <a:r>
              <a:rPr lang="en-US" sz="2400" b="1" dirty="0">
                <a:sym typeface="Symbol" pitchFamily="18" charset="2"/>
              </a:rPr>
              <a:t>Proposition </a:t>
            </a:r>
            <a:r>
              <a:rPr lang="en-US" sz="2400" b="1" dirty="0" smtClean="0">
                <a:sym typeface="Symbol" pitchFamily="18" charset="2"/>
              </a:rPr>
              <a:t>44</a:t>
            </a:r>
            <a:r>
              <a:rPr lang="en-US" sz="2400" dirty="0" smtClean="0">
                <a:sym typeface="Symbol" pitchFamily="18" charset="2"/>
              </a:rPr>
              <a:t>: </a:t>
            </a:r>
            <a:r>
              <a:rPr lang="en-US" sz="2400" dirty="0">
                <a:sym typeface="Symbol" pitchFamily="18" charset="2"/>
              </a:rPr>
              <a:t>Let A be an </a:t>
            </a:r>
            <a:r>
              <a:rPr lang="en-US" sz="2400" dirty="0" err="1"/>
              <a:t>n</a:t>
            </a:r>
            <a:r>
              <a:rPr lang="en-US" sz="2400" dirty="0" err="1">
                <a:sym typeface="Symbol" pitchFamily="18" charset="2"/>
              </a:rPr>
              <a:t>n</a:t>
            </a:r>
            <a:r>
              <a:rPr lang="en-US" sz="2400" dirty="0">
                <a:sym typeface="Symbol" pitchFamily="18" charset="2"/>
              </a:rPr>
              <a:t> matrix with n </a:t>
            </a:r>
            <a:r>
              <a:rPr lang="en-US" sz="2400" dirty="0" smtClean="0">
                <a:sym typeface="Symbol" pitchFamily="18" charset="2"/>
              </a:rPr>
              <a:t>(real) </a:t>
            </a:r>
            <a:r>
              <a:rPr lang="en-US" sz="2400" dirty="0" err="1" smtClean="0">
                <a:sym typeface="Symbol" pitchFamily="18" charset="2"/>
              </a:rPr>
              <a:t>eigenvalues</a:t>
            </a:r>
            <a:r>
              <a:rPr lang="en-US" sz="2400" dirty="0" smtClean="0">
                <a:sym typeface="Symbol" pitchFamily="18" charset="2"/>
              </a:rPr>
              <a:t> </a:t>
            </a:r>
            <a:r>
              <a:rPr lang="en-US" sz="2400" dirty="0">
                <a:sym typeface="Symbol" pitchFamily="18" charset="2"/>
              </a:rPr>
              <a:t>(counting </a:t>
            </a:r>
            <a:r>
              <a:rPr lang="en-US" sz="2400" dirty="0" smtClean="0">
                <a:sym typeface="Symbol" pitchFamily="18" charset="2"/>
              </a:rPr>
              <a:t>algebraic multiplicities</a:t>
            </a:r>
            <a:r>
              <a:rPr lang="en-US" sz="2400" dirty="0">
                <a:sym typeface="Symbol" pitchFamily="18" charset="2"/>
              </a:rPr>
              <a:t>) of which only </a:t>
            </a:r>
            <a:r>
              <a:rPr lang="en-US" sz="2400" baseline="-25000" dirty="0">
                <a:sym typeface="Symbol" pitchFamily="18" charset="2"/>
              </a:rPr>
              <a:t>1</a:t>
            </a:r>
            <a:r>
              <a:rPr lang="en-US" sz="2400" dirty="0">
                <a:sym typeface="Symbol" pitchFamily="18" charset="2"/>
              </a:rPr>
              <a:t>, </a:t>
            </a:r>
            <a:r>
              <a:rPr lang="en-US" sz="2400" baseline="-25000" dirty="0">
                <a:sym typeface="Symbol" pitchFamily="18" charset="2"/>
              </a:rPr>
              <a:t>2</a:t>
            </a:r>
            <a:r>
              <a:rPr lang="en-US" sz="2400" dirty="0">
                <a:sym typeface="Symbol" pitchFamily="18" charset="2"/>
              </a:rPr>
              <a:t>,…., </a:t>
            </a:r>
            <a:r>
              <a:rPr lang="en-US" sz="2400" baseline="-25000" dirty="0">
                <a:sym typeface="Symbol" pitchFamily="18" charset="2"/>
              </a:rPr>
              <a:t>p</a:t>
            </a:r>
            <a:r>
              <a:rPr lang="en-US" sz="2400" dirty="0">
                <a:sym typeface="Symbol" pitchFamily="18" charset="2"/>
              </a:rPr>
              <a:t>  are distinct (p &lt; n). Then the following hold:</a:t>
            </a:r>
          </a:p>
          <a:p>
            <a:pPr marL="609600" indent="-609600">
              <a:lnSpc>
                <a:spcPct val="90000"/>
              </a:lnSpc>
              <a:buFontTx/>
              <a:buAutoNum type="alphaLcParenR"/>
            </a:pPr>
            <a:r>
              <a:rPr lang="en-US" sz="2400" dirty="0">
                <a:sym typeface="Symbol" pitchFamily="18" charset="2"/>
              </a:rPr>
              <a:t>For 1  k  p, the geometric multiplicity </a:t>
            </a:r>
            <a:r>
              <a:rPr lang="en-US" sz="2400" dirty="0" smtClean="0">
                <a:sym typeface="Symbol" pitchFamily="18" charset="2"/>
              </a:rPr>
              <a:t>is </a:t>
            </a:r>
            <a:r>
              <a:rPr lang="en-US" sz="2400" dirty="0">
                <a:sym typeface="Symbol" pitchFamily="18" charset="2"/>
              </a:rPr>
              <a:t>less than or equal to the algebraic multiplicity of </a:t>
            </a:r>
            <a:r>
              <a:rPr lang="en-US" sz="2400" baseline="-25000" dirty="0">
                <a:sym typeface="Symbol" pitchFamily="18" charset="2"/>
              </a:rPr>
              <a:t>k</a:t>
            </a:r>
            <a:r>
              <a:rPr lang="en-US" sz="2400" dirty="0">
                <a:sym typeface="Symbol" pitchFamily="18" charset="2"/>
              </a:rPr>
              <a:t>.</a:t>
            </a:r>
          </a:p>
          <a:p>
            <a:pPr marL="609600" indent="-609600">
              <a:lnSpc>
                <a:spcPct val="90000"/>
              </a:lnSpc>
              <a:buFontTx/>
              <a:buAutoNum type="alphaLcParenR"/>
            </a:pPr>
            <a:r>
              <a:rPr lang="en-US" sz="2400" dirty="0">
                <a:sym typeface="Symbol" pitchFamily="18" charset="2"/>
              </a:rPr>
              <a:t>A is diagonalizable if and only if the sum of the dimensions of the distinct </a:t>
            </a:r>
            <a:r>
              <a:rPr lang="en-US" sz="2400" dirty="0" err="1">
                <a:sym typeface="Symbol" pitchFamily="18" charset="2"/>
              </a:rPr>
              <a:t>eigenspaces</a:t>
            </a:r>
            <a:r>
              <a:rPr lang="en-US" sz="2400" dirty="0">
                <a:sym typeface="Symbol" pitchFamily="18" charset="2"/>
              </a:rPr>
              <a:t> is n, and this happens if and only if the geometric multiplicity for each </a:t>
            </a:r>
            <a:r>
              <a:rPr lang="en-US" sz="2400" baseline="-25000" dirty="0">
                <a:sym typeface="Symbol" pitchFamily="18" charset="2"/>
              </a:rPr>
              <a:t>k </a:t>
            </a:r>
            <a:r>
              <a:rPr lang="en-US" sz="2400" dirty="0">
                <a:sym typeface="Symbol" pitchFamily="18" charset="2"/>
              </a:rPr>
              <a:t>equals its algebraic multiplicity. </a:t>
            </a:r>
          </a:p>
          <a:p>
            <a:pPr marL="609600" indent="-609600">
              <a:lnSpc>
                <a:spcPct val="90000"/>
              </a:lnSpc>
              <a:buFontTx/>
              <a:buAutoNum type="alphaLcParenR"/>
            </a:pPr>
            <a:r>
              <a:rPr lang="en-US" sz="2400" dirty="0">
                <a:sym typeface="Symbol" pitchFamily="18" charset="2"/>
              </a:rPr>
              <a:t>If A is diagonalizable, and </a:t>
            </a:r>
            <a:r>
              <a:rPr lang="en-US" sz="2400" dirty="0" err="1">
                <a:sym typeface="Symbol" pitchFamily="18" charset="2"/>
              </a:rPr>
              <a:t>B</a:t>
            </a:r>
            <a:r>
              <a:rPr lang="en-US" sz="2400" baseline="-25000" dirty="0" err="1">
                <a:sym typeface="Symbol" pitchFamily="18" charset="2"/>
              </a:rPr>
              <a:t>k</a:t>
            </a:r>
            <a:r>
              <a:rPr lang="en-US" sz="2400" dirty="0">
                <a:sym typeface="Symbol" pitchFamily="18" charset="2"/>
              </a:rPr>
              <a:t> is a basis for the </a:t>
            </a:r>
            <a:r>
              <a:rPr lang="en-US" sz="2400" dirty="0" err="1">
                <a:sym typeface="Symbol" pitchFamily="18" charset="2"/>
              </a:rPr>
              <a:t>eigenspace</a:t>
            </a:r>
            <a:r>
              <a:rPr lang="en-US" sz="2400" dirty="0">
                <a:sym typeface="Symbol" pitchFamily="18" charset="2"/>
              </a:rPr>
              <a:t> corresponding to </a:t>
            </a:r>
            <a:r>
              <a:rPr lang="en-US" sz="2400" baseline="-25000" dirty="0">
                <a:sym typeface="Symbol" pitchFamily="18" charset="2"/>
              </a:rPr>
              <a:t>k</a:t>
            </a:r>
            <a:r>
              <a:rPr lang="en-US" sz="2400" dirty="0">
                <a:sym typeface="Symbol" pitchFamily="18" charset="2"/>
              </a:rPr>
              <a:t> for each k, then the total collection of vectors in  B</a:t>
            </a:r>
            <a:r>
              <a:rPr lang="en-US" sz="2400" baseline="-25000" dirty="0">
                <a:sym typeface="Symbol" pitchFamily="18" charset="2"/>
              </a:rPr>
              <a:t>1</a:t>
            </a:r>
            <a:r>
              <a:rPr lang="en-US" sz="2400" dirty="0">
                <a:sym typeface="Symbol" pitchFamily="18" charset="2"/>
              </a:rPr>
              <a:t>, B</a:t>
            </a:r>
            <a:r>
              <a:rPr lang="en-US" sz="2400" baseline="-25000" dirty="0">
                <a:sym typeface="Symbol" pitchFamily="18" charset="2"/>
              </a:rPr>
              <a:t>2</a:t>
            </a:r>
            <a:r>
              <a:rPr lang="en-US" sz="2400" dirty="0">
                <a:sym typeface="Symbol" pitchFamily="18" charset="2"/>
              </a:rPr>
              <a:t>,….,B</a:t>
            </a:r>
            <a:r>
              <a:rPr lang="en-US" sz="2400" baseline="-25000" dirty="0">
                <a:sym typeface="Symbol" pitchFamily="18" charset="2"/>
              </a:rPr>
              <a:t>p </a:t>
            </a:r>
            <a:r>
              <a:rPr lang="en-US" sz="2400" dirty="0">
                <a:sym typeface="Symbol" pitchFamily="18" charset="2"/>
              </a:rPr>
              <a:t>forms an eigenvector basis for </a:t>
            </a:r>
            <a:r>
              <a:rPr lang="en-US" sz="2400" dirty="0" err="1">
                <a:sym typeface="Symbol" pitchFamily="18" charset="2"/>
              </a:rPr>
              <a:t>R</a:t>
            </a:r>
            <a:r>
              <a:rPr lang="en-US" sz="2400" baseline="30000" dirty="0" err="1">
                <a:sym typeface="Symbol" pitchFamily="18" charset="2"/>
              </a:rPr>
              <a:t>n</a:t>
            </a:r>
            <a:r>
              <a:rPr lang="en-US" sz="2400" dirty="0">
                <a:sym typeface="Symbol" pitchFamily="18" charset="2"/>
              </a:rPr>
              <a:t>. 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86800" cy="762000"/>
          </a:xfrm>
        </p:spPr>
        <p:txBody>
          <a:bodyPr/>
          <a:lstStyle/>
          <a:p>
            <a:r>
              <a:rPr lang="en-US" sz="3600" b="1" dirty="0" err="1"/>
              <a:t>Diagonalization</a:t>
            </a:r>
            <a:r>
              <a:rPr lang="en-US" sz="3600" b="1" dirty="0"/>
              <a:t> – </a:t>
            </a:r>
            <a:r>
              <a:rPr lang="en-US" sz="3600" b="1" dirty="0" smtClean="0"/>
              <a:t>6 </a:t>
            </a:r>
            <a:endParaRPr lang="en-US" sz="3600" b="1" dirty="0"/>
          </a:p>
        </p:txBody>
      </p:sp>
      <p:sp>
        <p:nvSpPr>
          <p:cNvPr id="288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90600"/>
            <a:ext cx="9144000" cy="5867400"/>
          </a:xfrm>
        </p:spPr>
        <p:txBody>
          <a:bodyPr/>
          <a:lstStyle/>
          <a:p>
            <a:pPr marL="609600" indent="-609600"/>
            <a:r>
              <a:rPr lang="en-US" sz="2800" b="1" dirty="0">
                <a:sym typeface="Symbol" pitchFamily="18" charset="2"/>
              </a:rPr>
              <a:t>Case 3: </a:t>
            </a:r>
            <a:r>
              <a:rPr lang="en-US" sz="2800" dirty="0">
                <a:sym typeface="Symbol" pitchFamily="18" charset="2"/>
              </a:rPr>
              <a:t>An </a:t>
            </a:r>
            <a:r>
              <a:rPr lang="en-US" sz="2800" dirty="0" err="1"/>
              <a:t>n</a:t>
            </a:r>
            <a:r>
              <a:rPr lang="en-US" sz="2800" dirty="0" err="1">
                <a:sym typeface="Symbol" pitchFamily="18" charset="2"/>
              </a:rPr>
              <a:t>n</a:t>
            </a:r>
            <a:r>
              <a:rPr lang="en-US" sz="2800" dirty="0">
                <a:sym typeface="Symbol" pitchFamily="18" charset="2"/>
              </a:rPr>
              <a:t> matrix A has p &lt;  n distinct </a:t>
            </a:r>
            <a:r>
              <a:rPr lang="en-US" sz="2800" dirty="0" err="1">
                <a:sym typeface="Symbol" pitchFamily="18" charset="2"/>
              </a:rPr>
              <a:t>eigenvalues</a:t>
            </a:r>
            <a:r>
              <a:rPr lang="en-US" sz="2800" dirty="0">
                <a:sym typeface="Symbol" pitchFamily="18" charset="2"/>
              </a:rPr>
              <a:t>, but even after counting the algebraic multiplicities,  there are &lt; n </a:t>
            </a:r>
            <a:r>
              <a:rPr lang="en-US" sz="2800" u="sng" dirty="0">
                <a:sym typeface="Symbol" pitchFamily="18" charset="2"/>
              </a:rPr>
              <a:t>real</a:t>
            </a:r>
            <a:r>
              <a:rPr lang="en-US" sz="2800" dirty="0">
                <a:sym typeface="Symbol" pitchFamily="18" charset="2"/>
              </a:rPr>
              <a:t> </a:t>
            </a:r>
            <a:r>
              <a:rPr lang="en-US" sz="2800" dirty="0" err="1">
                <a:sym typeface="Symbol" pitchFamily="18" charset="2"/>
              </a:rPr>
              <a:t>eigenvalues</a:t>
            </a:r>
            <a:r>
              <a:rPr lang="en-US" sz="2800" dirty="0">
                <a:sym typeface="Symbol" pitchFamily="18" charset="2"/>
              </a:rPr>
              <a:t> (p could even be 0). Then A is not diagonalizable over the real field. If we want to </a:t>
            </a:r>
            <a:r>
              <a:rPr lang="en-US" sz="2800" dirty="0" err="1">
                <a:sym typeface="Symbol" pitchFamily="18" charset="2"/>
              </a:rPr>
              <a:t>diagonalize</a:t>
            </a:r>
            <a:r>
              <a:rPr lang="en-US" sz="2800" dirty="0">
                <a:sym typeface="Symbol" pitchFamily="18" charset="2"/>
              </a:rPr>
              <a:t>, we have to admit complex </a:t>
            </a:r>
            <a:r>
              <a:rPr lang="en-US" sz="2800" dirty="0" err="1">
                <a:sym typeface="Symbol" pitchFamily="18" charset="2"/>
              </a:rPr>
              <a:t>eigenvalues</a:t>
            </a:r>
            <a:r>
              <a:rPr lang="en-US" sz="2800" dirty="0">
                <a:sym typeface="Symbol" pitchFamily="18" charset="2"/>
              </a:rPr>
              <a:t> and eigenvectors. </a:t>
            </a:r>
            <a:endParaRPr lang="en-US" sz="2800" dirty="0" smtClean="0">
              <a:sym typeface="Symbol" pitchFamily="18" charset="2"/>
            </a:endParaRPr>
          </a:p>
          <a:p>
            <a:pPr marL="609600" indent="-609600"/>
            <a:r>
              <a:rPr lang="en-US" sz="2800" dirty="0" smtClean="0">
                <a:sym typeface="Symbol" pitchFamily="18" charset="2"/>
              </a:rPr>
              <a:t>Remark: Even if we admit complex </a:t>
            </a:r>
            <a:r>
              <a:rPr lang="en-US" sz="2800" dirty="0" err="1" smtClean="0">
                <a:sym typeface="Symbol" pitchFamily="18" charset="2"/>
              </a:rPr>
              <a:t>eigenvalues</a:t>
            </a:r>
            <a:r>
              <a:rPr lang="en-US" sz="2800" dirty="0" smtClean="0">
                <a:sym typeface="Symbol" pitchFamily="18" charset="2"/>
              </a:rPr>
              <a:t> and eigenvectors, a real matrix does not have to be diagonalizable. The case is quite complicated, and we will not go into the details. However, we will consider the case of a 2</a:t>
            </a:r>
            <a:r>
              <a:rPr lang="en-US" sz="2800" dirty="0" smtClean="0">
                <a:sym typeface="Symbol"/>
              </a:rPr>
              <a:t>2 real matrix with a complex </a:t>
            </a:r>
            <a:r>
              <a:rPr lang="en-US" sz="2800" dirty="0" err="1" smtClean="0">
                <a:sym typeface="Symbol"/>
              </a:rPr>
              <a:t>eigenvalue</a:t>
            </a:r>
            <a:r>
              <a:rPr lang="en-US" sz="2800" dirty="0" smtClean="0">
                <a:sym typeface="Symbol"/>
              </a:rPr>
              <a:t>, and describe the nature of such a matrix and its corresponding transformation (i.e. a linear operator on </a:t>
            </a:r>
            <a:r>
              <a:rPr lang="en-US" sz="2800" dirty="0" smtClean="0">
                <a:latin typeface="Castellar"/>
              </a:rPr>
              <a:t>R</a:t>
            </a:r>
            <a:r>
              <a:rPr lang="en-US" sz="2800" baseline="30000" dirty="0" smtClean="0">
                <a:sym typeface="Symbol" pitchFamily="18" charset="2"/>
              </a:rPr>
              <a:t>2</a:t>
            </a:r>
            <a:r>
              <a:rPr lang="en-US" sz="2800" dirty="0" smtClean="0">
                <a:sym typeface="Symbol"/>
              </a:rPr>
              <a:t>). </a:t>
            </a:r>
            <a:endParaRPr lang="en-US" sz="2800" dirty="0">
              <a:sym typeface="Symbol" pitchFamily="18" charset="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r>
              <a:rPr lang="en-US" dirty="0"/>
              <a:t>Complex </a:t>
            </a:r>
            <a:r>
              <a:rPr lang="en-US" dirty="0" err="1"/>
              <a:t>Eigenvalues</a:t>
            </a:r>
            <a:r>
              <a:rPr lang="en-US" dirty="0"/>
              <a:t> </a:t>
            </a:r>
            <a:r>
              <a:rPr lang="en-US" dirty="0" smtClean="0"/>
              <a:t>– 2 (cont’d)</a:t>
            </a:r>
            <a:endParaRPr lang="en-US" dirty="0"/>
          </a:p>
        </p:txBody>
      </p:sp>
      <p:sp>
        <p:nvSpPr>
          <p:cNvPr id="290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95400"/>
            <a:ext cx="9144000" cy="53340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800" b="1" dirty="0"/>
              <a:t>Proposition </a:t>
            </a:r>
            <a:r>
              <a:rPr lang="en-US" sz="2800" b="1" dirty="0" smtClean="0"/>
              <a:t>45: </a:t>
            </a:r>
            <a:r>
              <a:rPr lang="en-US" sz="2800" b="1" dirty="0"/>
              <a:t>Basic Result for Complex </a:t>
            </a:r>
            <a:r>
              <a:rPr lang="en-US" sz="2800" b="1" dirty="0" err="1"/>
              <a:t>Eigenvalues</a:t>
            </a:r>
            <a:r>
              <a:rPr lang="en-US" sz="2800" dirty="0"/>
              <a:t>: Suppose A is a real 2</a:t>
            </a:r>
            <a:r>
              <a:rPr lang="en-US" sz="2800" dirty="0">
                <a:sym typeface="Symbol" pitchFamily="18" charset="2"/>
              </a:rPr>
              <a:t>2 </a:t>
            </a:r>
            <a:r>
              <a:rPr lang="en-US" sz="2800" dirty="0"/>
              <a:t>matrix with a complex </a:t>
            </a:r>
            <a:r>
              <a:rPr lang="en-US" sz="2800" dirty="0" err="1"/>
              <a:t>eigenvalue</a:t>
            </a:r>
            <a:r>
              <a:rPr lang="en-US" sz="2800" dirty="0"/>
              <a:t> </a:t>
            </a:r>
            <a:r>
              <a:rPr lang="en-US" sz="2800" dirty="0">
                <a:sym typeface="Symbol" pitchFamily="18" charset="2"/>
              </a:rPr>
              <a:t></a:t>
            </a:r>
            <a:r>
              <a:rPr lang="en-US" sz="2800" dirty="0"/>
              <a:t> = a </a:t>
            </a:r>
            <a:r>
              <a:rPr lang="en-US" sz="2800" dirty="0">
                <a:sym typeface="Symbol" pitchFamily="18" charset="2"/>
              </a:rPr>
              <a:t> bi, b  0, and associated eigenvector </a:t>
            </a:r>
            <a:r>
              <a:rPr lang="en-US" sz="2800" b="1" dirty="0">
                <a:sym typeface="Symbol" pitchFamily="18" charset="2"/>
              </a:rPr>
              <a:t>v</a:t>
            </a:r>
            <a:r>
              <a:rPr lang="en-US" sz="2800" dirty="0">
                <a:sym typeface="Symbol" pitchFamily="18" charset="2"/>
              </a:rPr>
              <a:t> </a:t>
            </a:r>
            <a:r>
              <a:rPr lang="en-US" sz="2800" dirty="0"/>
              <a:t>in </a:t>
            </a:r>
            <a:r>
              <a:rPr lang="en-US" sz="2800" dirty="0">
                <a:latin typeface="Castellar" pitchFamily="18" charset="0"/>
              </a:rPr>
              <a:t>C</a:t>
            </a:r>
            <a:r>
              <a:rPr lang="en-US" sz="2800" baseline="30000" dirty="0"/>
              <a:t>2</a:t>
            </a:r>
            <a:r>
              <a:rPr lang="en-US" sz="2800" dirty="0"/>
              <a:t>.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 dirty="0"/>
              <a:t>	Then A = PB</a:t>
            </a:r>
            <a:r>
              <a:rPr lang="en-US" sz="2800" dirty="0">
                <a:sym typeface="Symbol" pitchFamily="18" charset="2"/>
              </a:rPr>
              <a:t>P</a:t>
            </a:r>
            <a:r>
              <a:rPr lang="en-US" sz="2800" baseline="30000" dirty="0">
                <a:cs typeface="Times New Roman" pitchFamily="18" charset="0"/>
                <a:sym typeface="Symbol" pitchFamily="18" charset="2"/>
              </a:rPr>
              <a:t></a:t>
            </a:r>
            <a:r>
              <a:rPr lang="en-US" sz="2800" baseline="30000" dirty="0">
                <a:sym typeface="Symbol" pitchFamily="18" charset="2"/>
              </a:rPr>
              <a:t>1</a:t>
            </a:r>
            <a:r>
              <a:rPr lang="en-US" sz="2800" dirty="0"/>
              <a:t> where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 dirty="0"/>
              <a:t>    P = [Re </a:t>
            </a:r>
            <a:r>
              <a:rPr lang="en-US" sz="2800" b="1" dirty="0">
                <a:sym typeface="Symbol" pitchFamily="18" charset="2"/>
              </a:rPr>
              <a:t>v</a:t>
            </a:r>
            <a:r>
              <a:rPr lang="en-US" sz="2800" dirty="0"/>
              <a:t>   </a:t>
            </a:r>
            <a:r>
              <a:rPr lang="en-US" sz="2800" dirty="0" err="1"/>
              <a:t>Im</a:t>
            </a:r>
            <a:r>
              <a:rPr lang="en-US" sz="2800" dirty="0"/>
              <a:t> </a:t>
            </a:r>
            <a:r>
              <a:rPr lang="en-US" sz="2800" b="1" dirty="0">
                <a:sym typeface="Symbol" pitchFamily="18" charset="2"/>
              </a:rPr>
              <a:t>v</a:t>
            </a:r>
            <a:r>
              <a:rPr lang="en-US" sz="2800" dirty="0"/>
              <a:t> ] and B = </a:t>
            </a:r>
            <a:r>
              <a:rPr lang="en-US" sz="2800" dirty="0">
                <a:sym typeface="Symbol" pitchFamily="18" charset="2"/>
              </a:rPr>
              <a:t>a   b 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800" dirty="0">
                <a:sym typeface="Symbol" pitchFamily="18" charset="2"/>
              </a:rPr>
              <a:t>                                               b    a   . </a:t>
            </a:r>
          </a:p>
          <a:p>
            <a:pPr>
              <a:lnSpc>
                <a:spcPct val="80000"/>
              </a:lnSpc>
            </a:pPr>
            <a:r>
              <a:rPr lang="en-US" sz="2800" b="1" dirty="0">
                <a:sym typeface="Symbol" pitchFamily="18" charset="2"/>
              </a:rPr>
              <a:t>Furthermore, the transformation (left multiplication by B) corresponds to a rotation followed by a scaling. </a:t>
            </a:r>
          </a:p>
          <a:p>
            <a:pPr>
              <a:lnSpc>
                <a:spcPct val="80000"/>
              </a:lnSpc>
            </a:pPr>
            <a:r>
              <a:rPr lang="en-US" sz="2800" b="1" dirty="0">
                <a:sym typeface="Symbol" pitchFamily="18" charset="2"/>
              </a:rPr>
              <a:t>The rotation is through the angle  between the positive x-axis and the ray from the origin to (</a:t>
            </a:r>
            <a:r>
              <a:rPr lang="en-US" sz="2800" b="1" dirty="0" err="1">
                <a:sym typeface="Symbol" pitchFamily="18" charset="2"/>
              </a:rPr>
              <a:t>a,b</a:t>
            </a:r>
            <a:r>
              <a:rPr lang="en-US" sz="2800" b="1" dirty="0">
                <a:sym typeface="Symbol" pitchFamily="18" charset="2"/>
              </a:rPr>
              <a:t>). The angle  is called the argument of . </a:t>
            </a:r>
          </a:p>
          <a:p>
            <a:pPr>
              <a:lnSpc>
                <a:spcPct val="80000"/>
              </a:lnSpc>
            </a:pPr>
            <a:r>
              <a:rPr lang="en-US" sz="2800" b="1" dirty="0">
                <a:sym typeface="Symbol" pitchFamily="18" charset="2"/>
              </a:rPr>
              <a:t>The scaling is by the factor r = || = (a</a:t>
            </a:r>
            <a:r>
              <a:rPr lang="en-US" sz="2800" b="1" baseline="30000" dirty="0">
                <a:sym typeface="Symbol" pitchFamily="18" charset="2"/>
              </a:rPr>
              <a:t>2</a:t>
            </a:r>
            <a:r>
              <a:rPr lang="en-US" sz="2800" b="1" dirty="0">
                <a:sym typeface="Symbol" pitchFamily="18" charset="2"/>
              </a:rPr>
              <a:t> + b</a:t>
            </a:r>
            <a:r>
              <a:rPr lang="en-US" sz="2800" b="1" baseline="30000" dirty="0">
                <a:sym typeface="Symbol" pitchFamily="18" charset="2"/>
              </a:rPr>
              <a:t>2</a:t>
            </a:r>
            <a:r>
              <a:rPr lang="en-US" sz="2800" b="1" dirty="0">
                <a:sym typeface="Symbol" pitchFamily="18" charset="2"/>
              </a:rPr>
              <a:t>). The quantity r = || is known as the modulus of .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/>
              <a:t>Example </a:t>
            </a:r>
          </a:p>
        </p:txBody>
      </p:sp>
      <p:sp>
        <p:nvSpPr>
          <p:cNvPr id="291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90600"/>
            <a:ext cx="9144000" cy="5638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Suppose A = </a:t>
            </a:r>
            <a:r>
              <a:rPr lang="en-US" sz="2800">
                <a:sym typeface="Symbol" pitchFamily="18" charset="2"/>
              </a:rPr>
              <a:t>0     1 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800">
                <a:sym typeface="Symbol" pitchFamily="18" charset="2"/>
              </a:rPr>
              <a:t>                          8  4  . </a:t>
            </a:r>
          </a:p>
          <a:p>
            <a:pPr>
              <a:lnSpc>
                <a:spcPct val="90000"/>
              </a:lnSpc>
            </a:pPr>
            <a:r>
              <a:rPr lang="en-US" sz="2800">
                <a:sym typeface="Symbol" pitchFamily="18" charset="2"/>
              </a:rPr>
              <a:t>Then from its characteristic polynomial det(A  I) = 8  4 + </a:t>
            </a:r>
            <a:r>
              <a:rPr lang="en-US" sz="2800" baseline="30000">
                <a:sym typeface="Symbol" pitchFamily="18" charset="2"/>
              </a:rPr>
              <a:t>2</a:t>
            </a:r>
            <a:r>
              <a:rPr lang="en-US" sz="2800">
                <a:sym typeface="Symbol" pitchFamily="18" charset="2"/>
              </a:rPr>
              <a:t> we get the eigenvalues 2  2</a:t>
            </a:r>
            <a:r>
              <a:rPr lang="en-US" sz="2800" i="1">
                <a:sym typeface="Symbol" pitchFamily="18" charset="2"/>
              </a:rPr>
              <a:t>i</a:t>
            </a:r>
            <a:r>
              <a:rPr lang="en-US" sz="2800">
                <a:sym typeface="Symbol" pitchFamily="18" charset="2"/>
              </a:rPr>
              <a:t>. </a:t>
            </a:r>
          </a:p>
          <a:p>
            <a:pPr>
              <a:lnSpc>
                <a:spcPct val="90000"/>
              </a:lnSpc>
            </a:pPr>
            <a:r>
              <a:rPr lang="en-US" sz="2800">
                <a:sym typeface="Symbol" pitchFamily="18" charset="2"/>
              </a:rPr>
              <a:t>Take  = 2 + 2</a:t>
            </a:r>
            <a:r>
              <a:rPr lang="en-US" sz="2800" i="1">
                <a:sym typeface="Symbol" pitchFamily="18" charset="2"/>
              </a:rPr>
              <a:t>i </a:t>
            </a:r>
            <a:r>
              <a:rPr lang="en-US" sz="2800">
                <a:sym typeface="Symbol" pitchFamily="18" charset="2"/>
              </a:rPr>
              <a:t>( in other words, a = 2 and b = 2) </a:t>
            </a:r>
          </a:p>
          <a:p>
            <a:pPr>
              <a:lnSpc>
                <a:spcPct val="90000"/>
              </a:lnSpc>
            </a:pPr>
            <a:r>
              <a:rPr lang="en-US" sz="2800">
                <a:sym typeface="Symbol" pitchFamily="18" charset="2"/>
              </a:rPr>
              <a:t>Then the matrix A  I =  2  2</a:t>
            </a:r>
            <a:r>
              <a:rPr lang="en-US" sz="2800" i="1">
                <a:sym typeface="Symbol" pitchFamily="18" charset="2"/>
              </a:rPr>
              <a:t>i </a:t>
            </a:r>
            <a:r>
              <a:rPr lang="en-US" sz="2800">
                <a:sym typeface="Symbol" pitchFamily="18" charset="2"/>
              </a:rPr>
              <a:t>   1         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800">
                <a:sym typeface="Symbol" pitchFamily="18" charset="2"/>
              </a:rPr>
              <a:t>                                              8            2  2</a:t>
            </a:r>
            <a:r>
              <a:rPr lang="en-US" sz="2800" i="1">
                <a:sym typeface="Symbol" pitchFamily="18" charset="2"/>
              </a:rPr>
              <a:t>i</a:t>
            </a:r>
            <a:r>
              <a:rPr lang="en-US" sz="2800">
                <a:sym typeface="Symbol" pitchFamily="18" charset="2"/>
              </a:rPr>
              <a:t>  . 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2800">
                <a:sym typeface="Symbol" pitchFamily="18" charset="2"/>
              </a:rPr>
              <a:t>   The corresponding eigenvector </a:t>
            </a:r>
            <a:r>
              <a:rPr lang="en-US" sz="2800" b="1">
                <a:sym typeface="Symbol" pitchFamily="18" charset="2"/>
              </a:rPr>
              <a:t>v</a:t>
            </a:r>
            <a:r>
              <a:rPr lang="en-US" sz="2800">
                <a:sym typeface="Symbol" pitchFamily="18" charset="2"/>
              </a:rPr>
              <a:t> = (x,y) (considered as a column vector with x and y complex numbers) is obtained as the solution of the homogeneous system derived from above matrix. 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2800">
                <a:sym typeface="Symbol" pitchFamily="18" charset="2"/>
              </a:rPr>
              <a:t>This leads to the two equations: (2  2</a:t>
            </a:r>
            <a:r>
              <a:rPr lang="en-US" sz="2800" i="1">
                <a:sym typeface="Symbol" pitchFamily="18" charset="2"/>
              </a:rPr>
              <a:t>i</a:t>
            </a:r>
            <a:r>
              <a:rPr lang="en-US" sz="2800">
                <a:sym typeface="Symbol" pitchFamily="18" charset="2"/>
              </a:rPr>
              <a:t>)x   + y = 0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800">
                <a:sym typeface="Symbol" pitchFamily="18" charset="2"/>
              </a:rPr>
              <a:t>                                                        (8)x          + (2  2</a:t>
            </a:r>
            <a:r>
              <a:rPr lang="en-US" sz="2800" i="1">
                <a:sym typeface="Symbol" pitchFamily="18" charset="2"/>
              </a:rPr>
              <a:t>i</a:t>
            </a:r>
            <a:r>
              <a:rPr lang="en-US" sz="2800">
                <a:sym typeface="Symbol" pitchFamily="18" charset="2"/>
              </a:rPr>
              <a:t>)y = 0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762000"/>
          </a:xfrm>
        </p:spPr>
        <p:txBody>
          <a:bodyPr/>
          <a:lstStyle/>
          <a:p>
            <a:r>
              <a:rPr lang="en-US"/>
              <a:t>Example - continued</a:t>
            </a:r>
          </a:p>
        </p:txBody>
      </p:sp>
      <p:sp>
        <p:nvSpPr>
          <p:cNvPr id="292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90600"/>
            <a:ext cx="9144000" cy="5638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Since the matrix </a:t>
            </a:r>
            <a:r>
              <a:rPr lang="en-US" sz="2800">
                <a:sym typeface="Symbol" pitchFamily="18" charset="2"/>
              </a:rPr>
              <a:t>A  I has a non-trivial solution, its two rows are linearly dependent. In other words, the two equations represent the same relationship between x and y. We may give any value to one of them arbitrarily, and obtain the second from either of the two equations. </a:t>
            </a:r>
          </a:p>
          <a:p>
            <a:pPr>
              <a:lnSpc>
                <a:spcPct val="90000"/>
              </a:lnSpc>
            </a:pPr>
            <a:r>
              <a:rPr lang="en-US" sz="2800">
                <a:sym typeface="Symbol" pitchFamily="18" charset="2"/>
              </a:rPr>
              <a:t>Taking the first equation (2  2i)x + y = 0 and putting x =1, we get:</a:t>
            </a:r>
          </a:p>
          <a:p>
            <a:pPr>
              <a:lnSpc>
                <a:spcPct val="90000"/>
              </a:lnSpc>
              <a:spcBef>
                <a:spcPct val="40000"/>
              </a:spcBef>
              <a:buFontTx/>
              <a:buNone/>
            </a:pPr>
            <a:r>
              <a:rPr lang="en-US" sz="2800"/>
              <a:t>     </a:t>
            </a:r>
            <a:r>
              <a:rPr lang="en-US" sz="2800">
                <a:sym typeface="Symbol" pitchFamily="18" charset="2"/>
              </a:rPr>
              <a:t>x  =  1          = 1  + </a:t>
            </a:r>
            <a:r>
              <a:rPr lang="en-US" sz="2800" i="1">
                <a:sym typeface="Symbol" pitchFamily="18" charset="2"/>
              </a:rPr>
              <a:t>i</a:t>
            </a:r>
            <a:r>
              <a:rPr lang="en-US" sz="2800">
                <a:sym typeface="Symbol" pitchFamily="18" charset="2"/>
              </a:rPr>
              <a:t> 0 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800">
                <a:sym typeface="Symbol" pitchFamily="18" charset="2"/>
              </a:rPr>
              <a:t>     y      2 + 2</a:t>
            </a:r>
            <a:r>
              <a:rPr lang="en-US" sz="2800" i="1">
                <a:sym typeface="Symbol" pitchFamily="18" charset="2"/>
              </a:rPr>
              <a:t>i</a:t>
            </a:r>
            <a:r>
              <a:rPr lang="en-US" sz="2800">
                <a:sym typeface="Symbol" pitchFamily="18" charset="2"/>
              </a:rPr>
              <a:t>      2       2  </a:t>
            </a:r>
          </a:p>
          <a:p>
            <a:pPr>
              <a:lnSpc>
                <a:spcPct val="90000"/>
              </a:lnSpc>
            </a:pPr>
            <a:r>
              <a:rPr lang="en-US" sz="2800">
                <a:sym typeface="Symbol" pitchFamily="18" charset="2"/>
              </a:rPr>
              <a:t>Thus the matrix P = 1    0 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800">
                <a:sym typeface="Symbol" pitchFamily="18" charset="2"/>
              </a:rPr>
              <a:t>                                     2   2          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>
                <a:sym typeface="Symbol" pitchFamily="18" charset="2"/>
              </a:rPr>
              <a:t>      and the matrix B =  2    2  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800">
                <a:sym typeface="Symbol" pitchFamily="18" charset="2"/>
              </a:rPr>
              <a:t>                                       2  2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685800"/>
          </a:xfrm>
        </p:spPr>
        <p:txBody>
          <a:bodyPr/>
          <a:lstStyle/>
          <a:p>
            <a:r>
              <a:rPr lang="en-US"/>
              <a:t>Example – continued - 2</a:t>
            </a:r>
          </a:p>
        </p:txBody>
      </p:sp>
      <p:sp>
        <p:nvSpPr>
          <p:cNvPr id="293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143000"/>
            <a:ext cx="9144000" cy="5486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We can verify that PBP</a:t>
            </a:r>
            <a:r>
              <a:rPr lang="en-US" sz="2800" baseline="30000">
                <a:sym typeface="Symbol" pitchFamily="18" charset="2"/>
              </a:rPr>
              <a:t></a:t>
            </a:r>
            <a:r>
              <a:rPr lang="en-US" sz="2800" baseline="30000"/>
              <a:t>1    </a:t>
            </a:r>
            <a:r>
              <a:rPr lang="en-US" sz="2800"/>
              <a:t>=   </a:t>
            </a:r>
            <a:r>
              <a:rPr lang="en-US" sz="2800">
                <a:sym typeface="Symbol" pitchFamily="18" charset="2"/>
              </a:rPr>
              <a:t>1    0  2     2 1    0        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800">
                <a:sym typeface="Symbol" pitchFamily="18" charset="2"/>
              </a:rPr>
              <a:t>                                                    2   2    2  2  1  1/2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>
                <a:sym typeface="Symbol" pitchFamily="18" charset="2"/>
              </a:rPr>
              <a:t>       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>
                <a:sym typeface="Symbol" pitchFamily="18" charset="2"/>
              </a:rPr>
              <a:t>      =  2    2 1    0     = 0    1   = A 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800">
                <a:sym typeface="Symbol" pitchFamily="18" charset="2"/>
              </a:rPr>
              <a:t>          0   8   1  1/2     8  4  </a:t>
            </a:r>
          </a:p>
          <a:p>
            <a:pPr>
              <a:lnSpc>
                <a:spcPct val="90000"/>
              </a:lnSpc>
              <a:spcBef>
                <a:spcPct val="40000"/>
              </a:spcBef>
            </a:pPr>
            <a:r>
              <a:rPr lang="en-US" sz="2800">
                <a:sym typeface="Symbol" pitchFamily="18" charset="2"/>
              </a:rPr>
              <a:t>B =  2     2  = 8    2/8     2/8    = 8 2/2   2/2     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800">
                <a:sym typeface="Symbol" pitchFamily="18" charset="2"/>
              </a:rPr>
              <a:t>             2  2            2/8  2/8                 2/2  2/2  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sz="2800">
              <a:sym typeface="Symbol" pitchFamily="18" charset="2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sz="2800">
              <a:sym typeface="Symbol" pitchFamily="18" charset="2"/>
            </a:endParaRPr>
          </a:p>
          <a:p>
            <a:pPr>
              <a:lnSpc>
                <a:spcPct val="90000"/>
              </a:lnSpc>
            </a:pPr>
            <a:r>
              <a:rPr lang="en-US" sz="2400">
                <a:sym typeface="Symbol" pitchFamily="18" charset="2"/>
              </a:rPr>
              <a:t>The matrix B represents a rotation through 7/4 followed by a scaling through 8. The matrix P represents a change of coordinates (change of basis).  </a:t>
            </a:r>
          </a:p>
          <a:p>
            <a:pPr>
              <a:lnSpc>
                <a:spcPct val="90000"/>
              </a:lnSpc>
            </a:pPr>
            <a:r>
              <a:rPr lang="en-US" sz="2400">
                <a:sym typeface="Symbol" pitchFamily="18" charset="2"/>
              </a:rPr>
              <a:t>If we had taken  = 2  2</a:t>
            </a:r>
            <a:r>
              <a:rPr lang="en-US" sz="2400" i="1">
                <a:sym typeface="Symbol" pitchFamily="18" charset="2"/>
              </a:rPr>
              <a:t>i, </a:t>
            </a:r>
            <a:r>
              <a:rPr lang="en-US" sz="2400">
                <a:sym typeface="Symbol" pitchFamily="18" charset="2"/>
              </a:rPr>
              <a:t>we would have obtained different P and different B, but the relationship would have been the same. </a:t>
            </a:r>
          </a:p>
          <a:p>
            <a:pPr>
              <a:lnSpc>
                <a:spcPct val="90000"/>
              </a:lnSpc>
            </a:pPr>
            <a:endParaRPr lang="en-US" sz="2400" b="1">
              <a:sym typeface="Symbol" pitchFamily="18" charset="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4022</TotalTime>
  <Words>980</Words>
  <Application>Microsoft Office PowerPoint</Application>
  <PresentationFormat>On-screen Show (4:3)</PresentationFormat>
  <Paragraphs>55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Default Design</vt:lpstr>
      <vt:lpstr>Review – Diagonalization - 1 </vt:lpstr>
      <vt:lpstr>Review - Diagonalization - 2 </vt:lpstr>
      <vt:lpstr>Diagonalization – 6 </vt:lpstr>
      <vt:lpstr>Complex Eigenvalues – 2 (cont’d)</vt:lpstr>
      <vt:lpstr>Example </vt:lpstr>
      <vt:lpstr>Example - continued</vt:lpstr>
      <vt:lpstr>Example – continued - 2</vt:lpstr>
    </vt:vector>
  </TitlesOfParts>
  <Company>RTL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Definite Integral</dc:title>
  <dc:creator>Srinavas</dc:creator>
  <cp:lastModifiedBy>samaresh</cp:lastModifiedBy>
  <cp:revision>372</cp:revision>
  <cp:lastPrinted>2018-10-29T04:22:15Z</cp:lastPrinted>
  <dcterms:created xsi:type="dcterms:W3CDTF">2001-08-16T03:34:40Z</dcterms:created>
  <dcterms:modified xsi:type="dcterms:W3CDTF">2018-10-31T07:36:21Z</dcterms:modified>
</cp:coreProperties>
</file>