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1"/>
  </p:handoutMasterIdLst>
  <p:sldIdLst>
    <p:sldId id="512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/>
              <a:t>The Determinant of a Linear Operator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5000"/>
              </a:spcBef>
            </a:pPr>
            <a:r>
              <a:rPr lang="en-US" sz="2800" b="1" dirty="0"/>
              <a:t>Definition: </a:t>
            </a:r>
            <a:r>
              <a:rPr lang="en-US" sz="2800" dirty="0"/>
              <a:t>Let T: V </a:t>
            </a:r>
            <a:r>
              <a:rPr lang="en-US" sz="2800" dirty="0">
                <a:sym typeface="Symbol" pitchFamily="18" charset="2"/>
              </a:rPr>
              <a:t> V be a linear operator where V is a vector space of finite dimension n. Let  be any basis for V, and let A be the matrix of T with respect to the </a:t>
            </a:r>
            <a:r>
              <a:rPr lang="en-US" sz="2800" dirty="0" smtClean="0">
                <a:sym typeface="Symbol" pitchFamily="18" charset="2"/>
              </a:rPr>
              <a:t>(ordered) basis </a:t>
            </a:r>
            <a:r>
              <a:rPr lang="en-US" sz="2800" dirty="0">
                <a:sym typeface="Symbol" pitchFamily="18" charset="2"/>
              </a:rPr>
              <a:t>. Then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T =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spcBef>
                <a:spcPct val="25000"/>
              </a:spcBef>
            </a:pPr>
            <a:r>
              <a:rPr lang="en-US" sz="2800" b="1" dirty="0">
                <a:sym typeface="Symbol" pitchFamily="18" charset="2"/>
              </a:rPr>
              <a:t>Remark</a:t>
            </a:r>
            <a:r>
              <a:rPr lang="en-US" sz="2800" dirty="0">
                <a:sym typeface="Symbol" pitchFamily="18" charset="2"/>
              </a:rPr>
              <a:t>: Suppose that  is any other basis for V, and B is the matrix of T with respect to the basis . Recall that B = P</a:t>
            </a:r>
            <a:r>
              <a:rPr lang="en-US" sz="2800" dirty="0"/>
              <a:t>AP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>
                <a:sym typeface="Symbol" pitchFamily="18" charset="2"/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ym typeface="Symbol" pitchFamily="18" charset="2"/>
              </a:rPr>
              <a:t> where P = P</a:t>
            </a:r>
            <a:r>
              <a:rPr lang="en-US" sz="2800" baseline="-25000" dirty="0">
                <a:sym typeface="Symbol" pitchFamily="18" charset="2"/>
              </a:rPr>
              <a:t>  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is the change of basis matrix (Proposition </a:t>
            </a:r>
            <a:r>
              <a:rPr lang="en-US" sz="2800" dirty="0" smtClean="0"/>
              <a:t>31). </a:t>
            </a:r>
            <a:r>
              <a:rPr lang="en-US" sz="2800" dirty="0"/>
              <a:t>Hence, </a:t>
            </a:r>
            <a:r>
              <a:rPr lang="en-US" sz="2800" dirty="0" err="1"/>
              <a:t>det</a:t>
            </a:r>
            <a:r>
              <a:rPr lang="en-US" sz="2800" dirty="0"/>
              <a:t> B = 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(P</a:t>
            </a:r>
            <a:r>
              <a:rPr lang="en-US" sz="2800" dirty="0"/>
              <a:t>AP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) = (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P)(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A) (</a:t>
            </a:r>
            <a:r>
              <a:rPr lang="en-US" sz="2800" dirty="0" err="1">
                <a:sym typeface="Symbol" pitchFamily="18" charset="2"/>
              </a:rPr>
              <a:t>detP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 baseline="30000" dirty="0">
                <a:sym typeface="Symbol" pitchFamily="18" charset="2"/>
              </a:rPr>
              <a:t> 1</a:t>
            </a:r>
            <a:r>
              <a:rPr lang="en-US" sz="2800" dirty="0">
                <a:sym typeface="Symbol" pitchFamily="18" charset="2"/>
              </a:rPr>
              <a:t>           </a:t>
            </a:r>
          </a:p>
          <a:p>
            <a:pPr marL="609600" indent="-609600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	= </a:t>
            </a:r>
            <a:r>
              <a:rPr lang="en-US" sz="2800" dirty="0" err="1">
                <a:sym typeface="Symbol" pitchFamily="18" charset="2"/>
              </a:rPr>
              <a:t>det</a:t>
            </a:r>
            <a:r>
              <a:rPr lang="en-US" sz="2800" dirty="0">
                <a:sym typeface="Symbol" pitchFamily="18" charset="2"/>
              </a:rPr>
              <a:t> A. </a:t>
            </a:r>
          </a:p>
          <a:p>
            <a:pPr marL="609600" indent="-609600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i="1" dirty="0">
                <a:sym typeface="Symbol" pitchFamily="18" charset="2"/>
              </a:rPr>
              <a:t>	This shows that the definition given above is meaningful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(i.e. independent of the basis taken).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600" b="1" dirty="0" err="1"/>
              <a:t>Eigenvalues</a:t>
            </a:r>
            <a:r>
              <a:rPr lang="en-US" sz="3600" b="1" dirty="0"/>
              <a:t> of </a:t>
            </a:r>
            <a:r>
              <a:rPr lang="en-US" sz="3600" b="1" dirty="0" smtClean="0"/>
              <a:t>Linear Operators</a:t>
            </a:r>
            <a:endParaRPr lang="en-US" sz="3600" b="1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Definition</a:t>
            </a:r>
            <a:r>
              <a:rPr lang="en-US" sz="2800" dirty="0" smtClean="0">
                <a:sym typeface="Symbol" pitchFamily="18" charset="2"/>
              </a:rPr>
              <a:t>: An eigenvector of a linear operator T: V  V is a non-zero vector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such that </a:t>
            </a:r>
            <a:r>
              <a:rPr lang="en-US" sz="2800" dirty="0" err="1" smtClean="0">
                <a:sym typeface="Symbol" pitchFamily="18" charset="2"/>
              </a:rPr>
              <a:t>T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= 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for some scalar . Such a scalar is called an </a:t>
            </a:r>
            <a:r>
              <a:rPr lang="en-US" sz="2800" dirty="0" err="1" smtClean="0">
                <a:sym typeface="Symbol" pitchFamily="18" charset="2"/>
              </a:rPr>
              <a:t>eigenvalue</a:t>
            </a:r>
            <a:r>
              <a:rPr lang="en-US" sz="2800" dirty="0" smtClean="0">
                <a:sym typeface="Symbol" pitchFamily="18" charset="2"/>
              </a:rPr>
              <a:t> of the operator.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Note:</a:t>
            </a:r>
            <a:r>
              <a:rPr lang="en-US" sz="2800" dirty="0" smtClean="0">
                <a:sym typeface="Symbol" pitchFamily="18" charset="2"/>
              </a:rPr>
              <a:t>  In case V is finite-dimensional, then by the previous </a:t>
            </a:r>
            <a:r>
              <a:rPr lang="en-US" sz="2800" smtClean="0">
                <a:sym typeface="Symbol" pitchFamily="18" charset="2"/>
              </a:rPr>
              <a:t>Proposition 42</a:t>
            </a:r>
            <a:r>
              <a:rPr lang="en-US" sz="2800" dirty="0" smtClean="0">
                <a:sym typeface="Symbol" pitchFamily="18" charset="2"/>
              </a:rPr>
              <a:t>, the </a:t>
            </a:r>
            <a:r>
              <a:rPr lang="en-US" sz="2800" dirty="0" err="1" smtClean="0">
                <a:sym typeface="Symbol" pitchFamily="18" charset="2"/>
              </a:rPr>
              <a:t>eigenvalues</a:t>
            </a:r>
            <a:r>
              <a:rPr lang="en-US" sz="2800" dirty="0" smtClean="0">
                <a:sym typeface="Symbol" pitchFamily="18" charset="2"/>
              </a:rPr>
              <a:t> of a linear operator T coincide with the </a:t>
            </a:r>
            <a:r>
              <a:rPr lang="en-US" sz="2800" dirty="0" err="1" smtClean="0">
                <a:sym typeface="Symbol" pitchFamily="18" charset="2"/>
              </a:rPr>
              <a:t>eigenvalues</a:t>
            </a:r>
            <a:r>
              <a:rPr lang="en-US" sz="2800" dirty="0" smtClean="0">
                <a:sym typeface="Symbol" pitchFamily="18" charset="2"/>
              </a:rPr>
              <a:t> of the matrix of T with respect to any suitable basis of V. However, the above definition is useful for proving theoretical results, and also in case we are working with infinite-dimensional spaces.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i="1" dirty="0" smtClean="0">
                <a:sym typeface="Symbol" pitchFamily="18" charset="2"/>
              </a:rPr>
              <a:t>Prop 42 states that similar matrices have the same characteristic polynomial and hence the same eigenvalues with the same multiplicities.</a:t>
            </a:r>
            <a:endParaRPr lang="en-US" sz="2800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4000" b="1"/>
              <a:t>Inner Products 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609600" indent="-609600"/>
            <a:r>
              <a:rPr lang="en-US" sz="2400" b="1"/>
              <a:t>Definition</a:t>
            </a:r>
            <a:r>
              <a:rPr lang="en-US" sz="2400"/>
              <a:t>: An </a:t>
            </a:r>
            <a:r>
              <a:rPr lang="en-US" sz="2400" b="1"/>
              <a:t>inner product</a:t>
            </a:r>
            <a:r>
              <a:rPr lang="en-US" sz="2400"/>
              <a:t> on a (real) vector space V is a function, that to each pair of vectors </a:t>
            </a:r>
            <a:r>
              <a:rPr lang="en-US" sz="2400" b="1"/>
              <a:t>u</a:t>
            </a:r>
            <a:r>
              <a:rPr lang="en-US" sz="2400"/>
              <a:t> and </a:t>
            </a:r>
            <a:r>
              <a:rPr lang="en-US" sz="2400" b="1"/>
              <a:t>v</a:t>
            </a:r>
            <a:r>
              <a:rPr lang="en-US" sz="2400"/>
              <a:t> in V associates a scalar (real number) </a:t>
            </a: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and satisfies the following axioms for all vectors </a:t>
            </a:r>
            <a:r>
              <a:rPr lang="en-US" sz="2400" b="1"/>
              <a:t>u</a:t>
            </a:r>
            <a:r>
              <a:rPr lang="en-US" sz="2400"/>
              <a:t>, 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 w</a:t>
            </a:r>
            <a:r>
              <a:rPr lang="en-US" sz="2400"/>
              <a:t> in V and all scalars c:    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= 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 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, </a:t>
            </a:r>
            <a:r>
              <a:rPr lang="en-US" sz="2400" b="1"/>
              <a:t>w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 =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w</a:t>
            </a:r>
            <a:r>
              <a:rPr lang="en-US" sz="2400">
                <a:sym typeface="Symbol" pitchFamily="18" charset="2"/>
              </a:rPr>
              <a:t> + 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w</a:t>
            </a:r>
            <a:r>
              <a:rPr lang="en-US" sz="2400">
                <a:sym typeface="Symbol" pitchFamily="18" charset="2"/>
              </a:rPr>
              <a:t>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/>
              <a:t>c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= c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</a:t>
            </a:r>
            <a:r>
              <a:rPr lang="en-US" sz="240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  0 and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 </a:t>
            </a:r>
            <a:r>
              <a:rPr lang="en-US" sz="2400"/>
              <a:t>= 0 if and only if </a:t>
            </a:r>
            <a:r>
              <a:rPr lang="en-US" sz="2400" b="1"/>
              <a:t>u </a:t>
            </a:r>
            <a:r>
              <a:rPr lang="en-US" sz="2400"/>
              <a:t>= </a:t>
            </a:r>
            <a:r>
              <a:rPr lang="en-US" sz="2400" b="1"/>
              <a:t>0</a:t>
            </a:r>
          </a:p>
          <a:p>
            <a:pPr marL="609600" indent="-609600">
              <a:buFontTx/>
              <a:buNone/>
            </a:pPr>
            <a:r>
              <a:rPr lang="en-US" sz="2400" b="1"/>
              <a:t>       </a:t>
            </a:r>
            <a:r>
              <a:rPr lang="en-US" sz="2400"/>
              <a:t>A vector space with an inner product is called an </a:t>
            </a:r>
            <a:r>
              <a:rPr lang="en-US" sz="2400" b="1"/>
              <a:t>inner product space.  </a:t>
            </a:r>
          </a:p>
          <a:p>
            <a:pPr marL="609600" indent="-609600">
              <a:buFontTx/>
              <a:buNone/>
            </a:pPr>
            <a:r>
              <a:rPr lang="en-US" sz="2400" b="1"/>
              <a:t>Note: </a:t>
            </a:r>
            <a:r>
              <a:rPr lang="en-US" sz="2400"/>
              <a:t>The above definition holds for real inner products. For complex inner products, the first axiom above becomes:</a:t>
            </a:r>
          </a:p>
          <a:p>
            <a:pPr marL="609600" indent="-609600">
              <a:buFontTx/>
              <a:buNone/>
            </a:pPr>
            <a:r>
              <a:rPr lang="en-US" sz="2400">
                <a:sym typeface="Symbol" pitchFamily="18" charset="2"/>
              </a:rPr>
              <a:t>       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= 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</a:t>
            </a:r>
            <a:r>
              <a:rPr lang="en-US" sz="2400" baseline="30000">
                <a:cs typeface="Times New Roman" pitchFamily="18" charset="0"/>
                <a:sym typeface="Symbol" pitchFamily="18" charset="2"/>
              </a:rPr>
              <a:t>—   </a:t>
            </a:r>
            <a:r>
              <a:rPr lang="en-US" sz="2400">
                <a:sym typeface="Symbol" pitchFamily="18" charset="2"/>
              </a:rPr>
              <a:t>(in other words, the complex conjugate)</a:t>
            </a:r>
            <a:endParaRPr lang="en-US" sz="2400" baseline="30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b="1"/>
              <a:t>Standard Example of an Inner Product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b="1"/>
              <a:t>Definition</a:t>
            </a:r>
            <a:r>
              <a:rPr lang="en-US"/>
              <a:t>: If we regard vectors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in R</a:t>
            </a:r>
            <a:r>
              <a:rPr lang="en-US" baseline="30000"/>
              <a:t>n</a:t>
            </a:r>
            <a:r>
              <a:rPr lang="en-US"/>
              <a:t> as n</a:t>
            </a:r>
            <a:r>
              <a:rPr lang="en-US">
                <a:sym typeface="Symbol" pitchFamily="18" charset="2"/>
              </a:rPr>
              <a:t>1 matrices, then the transpose </a:t>
            </a:r>
            <a:r>
              <a:rPr lang="en-US" b="1"/>
              <a:t>u</a:t>
            </a:r>
            <a:r>
              <a:rPr lang="en-US" b="1" baseline="30000"/>
              <a:t>T</a:t>
            </a:r>
            <a:r>
              <a:rPr lang="en-US"/>
              <a:t> is a 1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n matrix. Thus the matrix product </a:t>
            </a:r>
            <a:r>
              <a:rPr lang="en-US" b="1"/>
              <a:t>u</a:t>
            </a:r>
            <a:r>
              <a:rPr lang="en-US" b="1" baseline="30000"/>
              <a:t>T</a:t>
            </a:r>
            <a:r>
              <a:rPr lang="en-US" b="1"/>
              <a:t>v</a:t>
            </a:r>
            <a:r>
              <a:rPr lang="en-US"/>
              <a:t> is a 1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1 matrix which we regard as a real number. This real number is called the </a:t>
            </a:r>
            <a:r>
              <a:rPr lang="en-US" b="1"/>
              <a:t>inner product</a:t>
            </a:r>
            <a:r>
              <a:rPr lang="en-US"/>
              <a:t> or </a:t>
            </a:r>
            <a:r>
              <a:rPr lang="en-US" b="1"/>
              <a:t>dot product</a:t>
            </a:r>
            <a:r>
              <a:rPr lang="en-US"/>
              <a:t>, written </a:t>
            </a:r>
            <a:r>
              <a:rPr lang="en-US" b="1"/>
              <a:t>u</a:t>
            </a:r>
            <a:r>
              <a:rPr lang="en-US" b="1">
                <a:sym typeface="Symbol" pitchFamily="18" charset="2"/>
              </a:rPr>
              <a:t></a:t>
            </a:r>
            <a:r>
              <a:rPr lang="en-US" b="1"/>
              <a:t>v. </a:t>
            </a:r>
            <a:r>
              <a:rPr lang="en-US"/>
              <a:t> </a:t>
            </a:r>
          </a:p>
          <a:p>
            <a:pPr marL="609600" indent="-609600"/>
            <a:r>
              <a:rPr lang="en-US"/>
              <a:t>If 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</a:t>
            </a:r>
            <a:r>
              <a:rPr lang="en-US"/>
              <a:t>u</a:t>
            </a:r>
            <a:r>
              <a:rPr lang="en-US" baseline="-25000"/>
              <a:t>1</a:t>
            </a:r>
            <a:r>
              <a:rPr lang="en-US">
                <a:sym typeface="Symbol" pitchFamily="18" charset="2"/>
              </a:rPr>
              <a:t> </a:t>
            </a:r>
            <a:r>
              <a:rPr lang="en-US"/>
              <a:t>and </a:t>
            </a:r>
            <a:r>
              <a:rPr lang="en-US" b="1"/>
              <a:t>v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v</a:t>
            </a:r>
            <a:r>
              <a:rPr lang="en-US" baseline="-25000"/>
              <a:t>1</a:t>
            </a:r>
            <a:r>
              <a:rPr lang="en-US">
                <a:sym typeface="Symbol" pitchFamily="18" charset="2"/>
              </a:rPr>
              <a:t></a:t>
            </a:r>
            <a:r>
              <a:rPr lang="en-US"/>
              <a:t> </a:t>
            </a:r>
            <a:endParaRPr lang="en-US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>
                <a:sym typeface="Symbol" pitchFamily="18" charset="2"/>
              </a:rPr>
              <a:t>               u</a:t>
            </a:r>
            <a:r>
              <a:rPr lang="en-US" baseline="-25000"/>
              <a:t>2 </a:t>
            </a:r>
            <a:r>
              <a:rPr lang="en-US">
                <a:sym typeface="Symbol" pitchFamily="18" charset="2"/>
              </a:rPr>
              <a:t>            v</a:t>
            </a:r>
            <a:r>
              <a:rPr lang="en-US" baseline="-25000"/>
              <a:t>2 </a:t>
            </a:r>
            <a:r>
              <a:rPr lang="en-US">
                <a:sym typeface="Symbol" pitchFamily="18" charset="2"/>
              </a:rPr>
              <a:t></a:t>
            </a:r>
            <a:r>
              <a:rPr lang="en-US" baseline="-25000"/>
              <a:t> </a:t>
            </a:r>
          </a:p>
          <a:p>
            <a:pPr marL="609600" indent="-609600">
              <a:buFontTx/>
              <a:buNone/>
            </a:pPr>
            <a:r>
              <a:rPr lang="en-US"/>
              <a:t>                   </a:t>
            </a:r>
            <a:r>
              <a:rPr lang="en-US">
                <a:sym typeface="Symbol" pitchFamily="18" charset="2"/>
              </a:rPr>
              <a:t>                    </a:t>
            </a:r>
            <a:endParaRPr lang="en-US"/>
          </a:p>
          <a:p>
            <a:pPr marL="609600" indent="-609600">
              <a:buFontTx/>
              <a:buNone/>
            </a:pPr>
            <a:r>
              <a:rPr lang="en-US">
                <a:sym typeface="Symbol" pitchFamily="18" charset="2"/>
              </a:rPr>
              <a:t>                 </a:t>
            </a:r>
            <a:r>
              <a:rPr lang="en-US"/>
              <a:t>u</a:t>
            </a:r>
            <a:r>
              <a:rPr lang="en-US" baseline="-25000"/>
              <a:t>n</a:t>
            </a:r>
            <a:r>
              <a:rPr lang="en-US">
                <a:sym typeface="Symbol" pitchFamily="18" charset="2"/>
              </a:rPr>
              <a:t>              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>
                <a:sym typeface="Symbol" pitchFamily="18" charset="2"/>
              </a:rPr>
              <a:t> ,</a:t>
            </a:r>
          </a:p>
          <a:p>
            <a:pPr marL="609600" indent="-609600">
              <a:spcBef>
                <a:spcPct val="50000"/>
              </a:spcBef>
              <a:buFontTx/>
              <a:buNone/>
            </a:pPr>
            <a:r>
              <a:rPr lang="en-US"/>
              <a:t> then</a:t>
            </a:r>
            <a:r>
              <a:rPr lang="en-US" baseline="-25000"/>
              <a:t> </a:t>
            </a:r>
            <a:r>
              <a:rPr lang="en-US" b="1"/>
              <a:t>u</a:t>
            </a:r>
            <a:r>
              <a:rPr lang="en-US" b="1">
                <a:sym typeface="Symbol" pitchFamily="18" charset="2"/>
              </a:rPr>
              <a:t></a:t>
            </a:r>
            <a:r>
              <a:rPr lang="en-US" b="1"/>
              <a:t>v </a:t>
            </a:r>
            <a:r>
              <a:rPr lang="en-US"/>
              <a:t>= </a:t>
            </a:r>
            <a:r>
              <a:rPr lang="en-US" b="1"/>
              <a:t>u</a:t>
            </a:r>
            <a:r>
              <a:rPr lang="en-US" b="1" baseline="30000"/>
              <a:t>T</a:t>
            </a:r>
            <a:r>
              <a:rPr lang="en-US" b="1"/>
              <a:t>v</a:t>
            </a:r>
            <a:r>
              <a:rPr lang="en-US"/>
              <a:t> = u</a:t>
            </a:r>
            <a:r>
              <a:rPr lang="en-US" baseline="-25000"/>
              <a:t>1</a:t>
            </a:r>
            <a:r>
              <a:rPr lang="en-US"/>
              <a:t>v</a:t>
            </a:r>
            <a:r>
              <a:rPr lang="en-US" baseline="-25000"/>
              <a:t>1 </a:t>
            </a:r>
            <a:r>
              <a:rPr lang="en-US"/>
              <a:t>+ u</a:t>
            </a:r>
            <a:r>
              <a:rPr lang="en-US" baseline="-25000"/>
              <a:t>2 </a:t>
            </a:r>
            <a:r>
              <a:rPr lang="en-US"/>
              <a:t>v</a:t>
            </a:r>
            <a:r>
              <a:rPr lang="en-US" baseline="-25000"/>
              <a:t>2 </a:t>
            </a:r>
            <a:r>
              <a:rPr lang="en-US"/>
              <a:t>+… + u</a:t>
            </a:r>
            <a:r>
              <a:rPr lang="en-US" baseline="-25000"/>
              <a:t>n </a:t>
            </a:r>
            <a:r>
              <a:rPr lang="en-US"/>
              <a:t>v</a:t>
            </a:r>
            <a:r>
              <a:rPr lang="en-US" baseline="-25000"/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Another Example of  an </a:t>
            </a:r>
            <a:br>
              <a:rPr lang="en-US" sz="3600" b="1"/>
            </a:br>
            <a:r>
              <a:rPr lang="en-US" sz="3600" b="1"/>
              <a:t>Inner Product Space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marL="609600" indent="-609600"/>
            <a:r>
              <a:rPr lang="en-US" sz="2800" dirty="0"/>
              <a:t>The space </a:t>
            </a:r>
            <a:r>
              <a:rPr lang="en-US" sz="2800" dirty="0" err="1"/>
              <a:t>R</a:t>
            </a:r>
            <a:r>
              <a:rPr lang="en-US" sz="2800" baseline="-25000" dirty="0" err="1"/>
              <a:t>n</a:t>
            </a:r>
            <a:r>
              <a:rPr lang="en-US" sz="2800" dirty="0"/>
              <a:t>[t] of all polynomials of degree less than or equal to n can be made into an inner product space in the following way. Let t</a:t>
            </a:r>
            <a:r>
              <a:rPr lang="en-US" sz="2800" baseline="-25000" dirty="0"/>
              <a:t>0</a:t>
            </a:r>
            <a:r>
              <a:rPr lang="en-US" sz="2800" dirty="0"/>
              <a:t>,t</a:t>
            </a:r>
            <a:r>
              <a:rPr lang="en-US" sz="2800" baseline="-25000" dirty="0"/>
              <a:t>1</a:t>
            </a:r>
            <a:r>
              <a:rPr lang="en-US" sz="2800" dirty="0"/>
              <a:t>,t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/>
              <a:t> be </a:t>
            </a:r>
            <a:r>
              <a:rPr lang="en-US" sz="2800" b="1" dirty="0"/>
              <a:t>distinct</a:t>
            </a:r>
            <a:r>
              <a:rPr lang="en-US" sz="2800" dirty="0"/>
              <a:t> real </a:t>
            </a:r>
            <a:r>
              <a:rPr lang="en-US" sz="2800" dirty="0" smtClean="0"/>
              <a:t>numbers (</a:t>
            </a:r>
            <a:r>
              <a:rPr lang="en-US" sz="2800" dirty="0" err="1" smtClean="0"/>
              <a:t>nb</a:t>
            </a:r>
            <a:r>
              <a:rPr lang="en-US" sz="2800" dirty="0" smtClean="0"/>
              <a:t>: there are n + 1 numbers). </a:t>
            </a:r>
            <a:r>
              <a:rPr lang="en-US" sz="2800" dirty="0"/>
              <a:t>For any two polynomials p and q in </a:t>
            </a:r>
            <a:r>
              <a:rPr lang="en-US" sz="2800" dirty="0" err="1"/>
              <a:t>R</a:t>
            </a:r>
            <a:r>
              <a:rPr lang="en-US" sz="2800" baseline="-25000" dirty="0" err="1"/>
              <a:t>n</a:t>
            </a:r>
            <a:r>
              <a:rPr lang="en-US" sz="2800" dirty="0"/>
              <a:t>[t], we define: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</a:t>
            </a:r>
            <a:r>
              <a:rPr lang="en-US" sz="2800" dirty="0">
                <a:sym typeface="Symbol" pitchFamily="18" charset="2"/>
              </a:rPr>
              <a:t></a:t>
            </a:r>
            <a:r>
              <a:rPr lang="en-US" sz="2800" dirty="0" err="1">
                <a:sym typeface="Symbol" pitchFamily="18" charset="2"/>
              </a:rPr>
              <a:t>p</a:t>
            </a:r>
            <a:r>
              <a:rPr lang="en-US" sz="2800" dirty="0" err="1"/>
              <a:t>,q</a:t>
            </a:r>
            <a:r>
              <a:rPr lang="en-US" sz="2800" dirty="0">
                <a:sym typeface="Symbol" pitchFamily="18" charset="2"/>
              </a:rPr>
              <a:t> = p(</a:t>
            </a:r>
            <a:r>
              <a:rPr lang="en-US" sz="2800" dirty="0"/>
              <a:t>t</a:t>
            </a:r>
            <a:r>
              <a:rPr lang="en-US" sz="2800" baseline="-25000" dirty="0"/>
              <a:t>0</a:t>
            </a:r>
            <a:r>
              <a:rPr lang="en-US" sz="2800" dirty="0">
                <a:sym typeface="Symbol" pitchFamily="18" charset="2"/>
              </a:rPr>
              <a:t>)q(</a:t>
            </a:r>
            <a:r>
              <a:rPr lang="en-US" sz="2800" dirty="0"/>
              <a:t>t</a:t>
            </a:r>
            <a:r>
              <a:rPr lang="en-US" sz="2800" baseline="-25000" dirty="0"/>
              <a:t>0</a:t>
            </a:r>
            <a:r>
              <a:rPr lang="en-US" sz="2800" dirty="0">
                <a:sym typeface="Symbol" pitchFamily="18" charset="2"/>
              </a:rPr>
              <a:t>) + p(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)q(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) + …… + p(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>
                <a:sym typeface="Symbol" pitchFamily="18" charset="2"/>
              </a:rPr>
              <a:t>)q(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>
                <a:sym typeface="Symbol" pitchFamily="18" charset="2"/>
              </a:rPr>
              <a:t>) </a:t>
            </a:r>
            <a:endParaRPr lang="en-US" sz="2400" dirty="0"/>
          </a:p>
          <a:p>
            <a:pPr marL="609600" indent="-609600"/>
            <a:r>
              <a:rPr lang="en-US" sz="2400" b="1" dirty="0"/>
              <a:t>Remark: </a:t>
            </a:r>
            <a:r>
              <a:rPr lang="en-US" sz="2400" dirty="0"/>
              <a:t>It can be verified that the four axioms for an inner product hold with the above </a:t>
            </a:r>
            <a:r>
              <a:rPr lang="en-US" sz="2400" dirty="0" smtClean="0"/>
              <a:t>definition (</a:t>
            </a:r>
            <a:r>
              <a:rPr lang="en-US" sz="2400" i="1" dirty="0" smtClean="0"/>
              <a:t>exercise !</a:t>
            </a:r>
            <a:r>
              <a:rPr lang="en-US" sz="2400" dirty="0" smtClean="0"/>
              <a:t>). </a:t>
            </a:r>
            <a:endParaRPr lang="en-US" sz="2400" dirty="0"/>
          </a:p>
          <a:p>
            <a:pPr marL="609600" indent="-609600"/>
            <a:r>
              <a:rPr lang="en-US" sz="2800" dirty="0"/>
              <a:t>The above inner product for polynomials is used when the values at specific points are important (interpolation problems).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Yet Another Example of an   </a:t>
            </a:r>
            <a:br>
              <a:rPr lang="en-US" sz="3600" b="1"/>
            </a:br>
            <a:r>
              <a:rPr lang="en-US" sz="3600" b="1"/>
              <a:t>Inner Product Space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marL="609600" indent="-609600"/>
            <a:r>
              <a:rPr lang="en-US" sz="2800" dirty="0"/>
              <a:t>The space C[</a:t>
            </a:r>
            <a:r>
              <a:rPr lang="en-US" sz="2800" dirty="0" err="1"/>
              <a:t>a,b</a:t>
            </a:r>
            <a:r>
              <a:rPr lang="en-US" sz="2800" dirty="0"/>
              <a:t>] of all continuous functions on the closed interval [</a:t>
            </a:r>
            <a:r>
              <a:rPr lang="en-US" sz="2800" dirty="0" err="1"/>
              <a:t>a,b</a:t>
            </a:r>
            <a:r>
              <a:rPr lang="en-US" sz="2800" dirty="0"/>
              <a:t>] can be made into an inner product space with the following definition: 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                 </a:t>
            </a:r>
            <a:r>
              <a:rPr lang="en-US" sz="2400" dirty="0"/>
              <a:t>b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sz="2800" dirty="0">
                <a:sym typeface="Symbol" pitchFamily="18" charset="2"/>
              </a:rPr>
              <a:t>       </a:t>
            </a:r>
            <a:r>
              <a:rPr lang="en-US" sz="2800" dirty="0" err="1"/>
              <a:t>f,g</a:t>
            </a:r>
            <a:r>
              <a:rPr lang="en-US" sz="2800" dirty="0">
                <a:sym typeface="Symbol" pitchFamily="18" charset="2"/>
              </a:rPr>
              <a:t> = </a:t>
            </a:r>
            <a:r>
              <a:rPr lang="en-US" sz="5400" dirty="0">
                <a:sym typeface="Symbol" pitchFamily="18" charset="2"/>
              </a:rPr>
              <a:t> </a:t>
            </a:r>
            <a:r>
              <a:rPr lang="en-US" dirty="0">
                <a:sym typeface="Symbol" pitchFamily="18" charset="2"/>
              </a:rPr>
              <a:t>   f(t)g(t)</a:t>
            </a:r>
            <a:r>
              <a:rPr lang="en-US" dirty="0" err="1">
                <a:sym typeface="Symbol" pitchFamily="18" charset="2"/>
              </a:rPr>
              <a:t>dt</a:t>
            </a:r>
            <a:r>
              <a:rPr lang="en-US" sz="5400" dirty="0">
                <a:sym typeface="Symbol" pitchFamily="18" charset="2"/>
              </a:rPr>
              <a:t> </a:t>
            </a:r>
          </a:p>
          <a:p>
            <a:pPr marL="609600" indent="-609600">
              <a:spcBef>
                <a:spcPct val="0"/>
              </a:spcBef>
              <a:buFont typeface="Symbol" pitchFamily="18" charset="2"/>
              <a:buNone/>
            </a:pPr>
            <a:r>
              <a:rPr lang="en-US" sz="2400" dirty="0"/>
              <a:t>                        a</a:t>
            </a:r>
          </a:p>
          <a:p>
            <a:pPr marL="609600" indent="-609600"/>
            <a:r>
              <a:rPr lang="en-US" sz="2400" b="1" dirty="0"/>
              <a:t>Remark: </a:t>
            </a:r>
            <a:r>
              <a:rPr lang="en-US" sz="2400" dirty="0"/>
              <a:t>Again, it can be verified that the four axioms for an inner product hold with the above </a:t>
            </a:r>
            <a:r>
              <a:rPr lang="en-US" sz="2400" dirty="0" smtClean="0"/>
              <a:t>definition (</a:t>
            </a:r>
            <a:r>
              <a:rPr lang="en-US" sz="2400" i="1" dirty="0" smtClean="0"/>
              <a:t>exercise !</a:t>
            </a:r>
            <a:r>
              <a:rPr lang="en-US" sz="2400" dirty="0" smtClean="0"/>
              <a:t>). </a:t>
            </a:r>
            <a:endParaRPr lang="en-US" sz="2400" dirty="0"/>
          </a:p>
          <a:p>
            <a:pPr marL="609600" indent="-609600"/>
            <a:r>
              <a:rPr lang="en-US" sz="2800" dirty="0"/>
              <a:t>The above inner product plays a very important role in the study of continuous functions and their applications in signals and systems.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Length and Distance in </a:t>
            </a:r>
            <a:br>
              <a:rPr lang="en-US" sz="3600" b="1"/>
            </a:br>
            <a:r>
              <a:rPr lang="en-US" sz="3600" b="1"/>
              <a:t>Inner Product Spaces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/>
              <a:t>Definition</a:t>
            </a:r>
            <a:r>
              <a:rPr lang="en-US" sz="2800"/>
              <a:t>: The </a:t>
            </a:r>
            <a:r>
              <a:rPr lang="en-US" sz="2800" b="1"/>
              <a:t>length</a:t>
            </a:r>
            <a:r>
              <a:rPr lang="en-US" sz="2800"/>
              <a:t> or </a:t>
            </a:r>
            <a:r>
              <a:rPr lang="en-US" sz="2800" b="1"/>
              <a:t>norm</a:t>
            </a:r>
            <a:r>
              <a:rPr lang="en-US" sz="2800"/>
              <a:t> of any vector </a:t>
            </a:r>
            <a:r>
              <a:rPr lang="en-US" sz="2800" b="1"/>
              <a:t>u</a:t>
            </a:r>
            <a:r>
              <a:rPr lang="en-US" sz="2800"/>
              <a:t> in V is the nonnegative number ||</a:t>
            </a:r>
            <a:r>
              <a:rPr lang="en-US" sz="2800" b="1"/>
              <a:t>u</a:t>
            </a:r>
            <a:r>
              <a:rPr lang="en-US" sz="2800"/>
              <a:t>|| = </a:t>
            </a:r>
            <a:r>
              <a:rPr lang="en-US" sz="2800">
                <a:sym typeface="Symbol" pitchFamily="18" charset="2"/>
              </a:rPr>
              <a:t> </a:t>
            </a:r>
            <a:r>
              <a:rPr lang="en-US" sz="2800" b="1"/>
              <a:t>u</a:t>
            </a:r>
            <a:r>
              <a:rPr lang="en-US" sz="2800"/>
              <a:t>,</a:t>
            </a:r>
            <a:r>
              <a:rPr lang="en-US" sz="2800" b="1"/>
              <a:t>u</a:t>
            </a:r>
            <a:r>
              <a:rPr lang="en-US" sz="2800">
                <a:sym typeface="Symbol" pitchFamily="18" charset="2"/>
              </a:rPr>
              <a:t> </a:t>
            </a:r>
            <a:endParaRPr lang="en-US" sz="2800" baseline="-25000"/>
          </a:p>
          <a:p>
            <a:pPr marL="609600" indent="-609600">
              <a:lnSpc>
                <a:spcPct val="90000"/>
              </a:lnSpc>
            </a:pPr>
            <a:r>
              <a:rPr lang="en-US" sz="2800" b="1"/>
              <a:t>Remark</a:t>
            </a:r>
            <a:r>
              <a:rPr lang="en-US" sz="2800"/>
              <a:t>: In the special case of R</a:t>
            </a:r>
            <a:r>
              <a:rPr lang="en-US" sz="2800" baseline="30000"/>
              <a:t>n</a:t>
            </a:r>
            <a:r>
              <a:rPr lang="en-US" sz="2800"/>
              <a:t>, we get that the </a:t>
            </a:r>
            <a:r>
              <a:rPr lang="en-US" sz="2800" i="1"/>
              <a:t>length</a:t>
            </a:r>
            <a:r>
              <a:rPr lang="en-US" sz="2800"/>
              <a:t> or </a:t>
            </a:r>
            <a:r>
              <a:rPr lang="en-US" sz="2800" i="1"/>
              <a:t>norm</a:t>
            </a:r>
            <a:r>
              <a:rPr lang="en-US" sz="2800"/>
              <a:t> is the nonnegative number ||</a:t>
            </a:r>
            <a:r>
              <a:rPr lang="en-US" sz="2800" b="1"/>
              <a:t>u</a:t>
            </a:r>
            <a:r>
              <a:rPr lang="en-US" sz="2800"/>
              <a:t>|| = </a:t>
            </a:r>
            <a:r>
              <a:rPr lang="en-US" sz="2800">
                <a:sym typeface="Symbol" pitchFamily="18" charset="2"/>
              </a:rPr>
              <a:t> </a:t>
            </a:r>
            <a:r>
              <a:rPr lang="en-US" sz="2800" b="1"/>
              <a:t>u</a:t>
            </a:r>
            <a:r>
              <a:rPr lang="en-US" sz="2800"/>
              <a:t>,</a:t>
            </a:r>
            <a:r>
              <a:rPr lang="en-US" sz="2800" b="1"/>
              <a:t>u</a:t>
            </a:r>
            <a:r>
              <a:rPr lang="en-US" sz="2800">
                <a:sym typeface="Symbol" pitchFamily="18" charset="2"/>
              </a:rPr>
              <a:t>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	 =  </a:t>
            </a:r>
            <a:r>
              <a:rPr lang="en-US" sz="2800" b="1"/>
              <a:t>u</a:t>
            </a:r>
            <a:r>
              <a:rPr lang="en-US" sz="2800" b="1">
                <a:sym typeface="Symbol" pitchFamily="18" charset="2"/>
              </a:rPr>
              <a:t></a:t>
            </a:r>
            <a:r>
              <a:rPr lang="en-US" sz="2800" b="1"/>
              <a:t>u </a:t>
            </a:r>
            <a:r>
              <a:rPr lang="en-US" sz="2800"/>
              <a:t>= </a:t>
            </a:r>
            <a:r>
              <a:rPr lang="en-US" sz="2800">
                <a:sym typeface="Symbol" pitchFamily="18" charset="2"/>
              </a:rPr>
              <a:t>(</a:t>
            </a:r>
            <a:r>
              <a:rPr lang="en-US" sz="2800"/>
              <a:t>u</a:t>
            </a:r>
            <a:r>
              <a:rPr lang="en-US" sz="2800" baseline="-25000"/>
              <a:t>1</a:t>
            </a:r>
            <a:r>
              <a:rPr lang="en-US" sz="2800" baseline="30000"/>
              <a:t>2</a:t>
            </a:r>
            <a:r>
              <a:rPr lang="en-US" sz="2800" baseline="-25000"/>
              <a:t> </a:t>
            </a:r>
            <a:r>
              <a:rPr lang="en-US" sz="2800"/>
              <a:t>+ u</a:t>
            </a:r>
            <a:r>
              <a:rPr lang="en-US" sz="2800" baseline="-25000"/>
              <a:t>2</a:t>
            </a:r>
            <a:r>
              <a:rPr lang="en-US" sz="2800" baseline="30000"/>
              <a:t>2</a:t>
            </a:r>
            <a:r>
              <a:rPr lang="en-US" sz="2800" baseline="-25000"/>
              <a:t>  </a:t>
            </a:r>
            <a:r>
              <a:rPr lang="en-US" sz="2800"/>
              <a:t>+… + u</a:t>
            </a:r>
            <a:r>
              <a:rPr lang="en-US" sz="2800" baseline="-25000"/>
              <a:t>n </a:t>
            </a:r>
            <a:r>
              <a:rPr lang="en-US" sz="2800" baseline="30000"/>
              <a:t>2</a:t>
            </a:r>
            <a:r>
              <a:rPr lang="en-US" sz="2800"/>
              <a:t>)</a:t>
            </a:r>
            <a:endParaRPr lang="en-US" sz="2800" baseline="-250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This coincides with the usual notion of length from the origin to the point (u</a:t>
            </a:r>
            <a:r>
              <a:rPr lang="en-US" sz="2800" baseline="-25000"/>
              <a:t>1</a:t>
            </a:r>
            <a:r>
              <a:rPr lang="en-US" sz="2800"/>
              <a:t>,u</a:t>
            </a:r>
            <a:r>
              <a:rPr lang="en-US" sz="2800" baseline="-25000"/>
              <a:t>2</a:t>
            </a:r>
            <a:r>
              <a:rPr lang="en-US" sz="2800"/>
              <a:t>) or (u</a:t>
            </a:r>
            <a:r>
              <a:rPr lang="en-US" sz="2800" baseline="-25000"/>
              <a:t>1</a:t>
            </a:r>
            <a:r>
              <a:rPr lang="en-US" sz="2800"/>
              <a:t>,u</a:t>
            </a:r>
            <a:r>
              <a:rPr lang="en-US" sz="2800" baseline="-25000"/>
              <a:t>2</a:t>
            </a:r>
            <a:r>
              <a:rPr lang="en-US" sz="2800"/>
              <a:t>,u</a:t>
            </a:r>
            <a:r>
              <a:rPr lang="en-US" sz="2800" baseline="-25000"/>
              <a:t>3</a:t>
            </a:r>
            <a:r>
              <a:rPr lang="en-US" sz="2800"/>
              <a:t>) in R</a:t>
            </a:r>
            <a:r>
              <a:rPr lang="en-US" sz="2800" baseline="30000"/>
              <a:t>2</a:t>
            </a:r>
            <a:r>
              <a:rPr lang="en-US" sz="2800"/>
              <a:t> or R</a:t>
            </a:r>
            <a:r>
              <a:rPr lang="en-US" sz="2800" baseline="30000"/>
              <a:t>3</a:t>
            </a:r>
            <a:r>
              <a:rPr lang="en-US" sz="2800"/>
              <a:t>. We can easily see that for any scalar c, ||c</a:t>
            </a:r>
            <a:r>
              <a:rPr lang="en-US" sz="2800" b="1"/>
              <a:t>u</a:t>
            </a:r>
            <a:r>
              <a:rPr lang="en-US" sz="2800"/>
              <a:t>|| = |c| ||</a:t>
            </a:r>
            <a:r>
              <a:rPr lang="en-US" sz="2800" b="1"/>
              <a:t>u</a:t>
            </a:r>
            <a:r>
              <a:rPr lang="en-US" sz="2800"/>
              <a:t>||.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 vector whose length is one is called a </a:t>
            </a:r>
            <a:r>
              <a:rPr lang="en-US" sz="2800" b="1"/>
              <a:t>unit vector. </a:t>
            </a:r>
            <a:r>
              <a:rPr lang="en-US" sz="2800"/>
              <a:t>Given any non-zero vector </a:t>
            </a:r>
            <a:r>
              <a:rPr lang="en-US" sz="2800" b="1"/>
              <a:t>u, </a:t>
            </a:r>
            <a:r>
              <a:rPr lang="en-US" sz="2800"/>
              <a:t>the</a:t>
            </a:r>
            <a:r>
              <a:rPr lang="en-US" sz="2800" b="1"/>
              <a:t> </a:t>
            </a:r>
            <a:r>
              <a:rPr lang="en-US" sz="2800"/>
              <a:t> vector </a:t>
            </a:r>
            <a:r>
              <a:rPr lang="en-US" sz="2800" b="1"/>
              <a:t>u/ </a:t>
            </a:r>
            <a:r>
              <a:rPr lang="en-US" sz="2800"/>
              <a:t>||</a:t>
            </a:r>
            <a:r>
              <a:rPr lang="en-US" sz="2800" b="1"/>
              <a:t>u</a:t>
            </a:r>
            <a:r>
              <a:rPr lang="en-US" sz="2800"/>
              <a:t>|| has norm one – this step is called </a:t>
            </a:r>
            <a:r>
              <a:rPr lang="en-US" sz="2800" b="1"/>
              <a:t>normalizing. 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/>
              <a:t>distance</a:t>
            </a:r>
            <a:r>
              <a:rPr lang="en-US" sz="2800"/>
              <a:t> between any two vectors </a:t>
            </a:r>
            <a:r>
              <a:rPr lang="en-US" sz="2800" b="1"/>
              <a:t>u</a:t>
            </a:r>
            <a:r>
              <a:rPr lang="en-US" sz="2800"/>
              <a:t> and </a:t>
            </a:r>
            <a:r>
              <a:rPr lang="en-US" sz="2800" b="1"/>
              <a:t>v </a:t>
            </a:r>
            <a:r>
              <a:rPr lang="en-US" sz="2800"/>
              <a:t>in V is defined as dist (</a:t>
            </a:r>
            <a:r>
              <a:rPr lang="en-US" sz="2800" b="1"/>
              <a:t>u</a:t>
            </a:r>
            <a:r>
              <a:rPr lang="en-US" sz="2800">
                <a:sym typeface="Symbol" pitchFamily="18" charset="2"/>
              </a:rPr>
              <a:t>,</a:t>
            </a:r>
            <a:r>
              <a:rPr lang="en-US" sz="2800" b="1"/>
              <a:t>v</a:t>
            </a:r>
            <a:r>
              <a:rPr lang="en-US" sz="2800"/>
              <a:t>) = ||</a:t>
            </a:r>
            <a:r>
              <a:rPr lang="en-US" sz="2800" b="1"/>
              <a:t>u </a:t>
            </a:r>
            <a:r>
              <a:rPr lang="en-US" sz="2800" b="1">
                <a:sym typeface="Symbol" pitchFamily="18" charset="2"/>
              </a:rPr>
              <a:t> </a:t>
            </a:r>
            <a:r>
              <a:rPr lang="en-US" sz="2800" b="1"/>
              <a:t>v</a:t>
            </a:r>
            <a:r>
              <a:rPr lang="en-US" sz="2800"/>
              <a:t>||.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/>
              <a:t>Orthogonality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Two vectors </a:t>
            </a:r>
            <a:r>
              <a:rPr lang="en-US" sz="2400" b="1" dirty="0"/>
              <a:t>u</a:t>
            </a:r>
            <a:r>
              <a:rPr lang="en-US" sz="2400" dirty="0"/>
              <a:t>, </a:t>
            </a:r>
            <a:r>
              <a:rPr lang="en-US" sz="2400" b="1" dirty="0"/>
              <a:t>v</a:t>
            </a:r>
            <a:r>
              <a:rPr lang="en-US" sz="2400" dirty="0"/>
              <a:t> in V are said to be </a:t>
            </a:r>
            <a:r>
              <a:rPr lang="en-US" sz="2400" b="1" dirty="0"/>
              <a:t>orthogonal</a:t>
            </a:r>
            <a:r>
              <a:rPr lang="en-US" sz="2400" dirty="0"/>
              <a:t> to each other if &lt;</a:t>
            </a:r>
            <a:r>
              <a:rPr lang="en-US" sz="2400" b="1" dirty="0" err="1"/>
              <a:t>u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v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0. (NB:</a:t>
            </a:r>
            <a:r>
              <a:rPr lang="en-US" sz="2400" b="1" dirty="0"/>
              <a:t> </a:t>
            </a:r>
            <a:r>
              <a:rPr lang="en-US" sz="2400" dirty="0"/>
              <a:t>the zero vector is orthogonal  to every </a:t>
            </a:r>
            <a:r>
              <a:rPr lang="en-US" sz="2400" dirty="0" smtClean="0"/>
              <a:t>vector – </a:t>
            </a:r>
            <a:r>
              <a:rPr lang="en-US" sz="2400" i="1" dirty="0" smtClean="0"/>
              <a:t>exercise !</a:t>
            </a:r>
            <a:r>
              <a:rPr lang="en-US" sz="2400" dirty="0" smtClean="0"/>
              <a:t>); </a:t>
            </a:r>
            <a:r>
              <a:rPr lang="en-US" sz="2400" dirty="0"/>
              <a:t>the notation for </a:t>
            </a:r>
            <a:r>
              <a:rPr lang="en-US" sz="2400" dirty="0" err="1"/>
              <a:t>orthogonality</a:t>
            </a:r>
            <a:r>
              <a:rPr lang="en-US" sz="2400" dirty="0"/>
              <a:t> is: </a:t>
            </a:r>
            <a:r>
              <a:rPr lang="en-US" sz="2400" b="1" dirty="0"/>
              <a:t>u </a:t>
            </a:r>
            <a:r>
              <a:rPr lang="en-US" sz="2400" dirty="0">
                <a:sym typeface="Symbol" pitchFamily="18" charset="2"/>
              </a:rPr>
              <a:t></a:t>
            </a:r>
            <a:r>
              <a:rPr lang="en-US" sz="2400" b="1" dirty="0"/>
              <a:t>v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A set of vectors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p</a:t>
            </a:r>
            <a:r>
              <a:rPr lang="en-US" sz="2400" dirty="0"/>
              <a:t>} is said to be an </a:t>
            </a:r>
            <a:r>
              <a:rPr lang="en-US" sz="2400" b="1" dirty="0"/>
              <a:t>orthogonal set</a:t>
            </a:r>
            <a:r>
              <a:rPr lang="en-US" sz="2400" dirty="0"/>
              <a:t> if </a:t>
            </a:r>
            <a:r>
              <a:rPr lang="en-US" sz="2400" i="1" dirty="0"/>
              <a:t>any two distinct vectors </a:t>
            </a:r>
            <a:r>
              <a:rPr lang="en-US" sz="2400" dirty="0"/>
              <a:t>in the set are orthogonal to each other, in other words if 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b="1" dirty="0"/>
              <a:t> 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 whenever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 j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Proposition </a:t>
            </a:r>
            <a:r>
              <a:rPr lang="en-US" sz="2400" b="1" dirty="0" smtClean="0"/>
              <a:t>46</a:t>
            </a:r>
            <a:r>
              <a:rPr lang="en-US" sz="2400" dirty="0" smtClean="0"/>
              <a:t>: </a:t>
            </a:r>
            <a:r>
              <a:rPr lang="en-US" sz="2400" dirty="0"/>
              <a:t>An orthogonal set of </a:t>
            </a:r>
            <a:r>
              <a:rPr lang="en-US" sz="2400" u="sng" dirty="0"/>
              <a:t>nonzero</a:t>
            </a:r>
            <a:r>
              <a:rPr lang="en-US" sz="2400" dirty="0"/>
              <a:t> vectors in V is linearly independent.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Proof: </a:t>
            </a:r>
            <a:r>
              <a:rPr lang="en-US" sz="2400" dirty="0"/>
              <a:t>Suppose S =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p</a:t>
            </a:r>
            <a:r>
              <a:rPr lang="en-US" sz="2400" dirty="0"/>
              <a:t>} is an orthogonal set of nonzero vectors and suppose c</a:t>
            </a:r>
            <a:r>
              <a:rPr lang="en-US" sz="2400" baseline="-25000" dirty="0"/>
              <a:t>1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+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b="1" dirty="0"/>
              <a:t>u</a:t>
            </a:r>
            <a:r>
              <a:rPr lang="en-US" sz="2400" b="1" baseline="-25000" dirty="0"/>
              <a:t>2 </a:t>
            </a:r>
            <a:r>
              <a:rPr lang="en-US" sz="2400" dirty="0"/>
              <a:t>+ ….</a:t>
            </a:r>
            <a:r>
              <a:rPr lang="en-US" sz="2400" b="1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Taking the inner product with 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, we get: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      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&gt; +</a:t>
            </a:r>
            <a:r>
              <a:rPr lang="en-US" sz="2400" b="1" baseline="-25000" dirty="0"/>
              <a:t> 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2</a:t>
            </a:r>
            <a:r>
              <a:rPr lang="en-US" sz="2400" dirty="0"/>
              <a:t>&gt; + ….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p 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p</a:t>
            </a:r>
            <a:r>
              <a:rPr lang="en-US" sz="2400" dirty="0"/>
              <a:t>&gt; = 0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Since 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i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 for </a:t>
            </a:r>
            <a:r>
              <a:rPr lang="en-US" sz="2400" dirty="0" err="1"/>
              <a:t>i</a:t>
            </a:r>
            <a:r>
              <a:rPr lang="en-US" sz="2400" dirty="0"/>
              <a:t> = 2,…p, this forces c</a:t>
            </a:r>
            <a:r>
              <a:rPr lang="en-US" sz="2400" baseline="-25000" dirty="0"/>
              <a:t>1 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&gt;  = 0, and since 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&gt;  &gt; 0,</a:t>
            </a:r>
            <a:r>
              <a:rPr lang="en-US" sz="2400" b="1" baseline="-25000" dirty="0"/>
              <a:t> </a:t>
            </a:r>
            <a:r>
              <a:rPr lang="en-US" sz="2400" dirty="0"/>
              <a:t> we get c</a:t>
            </a:r>
            <a:r>
              <a:rPr lang="en-US" sz="2400" baseline="-25000" dirty="0"/>
              <a:t>1</a:t>
            </a:r>
            <a:r>
              <a:rPr lang="en-US" sz="2400" dirty="0"/>
              <a:t> = 0.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Similarly, c</a:t>
            </a:r>
            <a:r>
              <a:rPr lang="en-US" sz="2400" baseline="-25000" dirty="0"/>
              <a:t>2</a:t>
            </a:r>
            <a:r>
              <a:rPr lang="en-US" sz="2400" b="1" dirty="0"/>
              <a:t> </a:t>
            </a:r>
            <a:r>
              <a:rPr lang="en-US" sz="2400" dirty="0"/>
              <a:t>= 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3 </a:t>
            </a:r>
            <a:r>
              <a:rPr lang="en-US" sz="2400" dirty="0"/>
              <a:t>= ….</a:t>
            </a:r>
            <a:r>
              <a:rPr lang="en-US" sz="2400" b="1" dirty="0"/>
              <a:t> = </a:t>
            </a:r>
            <a:r>
              <a:rPr lang="en-US" sz="2400" dirty="0"/>
              <a:t>c</a:t>
            </a:r>
            <a:r>
              <a:rPr lang="en-US" sz="2400" baseline="-25000" dirty="0"/>
              <a:t>p</a:t>
            </a:r>
            <a:r>
              <a:rPr lang="en-US" sz="2400" dirty="0"/>
              <a:t> = 0.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Hence the set S is linearly independent, as was to be proved.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Orthogonality - 2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</a:t>
            </a:r>
            <a:r>
              <a:rPr lang="en-US" sz="2800" dirty="0"/>
              <a:t>: If W is a subspace of V, then a vector</a:t>
            </a:r>
            <a:r>
              <a:rPr lang="en-US" sz="2800" b="1" dirty="0"/>
              <a:t> v</a:t>
            </a:r>
            <a:r>
              <a:rPr lang="en-US" sz="2800" dirty="0"/>
              <a:t> is said to be </a:t>
            </a:r>
            <a:r>
              <a:rPr lang="en-US" sz="2800" b="1" dirty="0"/>
              <a:t>orthogonal to W</a:t>
            </a:r>
            <a:r>
              <a:rPr lang="en-US" sz="2800" dirty="0"/>
              <a:t> if </a:t>
            </a:r>
            <a:r>
              <a:rPr lang="en-US" sz="2800" b="1" dirty="0"/>
              <a:t>v</a:t>
            </a:r>
            <a:r>
              <a:rPr lang="en-US" sz="2800" dirty="0"/>
              <a:t> is orthogonal to every vector in </a:t>
            </a:r>
            <a:r>
              <a:rPr lang="en-US" sz="2800" dirty="0" smtClean="0"/>
              <a:t>W.  </a:t>
            </a:r>
            <a:r>
              <a:rPr lang="en-US" sz="2800" dirty="0"/>
              <a:t>The set of all vectors orthogonal to W is called the </a:t>
            </a:r>
            <a:r>
              <a:rPr lang="en-US" sz="2800" b="1" dirty="0"/>
              <a:t>orthogonal complement</a:t>
            </a:r>
            <a:r>
              <a:rPr lang="en-US" sz="2800" dirty="0"/>
              <a:t> of W, written W</a:t>
            </a:r>
            <a:r>
              <a:rPr lang="en-US" sz="2800" baseline="30000" dirty="0">
                <a:sym typeface="Symbol" pitchFamily="18" charset="2"/>
              </a:rPr>
              <a:t></a:t>
            </a:r>
            <a:r>
              <a:rPr lang="en-US" sz="2800" dirty="0" smtClean="0"/>
              <a:t>. So </a:t>
            </a:r>
            <a:r>
              <a:rPr lang="en-US" sz="2800" dirty="0">
                <a:solidFill>
                  <a:srgbClr val="000000"/>
                </a:solidFill>
              </a:rPr>
              <a:t>W</a:t>
            </a:r>
            <a:r>
              <a:rPr lang="en-US" sz="2800" baseline="30000" dirty="0">
                <a:solidFill>
                  <a:srgbClr val="000000"/>
                </a:solidFill>
                <a:sym typeface="Symbol" pitchFamily="18" charset="2"/>
              </a:rPr>
              <a:t> </a:t>
            </a:r>
            <a:r>
              <a:rPr lang="en-US" sz="2800" baseline="30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800" dirty="0" smtClean="0"/>
              <a:t>= {</a:t>
            </a:r>
            <a:r>
              <a:rPr lang="en-US" sz="2800" b="1" dirty="0" smtClean="0"/>
              <a:t>v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 V: </a:t>
            </a:r>
            <a:r>
              <a:rPr lang="en-US" sz="2400" b="1" dirty="0" smtClean="0">
                <a:solidFill>
                  <a:srgbClr val="000000"/>
                </a:solidFill>
              </a:rPr>
              <a:t>v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2400" b="1" dirty="0" smtClean="0">
                <a:solidFill>
                  <a:srgbClr val="000000"/>
                </a:solidFill>
              </a:rPr>
              <a:t>w </a:t>
            </a:r>
            <a:r>
              <a:rPr lang="en-US" sz="2400" dirty="0" smtClean="0">
                <a:solidFill>
                  <a:srgbClr val="000000"/>
                </a:solidFill>
              </a:rPr>
              <a:t>for every </a:t>
            </a:r>
            <a:r>
              <a:rPr lang="en-US" sz="2400" b="1" dirty="0" smtClean="0">
                <a:solidFill>
                  <a:srgbClr val="000000"/>
                </a:solidFill>
              </a:rPr>
              <a:t>w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 W}. </a:t>
            </a:r>
            <a:r>
              <a:rPr lang="en-US" sz="2800" dirty="0" smtClean="0">
                <a:sym typeface="Symbol"/>
              </a:rPr>
              <a:t> </a:t>
            </a:r>
            <a:endParaRPr lang="en-US" sz="2800" dirty="0"/>
          </a:p>
          <a:p>
            <a:pPr marL="609600" indent="-609600"/>
            <a:r>
              <a:rPr lang="en-US" sz="2800" b="1" dirty="0"/>
              <a:t>Proposition </a:t>
            </a:r>
            <a:r>
              <a:rPr lang="en-US" sz="2800" b="1" dirty="0" smtClean="0"/>
              <a:t>47</a:t>
            </a:r>
            <a:r>
              <a:rPr lang="en-US" sz="2800" dirty="0" smtClean="0"/>
              <a:t>: </a:t>
            </a:r>
            <a:r>
              <a:rPr lang="en-US" sz="2800" dirty="0"/>
              <a:t>a) </a:t>
            </a:r>
            <a:r>
              <a:rPr lang="en-US" sz="2800" b="1" dirty="0"/>
              <a:t>v </a:t>
            </a:r>
            <a:r>
              <a:rPr lang="en-US" sz="2800" dirty="0"/>
              <a:t>belongs to W</a:t>
            </a:r>
            <a:r>
              <a:rPr lang="en-US" sz="2800" baseline="30000" dirty="0">
                <a:sym typeface="Symbol" pitchFamily="18" charset="2"/>
              </a:rPr>
              <a:t></a:t>
            </a:r>
            <a:r>
              <a:rPr lang="en-US" sz="2800" dirty="0"/>
              <a:t> if and only if </a:t>
            </a:r>
            <a:r>
              <a:rPr lang="en-US" sz="2800" b="1" dirty="0"/>
              <a:t>v</a:t>
            </a:r>
            <a:r>
              <a:rPr lang="en-US" sz="2800" dirty="0"/>
              <a:t> is orthogonal to every vector in a spanning set for W.</a:t>
            </a:r>
          </a:p>
          <a:p>
            <a:pPr marL="990600" lvl="1" indent="-533400">
              <a:buFontTx/>
              <a:buAutoNum type="alphaLcParenR" startAt="2"/>
            </a:pPr>
            <a:r>
              <a:rPr lang="en-US" dirty="0"/>
              <a:t>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dirty="0"/>
              <a:t> is a </a:t>
            </a:r>
            <a:r>
              <a:rPr lang="en-US" dirty="0" smtClean="0"/>
              <a:t>subspace </a:t>
            </a:r>
            <a:r>
              <a:rPr lang="en-US" dirty="0"/>
              <a:t>of V</a:t>
            </a:r>
            <a:r>
              <a:rPr lang="en-US" baseline="30000" dirty="0"/>
              <a:t> </a:t>
            </a:r>
            <a:r>
              <a:rPr lang="en-US" dirty="0"/>
              <a:t>and W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dirty="0"/>
              <a:t>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dirty="0"/>
              <a:t> = {</a:t>
            </a:r>
            <a:r>
              <a:rPr lang="en-US" b="1" dirty="0"/>
              <a:t>0</a:t>
            </a:r>
            <a:r>
              <a:rPr lang="en-US" dirty="0" smtClean="0"/>
              <a:t>}.</a:t>
            </a:r>
          </a:p>
          <a:p>
            <a:r>
              <a:rPr lang="en-US" dirty="0" smtClean="0"/>
              <a:t>Actually, if S is </a:t>
            </a:r>
            <a:r>
              <a:rPr lang="en-US" smtClean="0"/>
              <a:t>any </a:t>
            </a:r>
            <a:r>
              <a:rPr lang="en-US" smtClean="0"/>
              <a:t>non-empty </a:t>
            </a:r>
            <a:r>
              <a:rPr lang="en-US" smtClean="0"/>
              <a:t>subset </a:t>
            </a:r>
            <a:r>
              <a:rPr lang="en-US" dirty="0" smtClean="0"/>
              <a:t>of V, then </a:t>
            </a:r>
            <a:r>
              <a:rPr lang="en-US" sz="2800" dirty="0" smtClean="0">
                <a:solidFill>
                  <a:srgbClr val="000000"/>
                </a:solidFill>
              </a:rPr>
              <a:t>S</a:t>
            </a:r>
            <a:r>
              <a:rPr lang="en-US" sz="2800" baseline="30000" dirty="0" smtClean="0">
                <a:solidFill>
                  <a:srgbClr val="000000"/>
                </a:solidFill>
                <a:sym typeface="Symbol" pitchFamily="18" charset="2"/>
              </a:rPr>
              <a:t>  </a:t>
            </a:r>
            <a:r>
              <a:rPr lang="en-US" sz="2800" dirty="0">
                <a:solidFill>
                  <a:srgbClr val="000000"/>
                </a:solidFill>
              </a:rPr>
              <a:t>= {</a:t>
            </a:r>
            <a:r>
              <a:rPr lang="en-US" sz="2800" b="1" dirty="0">
                <a:solidFill>
                  <a:srgbClr val="000000"/>
                </a:solidFill>
              </a:rPr>
              <a:t>v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 V: </a:t>
            </a:r>
            <a:r>
              <a:rPr lang="en-US" sz="2400" b="1" dirty="0" err="1" smtClean="0">
                <a:solidFill>
                  <a:srgbClr val="000000"/>
                </a:solidFill>
              </a:rPr>
              <a:t>v</a:t>
            </a:r>
            <a:r>
              <a:rPr lang="en-US" sz="2400" dirty="0" err="1" smtClean="0">
                <a:solidFill>
                  <a:srgbClr val="000000"/>
                </a:solidFill>
                <a:sym typeface="Symbol" pitchFamily="18" charset="2"/>
              </a:rPr>
              <a:t></a:t>
            </a:r>
            <a:r>
              <a:rPr lang="en-US" sz="2400" b="1" dirty="0" err="1" smtClean="0">
                <a:solidFill>
                  <a:srgbClr val="000000"/>
                </a:solidFill>
              </a:rPr>
              <a:t>u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for every </a:t>
            </a:r>
            <a:r>
              <a:rPr lang="en-US" sz="2400" b="1" dirty="0" smtClean="0">
                <a:solidFill>
                  <a:srgbClr val="000000"/>
                </a:solidFill>
              </a:rPr>
              <a:t>u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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S}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is a subspace of V (even if S is not a subspace). - </a:t>
            </a:r>
            <a:r>
              <a:rPr lang="en-US" sz="2800" i="1" dirty="0" smtClean="0">
                <a:solidFill>
                  <a:srgbClr val="000000"/>
                </a:solidFill>
                <a:sym typeface="Symbol"/>
              </a:rPr>
              <a:t>Exercise</a:t>
            </a:r>
            <a:endParaRPr lang="en-US" sz="2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1201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The Determinant of a Linear Operator </vt:lpstr>
      <vt:lpstr>Eigenvalues of Linear Operators</vt:lpstr>
      <vt:lpstr>Inner Products </vt:lpstr>
      <vt:lpstr>Standard Example of an Inner Product</vt:lpstr>
      <vt:lpstr>Another Example of  an  Inner Product Space</vt:lpstr>
      <vt:lpstr>Yet Another Example of an    Inner Product Space</vt:lpstr>
      <vt:lpstr>Length and Distance in  Inner Product Spaces</vt:lpstr>
      <vt:lpstr>Orthogonality</vt:lpstr>
      <vt:lpstr>Orthogonality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376</cp:revision>
  <cp:lastPrinted>2018-10-31T09:12:49Z</cp:lastPrinted>
  <dcterms:created xsi:type="dcterms:W3CDTF">2001-08-16T03:34:40Z</dcterms:created>
  <dcterms:modified xsi:type="dcterms:W3CDTF">2018-11-01T08:36:50Z</dcterms:modified>
</cp:coreProperties>
</file>