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5"/>
  </p:handoutMasterIdLst>
  <p:sldIdLst>
    <p:sldId id="519" r:id="rId2"/>
    <p:sldId id="521" r:id="rId3"/>
    <p:sldId id="522" r:id="rId4"/>
    <p:sldId id="523" r:id="rId5"/>
    <p:sldId id="524" r:id="rId6"/>
    <p:sldId id="525" r:id="rId7"/>
    <p:sldId id="503" r:id="rId8"/>
    <p:sldId id="504" r:id="rId9"/>
    <p:sldId id="526" r:id="rId10"/>
    <p:sldId id="527" r:id="rId11"/>
    <p:sldId id="489" r:id="rId12"/>
    <p:sldId id="505" r:id="rId13"/>
    <p:sldId id="501" r:id="rId14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C305F7C-A185-4403-A2A9-9159D5D9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30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7D1B4-A3B9-42C8-B3AC-F9977BFD8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DE420-88BE-4A02-B745-701DAC128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D00EA-2599-4FFE-B81E-F4FC4F86E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24B5D-C1BD-48F9-80A4-1548A23CD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CFBBD-2DF5-4137-A840-DA1E80B2D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2FD7E-D0C9-48E0-8DAE-F9A5FA47B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35256-C7D8-49B9-92AC-91D3D83CD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E1558-422F-47C7-A521-C60FCE68A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38F3B-D629-4FAE-9EAB-B6F8054DB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F5626-1B44-48FE-BE20-5974ECF8E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54B83-1B23-4445-B928-AF9EEDE5B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fld id="{33A7C634-7F5A-417A-9053-FE7299910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685800"/>
          </a:xfrm>
        </p:spPr>
        <p:txBody>
          <a:bodyPr/>
          <a:lstStyle/>
          <a:p>
            <a:r>
              <a:rPr lang="en-US" sz="3600" b="1" dirty="0" smtClean="0"/>
              <a:t> Review - </a:t>
            </a:r>
            <a:r>
              <a:rPr lang="en-US" sz="3600" b="1" dirty="0" err="1" smtClean="0"/>
              <a:t>Orthogonality</a:t>
            </a:r>
            <a:endParaRPr lang="en-US" sz="3600" b="1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b="1" dirty="0"/>
              <a:t>Definition</a:t>
            </a:r>
            <a:r>
              <a:rPr lang="en-US" sz="2400" dirty="0"/>
              <a:t>: Two vectors </a:t>
            </a:r>
            <a:r>
              <a:rPr lang="en-US" sz="2400" b="1" dirty="0"/>
              <a:t>u</a:t>
            </a:r>
            <a:r>
              <a:rPr lang="en-US" sz="2400" dirty="0"/>
              <a:t>, </a:t>
            </a:r>
            <a:r>
              <a:rPr lang="en-US" sz="2400" b="1" dirty="0"/>
              <a:t>v</a:t>
            </a:r>
            <a:r>
              <a:rPr lang="en-US" sz="2400" dirty="0"/>
              <a:t> in V are said to be </a:t>
            </a:r>
            <a:r>
              <a:rPr lang="en-US" sz="2400" b="1" dirty="0"/>
              <a:t>orthogonal</a:t>
            </a:r>
            <a:r>
              <a:rPr lang="en-US" sz="2400" dirty="0"/>
              <a:t> to each other if &lt;</a:t>
            </a:r>
            <a:r>
              <a:rPr lang="en-US" sz="2400" b="1" dirty="0" err="1"/>
              <a:t>u</a:t>
            </a:r>
            <a:r>
              <a:rPr lang="en-US" sz="2400" dirty="0" err="1">
                <a:sym typeface="Symbol" pitchFamily="18" charset="2"/>
              </a:rPr>
              <a:t>,</a:t>
            </a:r>
            <a:r>
              <a:rPr lang="en-US" sz="2400" b="1" dirty="0" err="1"/>
              <a:t>v</a:t>
            </a:r>
            <a:r>
              <a:rPr lang="en-US" sz="2400" dirty="0"/>
              <a:t>&gt; </a:t>
            </a:r>
            <a:r>
              <a:rPr lang="en-US" sz="2400" b="1" dirty="0"/>
              <a:t>= </a:t>
            </a:r>
            <a:r>
              <a:rPr lang="en-US" sz="2400" dirty="0"/>
              <a:t>0. </a:t>
            </a:r>
            <a:r>
              <a:rPr lang="en-US" sz="2400" dirty="0" smtClean="0"/>
              <a:t>The </a:t>
            </a:r>
            <a:r>
              <a:rPr lang="en-US" sz="2400" dirty="0"/>
              <a:t>notation for </a:t>
            </a:r>
            <a:r>
              <a:rPr lang="en-US" sz="2400" dirty="0" err="1"/>
              <a:t>orthogonality</a:t>
            </a:r>
            <a:r>
              <a:rPr lang="en-US" sz="2400" dirty="0"/>
              <a:t> is: </a:t>
            </a:r>
            <a:r>
              <a:rPr lang="en-US" sz="2400" b="1" dirty="0"/>
              <a:t>u </a:t>
            </a:r>
            <a:r>
              <a:rPr lang="en-US" sz="2400" dirty="0">
                <a:sym typeface="Symbol" pitchFamily="18" charset="2"/>
              </a:rPr>
              <a:t></a:t>
            </a:r>
            <a:r>
              <a:rPr lang="en-US" sz="2400" b="1" dirty="0"/>
              <a:t>v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/>
              <a:t>Definition</a:t>
            </a:r>
            <a:r>
              <a:rPr lang="en-US" sz="2400" dirty="0"/>
              <a:t>: A set of vectors </a:t>
            </a:r>
            <a:r>
              <a:rPr lang="en-US" sz="2400" dirty="0" smtClean="0"/>
              <a:t>S is </a:t>
            </a:r>
            <a:r>
              <a:rPr lang="en-US" sz="2400" dirty="0"/>
              <a:t>said to be an </a:t>
            </a:r>
            <a:r>
              <a:rPr lang="en-US" sz="2400" b="1" dirty="0"/>
              <a:t>orthogonal set</a:t>
            </a:r>
            <a:r>
              <a:rPr lang="en-US" sz="2400" dirty="0"/>
              <a:t> if </a:t>
            </a:r>
            <a:r>
              <a:rPr lang="en-US" sz="2400" i="1" dirty="0"/>
              <a:t>any two distinct vectors </a:t>
            </a:r>
            <a:r>
              <a:rPr lang="en-US" sz="2400" dirty="0"/>
              <a:t>in the set are orthogonal to each other, in other words if &lt;</a:t>
            </a:r>
            <a:r>
              <a:rPr lang="en-US" sz="2400" b="1" dirty="0" smtClean="0"/>
              <a:t>u</a:t>
            </a:r>
            <a:r>
              <a:rPr lang="en-US" sz="2400" b="1" baseline="-25000" dirty="0" smtClean="0"/>
              <a:t> </a:t>
            </a:r>
            <a:r>
              <a:rPr lang="en-US" sz="2400" dirty="0" smtClean="0">
                <a:sym typeface="Symbol" pitchFamily="18" charset="2"/>
              </a:rPr>
              <a:t>,</a:t>
            </a:r>
            <a:r>
              <a:rPr lang="en-US" sz="2400" b="1" dirty="0" smtClean="0"/>
              <a:t>v </a:t>
            </a:r>
            <a:r>
              <a:rPr lang="en-US" sz="2400" dirty="0"/>
              <a:t>&gt; </a:t>
            </a:r>
            <a:r>
              <a:rPr lang="en-US" sz="2400" b="1" dirty="0"/>
              <a:t>= </a:t>
            </a:r>
            <a:r>
              <a:rPr lang="en-US" sz="2400" dirty="0"/>
              <a:t>0 whenever </a:t>
            </a:r>
            <a:r>
              <a:rPr lang="en-US" sz="2400" b="1" dirty="0" smtClean="0">
                <a:solidFill>
                  <a:srgbClr val="000000"/>
                </a:solidFill>
              </a:rPr>
              <a:t>u</a:t>
            </a:r>
            <a:r>
              <a:rPr lang="en-US" sz="2400" b="1" baseline="-250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,</a:t>
            </a:r>
            <a:r>
              <a:rPr lang="en-US" sz="2400" b="1" dirty="0">
                <a:solidFill>
                  <a:srgbClr val="000000"/>
                </a:solidFill>
              </a:rPr>
              <a:t>v </a:t>
            </a:r>
            <a:r>
              <a:rPr lang="en-US" sz="2400" dirty="0" smtClean="0">
                <a:solidFill>
                  <a:srgbClr val="000000"/>
                </a:solidFill>
                <a:sym typeface="Symbol"/>
              </a:rPr>
              <a:t> S with </a:t>
            </a:r>
            <a:r>
              <a:rPr lang="en-US" sz="2400" b="1" dirty="0" smtClean="0">
                <a:solidFill>
                  <a:srgbClr val="000000"/>
                </a:solidFill>
              </a:rPr>
              <a:t>u</a:t>
            </a:r>
            <a:r>
              <a:rPr lang="en-US" sz="2400" b="1" baseline="-250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 </a:t>
            </a:r>
            <a:r>
              <a:rPr lang="en-US" sz="2400" b="1" dirty="0" smtClean="0">
                <a:solidFill>
                  <a:srgbClr val="000000"/>
                </a:solidFill>
              </a:rPr>
              <a:t>v</a:t>
            </a:r>
            <a:r>
              <a:rPr lang="en-US" sz="2400" dirty="0" smtClean="0"/>
              <a:t>. </a:t>
            </a:r>
            <a:endParaRPr lang="en-US" sz="2400" dirty="0"/>
          </a:p>
          <a:p>
            <a:pPr marL="609600" indent="-609600">
              <a:lnSpc>
                <a:spcPct val="90000"/>
              </a:lnSpc>
            </a:pPr>
            <a:r>
              <a:rPr lang="en-US" sz="2400" b="1" dirty="0"/>
              <a:t>Proposition </a:t>
            </a:r>
            <a:r>
              <a:rPr lang="en-US" sz="2400" b="1" dirty="0" smtClean="0"/>
              <a:t>46</a:t>
            </a:r>
            <a:r>
              <a:rPr lang="en-US" sz="2400" dirty="0" smtClean="0"/>
              <a:t>: </a:t>
            </a:r>
            <a:r>
              <a:rPr lang="en-US" sz="2400" dirty="0"/>
              <a:t>An orthogonal set of </a:t>
            </a:r>
            <a:r>
              <a:rPr lang="en-US" sz="2400" u="sng" dirty="0"/>
              <a:t>nonzero</a:t>
            </a:r>
            <a:r>
              <a:rPr lang="en-US" sz="2400" dirty="0"/>
              <a:t> vectors in V is linearly independent. </a:t>
            </a:r>
            <a:endParaRPr lang="en-US" sz="2400" dirty="0" smtClean="0"/>
          </a:p>
          <a:p>
            <a:pPr marL="609600" lvl="0" indent="-609600"/>
            <a:r>
              <a:rPr lang="en-US" sz="2400" b="1" dirty="0">
                <a:solidFill>
                  <a:srgbClr val="000000"/>
                </a:solidFill>
              </a:rPr>
              <a:t>Definition</a:t>
            </a:r>
            <a:r>
              <a:rPr lang="en-US" sz="2400" dirty="0">
                <a:solidFill>
                  <a:srgbClr val="000000"/>
                </a:solidFill>
              </a:rPr>
              <a:t>: If </a:t>
            </a:r>
            <a:r>
              <a:rPr lang="en-US" sz="2400" dirty="0" smtClean="0">
                <a:solidFill>
                  <a:srgbClr val="000000"/>
                </a:solidFill>
              </a:rPr>
              <a:t> W is a </a:t>
            </a:r>
            <a:r>
              <a:rPr lang="en-US" sz="2400" dirty="0" err="1" smtClean="0">
                <a:solidFill>
                  <a:srgbClr val="000000"/>
                </a:solidFill>
              </a:rPr>
              <a:t>subspaceof</a:t>
            </a:r>
            <a:r>
              <a:rPr lang="en-US" sz="2400" dirty="0" smtClean="0">
                <a:solidFill>
                  <a:srgbClr val="000000"/>
                </a:solidFill>
              </a:rPr>
              <a:t> V, </a:t>
            </a:r>
            <a:r>
              <a:rPr lang="en-US" sz="2400" dirty="0">
                <a:solidFill>
                  <a:srgbClr val="000000"/>
                </a:solidFill>
              </a:rPr>
              <a:t>then a vector</a:t>
            </a:r>
            <a:r>
              <a:rPr lang="en-US" sz="2400" b="1" dirty="0">
                <a:solidFill>
                  <a:srgbClr val="000000"/>
                </a:solidFill>
              </a:rPr>
              <a:t> v</a:t>
            </a:r>
            <a:r>
              <a:rPr lang="en-US" sz="2400" dirty="0">
                <a:solidFill>
                  <a:srgbClr val="000000"/>
                </a:solidFill>
              </a:rPr>
              <a:t> is said to be </a:t>
            </a:r>
            <a:r>
              <a:rPr lang="en-US" sz="2400" b="1" dirty="0">
                <a:solidFill>
                  <a:srgbClr val="000000"/>
                </a:solidFill>
              </a:rPr>
              <a:t>orthogonal to </a:t>
            </a:r>
            <a:r>
              <a:rPr lang="en-US" sz="2400" b="1" dirty="0" smtClean="0">
                <a:solidFill>
                  <a:srgbClr val="000000"/>
                </a:solidFill>
              </a:rPr>
              <a:t>W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if </a:t>
            </a:r>
            <a:r>
              <a:rPr lang="en-US" sz="2400" b="1" dirty="0">
                <a:solidFill>
                  <a:srgbClr val="000000"/>
                </a:solidFill>
              </a:rPr>
              <a:t>v</a:t>
            </a:r>
            <a:r>
              <a:rPr lang="en-US" sz="2400" dirty="0">
                <a:solidFill>
                  <a:srgbClr val="000000"/>
                </a:solidFill>
              </a:rPr>
              <a:t> is orthogonal to every vector in </a:t>
            </a:r>
            <a:r>
              <a:rPr lang="en-US" sz="2400" dirty="0" smtClean="0">
                <a:solidFill>
                  <a:srgbClr val="000000"/>
                </a:solidFill>
              </a:rPr>
              <a:t>W. The set of all vectors orthogonal </a:t>
            </a:r>
            <a:r>
              <a:rPr lang="en-US" sz="2400" dirty="0">
                <a:solidFill>
                  <a:srgbClr val="000000"/>
                </a:solidFill>
              </a:rPr>
              <a:t>to W is called the </a:t>
            </a:r>
            <a:r>
              <a:rPr lang="en-US" sz="2400" b="1" dirty="0">
                <a:solidFill>
                  <a:srgbClr val="000000"/>
                </a:solidFill>
              </a:rPr>
              <a:t>orthogonal complement</a:t>
            </a:r>
            <a:r>
              <a:rPr lang="en-US" sz="2400" dirty="0">
                <a:solidFill>
                  <a:srgbClr val="000000"/>
                </a:solidFill>
              </a:rPr>
              <a:t> of </a:t>
            </a:r>
            <a:r>
              <a:rPr lang="en-US" sz="2400" dirty="0" smtClean="0">
                <a:solidFill>
                  <a:srgbClr val="000000"/>
                </a:solidFill>
              </a:rPr>
              <a:t>W. </a:t>
            </a:r>
            <a:r>
              <a:rPr lang="en-US" sz="2400" dirty="0" smtClean="0">
                <a:solidFill>
                  <a:srgbClr val="000000"/>
                </a:solidFill>
                <a:sym typeface="Symbol"/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  <a:p>
            <a:pPr marL="609600" lvl="0" indent="-609600"/>
            <a:r>
              <a:rPr lang="en-US" sz="2400" b="1" dirty="0">
                <a:solidFill>
                  <a:srgbClr val="000000"/>
                </a:solidFill>
              </a:rPr>
              <a:t>Proposition 47</a:t>
            </a:r>
            <a:r>
              <a:rPr lang="en-US" sz="2400" dirty="0">
                <a:solidFill>
                  <a:srgbClr val="000000"/>
                </a:solidFill>
              </a:rPr>
              <a:t>: a) </a:t>
            </a:r>
            <a:r>
              <a:rPr lang="en-US" sz="2400" b="1" dirty="0">
                <a:solidFill>
                  <a:srgbClr val="000000"/>
                </a:solidFill>
              </a:rPr>
              <a:t>v </a:t>
            </a:r>
            <a:r>
              <a:rPr lang="en-US" sz="2400" dirty="0">
                <a:solidFill>
                  <a:srgbClr val="000000"/>
                </a:solidFill>
              </a:rPr>
              <a:t>belongs to W</a:t>
            </a:r>
            <a:r>
              <a:rPr lang="en-US" sz="2400" baseline="30000" dirty="0">
                <a:solidFill>
                  <a:srgbClr val="000000"/>
                </a:solidFill>
                <a:sym typeface="Symbol" pitchFamily="18" charset="2"/>
              </a:rPr>
              <a:t></a:t>
            </a:r>
            <a:r>
              <a:rPr lang="en-US" sz="2400" dirty="0">
                <a:solidFill>
                  <a:srgbClr val="000000"/>
                </a:solidFill>
              </a:rPr>
              <a:t> if and only if </a:t>
            </a:r>
            <a:r>
              <a:rPr lang="en-US" sz="2400" b="1" dirty="0">
                <a:solidFill>
                  <a:srgbClr val="000000"/>
                </a:solidFill>
              </a:rPr>
              <a:t>v</a:t>
            </a:r>
            <a:r>
              <a:rPr lang="en-US" sz="2400" dirty="0">
                <a:solidFill>
                  <a:srgbClr val="000000"/>
                </a:solidFill>
              </a:rPr>
              <a:t> is orthogonal to every vector in a spanning set for W.</a:t>
            </a:r>
          </a:p>
          <a:p>
            <a:pPr marL="990600" lvl="1" indent="-533400">
              <a:buFontTx/>
              <a:buAutoNum type="alphaLcParenR" startAt="2"/>
            </a:pPr>
            <a:r>
              <a:rPr lang="en-US" sz="2400" dirty="0">
                <a:solidFill>
                  <a:srgbClr val="000000"/>
                </a:solidFill>
              </a:rPr>
              <a:t>W</a:t>
            </a:r>
            <a:r>
              <a:rPr lang="en-US" sz="2400" baseline="30000" dirty="0">
                <a:solidFill>
                  <a:srgbClr val="000000"/>
                </a:solidFill>
                <a:sym typeface="Symbol" pitchFamily="18" charset="2"/>
              </a:rPr>
              <a:t></a:t>
            </a:r>
            <a:r>
              <a:rPr lang="en-US" sz="2400" dirty="0">
                <a:solidFill>
                  <a:srgbClr val="000000"/>
                </a:solidFill>
              </a:rPr>
              <a:t> is a subspace of V</a:t>
            </a:r>
            <a:r>
              <a:rPr lang="en-US" sz="2400" baseline="300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and W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 </a:t>
            </a:r>
            <a:r>
              <a:rPr lang="en-US" sz="2400" dirty="0">
                <a:solidFill>
                  <a:srgbClr val="000000"/>
                </a:solidFill>
              </a:rPr>
              <a:t>W</a:t>
            </a:r>
            <a:r>
              <a:rPr lang="en-US" sz="2400" baseline="30000" dirty="0">
                <a:solidFill>
                  <a:srgbClr val="000000"/>
                </a:solidFill>
                <a:sym typeface="Symbol" pitchFamily="18" charset="2"/>
              </a:rPr>
              <a:t></a:t>
            </a:r>
            <a:r>
              <a:rPr lang="en-US" sz="2400" dirty="0">
                <a:solidFill>
                  <a:srgbClr val="000000"/>
                </a:solidFill>
              </a:rPr>
              <a:t> = {</a:t>
            </a:r>
            <a:r>
              <a:rPr lang="en-US" sz="2400" b="1" dirty="0">
                <a:solidFill>
                  <a:srgbClr val="000000"/>
                </a:solidFill>
              </a:rPr>
              <a:t>0</a:t>
            </a:r>
            <a:r>
              <a:rPr lang="en-US" sz="2400" dirty="0">
                <a:solidFill>
                  <a:srgbClr val="000000"/>
                </a:solidFill>
              </a:rPr>
              <a:t>}.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Actually, if S is any subset of V, then S</a:t>
            </a:r>
            <a:r>
              <a:rPr lang="en-US" sz="2400" baseline="30000" dirty="0">
                <a:solidFill>
                  <a:srgbClr val="000000"/>
                </a:solidFill>
                <a:sym typeface="Symbol" pitchFamily="18" charset="2"/>
              </a:rPr>
              <a:t>  </a:t>
            </a:r>
            <a:r>
              <a:rPr lang="en-US" sz="2400" dirty="0">
                <a:solidFill>
                  <a:srgbClr val="000000"/>
                </a:solidFill>
              </a:rPr>
              <a:t>= {</a:t>
            </a:r>
            <a:r>
              <a:rPr lang="en-US" sz="2400" b="1" dirty="0">
                <a:solidFill>
                  <a:srgbClr val="000000"/>
                </a:solidFill>
              </a:rPr>
              <a:t>v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 V: </a:t>
            </a:r>
            <a:r>
              <a:rPr lang="en-US" sz="2400" b="1" dirty="0" err="1">
                <a:solidFill>
                  <a:srgbClr val="000000"/>
                </a:solidFill>
              </a:rPr>
              <a:t>v</a:t>
            </a:r>
            <a:r>
              <a:rPr lang="en-US" sz="2400" dirty="0" err="1">
                <a:solidFill>
                  <a:srgbClr val="000000"/>
                </a:solidFill>
                <a:sym typeface="Symbol" pitchFamily="18" charset="2"/>
              </a:rPr>
              <a:t></a:t>
            </a:r>
            <a:r>
              <a:rPr lang="en-US" sz="2400" b="1" dirty="0" err="1">
                <a:solidFill>
                  <a:srgbClr val="000000"/>
                </a:solidFill>
              </a:rPr>
              <a:t>u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for every </a:t>
            </a:r>
            <a:r>
              <a:rPr lang="en-US" sz="2400" b="1" dirty="0">
                <a:solidFill>
                  <a:srgbClr val="000000"/>
                </a:solidFill>
              </a:rPr>
              <a:t>u 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 S} is a subspace of V (even if S is not a subspace). </a:t>
            </a:r>
            <a:endParaRPr lang="en-US" sz="2400" i="1" dirty="0">
              <a:solidFill>
                <a:srgbClr val="00000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676400"/>
          </a:xfrm>
        </p:spPr>
        <p:txBody>
          <a:bodyPr/>
          <a:lstStyle/>
          <a:p>
            <a:r>
              <a:rPr lang="en-US" sz="3600" b="1"/>
              <a:t>Some Additional Results for </a:t>
            </a:r>
            <a:br>
              <a:rPr lang="en-US" sz="3600" b="1"/>
            </a:br>
            <a:r>
              <a:rPr lang="en-US" sz="3600" b="1"/>
              <a:t>Inner Product Spaces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609600" indent="-609600"/>
            <a:r>
              <a:rPr lang="en-US" b="1" dirty="0" smtClean="0"/>
              <a:t>Proposition 51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b="1" dirty="0"/>
              <a:t>The Cauchy-Schwarz Inequality)</a:t>
            </a:r>
            <a:r>
              <a:rPr lang="en-US" dirty="0"/>
              <a:t>: For all </a:t>
            </a:r>
            <a:r>
              <a:rPr lang="en-US" b="1" dirty="0"/>
              <a:t>u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 in V, | </a:t>
            </a:r>
            <a:r>
              <a:rPr lang="en-US" dirty="0">
                <a:sym typeface="Symbol" pitchFamily="18" charset="2"/>
              </a:rPr>
              <a:t></a:t>
            </a:r>
            <a:r>
              <a:rPr lang="en-US" b="1" dirty="0" err="1"/>
              <a:t>u</a:t>
            </a:r>
            <a:r>
              <a:rPr lang="en-US" dirty="0" err="1"/>
              <a:t>,</a:t>
            </a:r>
            <a:r>
              <a:rPr lang="en-US" b="1" dirty="0" err="1"/>
              <a:t>v</a:t>
            </a:r>
            <a:r>
              <a:rPr lang="en-US" dirty="0">
                <a:sym typeface="Symbol" pitchFamily="18" charset="2"/>
              </a:rPr>
              <a:t> |  ||</a:t>
            </a:r>
            <a:r>
              <a:rPr lang="en-US" b="1" dirty="0">
                <a:sym typeface="Symbol" pitchFamily="18" charset="2"/>
              </a:rPr>
              <a:t>u</a:t>
            </a:r>
            <a:r>
              <a:rPr lang="en-US" dirty="0">
                <a:sym typeface="Symbol" pitchFamily="18" charset="2"/>
              </a:rPr>
              <a:t>|| ||</a:t>
            </a:r>
            <a:r>
              <a:rPr lang="en-US" b="1" dirty="0"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|| </a:t>
            </a:r>
          </a:p>
          <a:p>
            <a:pPr marL="609600" indent="-609600">
              <a:spcBef>
                <a:spcPts val="4800"/>
              </a:spcBef>
            </a:pPr>
            <a:r>
              <a:rPr lang="en-US" b="1" dirty="0" smtClean="0"/>
              <a:t>Proposition 52</a:t>
            </a:r>
            <a:r>
              <a:rPr lang="en-US" dirty="0" smtClean="0"/>
              <a:t> (</a:t>
            </a:r>
            <a:r>
              <a:rPr lang="en-US" b="1" dirty="0" smtClean="0"/>
              <a:t>The </a:t>
            </a:r>
            <a:r>
              <a:rPr lang="en-US" b="1" dirty="0"/>
              <a:t>Triangle </a:t>
            </a:r>
            <a:r>
              <a:rPr lang="en-US" b="1" dirty="0" smtClean="0"/>
              <a:t>Inequality)</a:t>
            </a:r>
            <a:r>
              <a:rPr lang="en-US" dirty="0" smtClean="0"/>
              <a:t>: </a:t>
            </a:r>
            <a:r>
              <a:rPr lang="en-US" dirty="0"/>
              <a:t>For all </a:t>
            </a:r>
            <a:r>
              <a:rPr lang="en-US" b="1" dirty="0"/>
              <a:t>u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 in V, ||</a:t>
            </a:r>
            <a:r>
              <a:rPr lang="en-US" b="1" dirty="0"/>
              <a:t>u</a:t>
            </a:r>
            <a:r>
              <a:rPr lang="en-US" dirty="0"/>
              <a:t> + </a:t>
            </a:r>
            <a:r>
              <a:rPr lang="en-US" b="1" dirty="0"/>
              <a:t>v</a:t>
            </a:r>
            <a:r>
              <a:rPr lang="en-US" dirty="0">
                <a:sym typeface="Symbol" pitchFamily="18" charset="2"/>
              </a:rPr>
              <a:t>||  ||</a:t>
            </a:r>
            <a:r>
              <a:rPr lang="en-US" b="1" dirty="0">
                <a:sym typeface="Symbol" pitchFamily="18" charset="2"/>
              </a:rPr>
              <a:t>u</a:t>
            </a:r>
            <a:r>
              <a:rPr lang="en-US" dirty="0">
                <a:sym typeface="Symbol" pitchFamily="18" charset="2"/>
              </a:rPr>
              <a:t>|| + ||</a:t>
            </a:r>
            <a:r>
              <a:rPr lang="en-US" b="1" dirty="0"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||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381000"/>
          </a:xfrm>
        </p:spPr>
        <p:txBody>
          <a:bodyPr/>
          <a:lstStyle/>
          <a:p>
            <a:r>
              <a:rPr lang="en-US" sz="1200" dirty="0" smtClean="0"/>
              <a:t>P1</a:t>
            </a:r>
            <a:br>
              <a:rPr lang="en-US" sz="1200" dirty="0" smtClean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3315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381000"/>
          </a:xfrm>
        </p:spPr>
        <p:txBody>
          <a:bodyPr/>
          <a:lstStyle/>
          <a:p>
            <a:r>
              <a:rPr lang="en-US" sz="1200" dirty="0" smtClean="0"/>
              <a:t>P1</a:t>
            </a:r>
            <a:br>
              <a:rPr lang="en-US" sz="1200" dirty="0" smtClean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965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381000"/>
          </a:xfrm>
        </p:spPr>
        <p:txBody>
          <a:bodyPr/>
          <a:lstStyle/>
          <a:p>
            <a:r>
              <a:rPr lang="en-US" sz="1200" dirty="0" smtClean="0"/>
              <a:t>P1</a:t>
            </a:r>
            <a:br>
              <a:rPr lang="en-US" sz="1200" dirty="0" smtClean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9267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 dirty="0"/>
              <a:t>Orthogonal </a:t>
            </a:r>
            <a:r>
              <a:rPr lang="en-US" sz="3600" b="1" dirty="0" smtClean="0"/>
              <a:t>Bases - 1</a:t>
            </a:r>
            <a:endParaRPr lang="en-US" sz="3600" b="1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 dirty="0"/>
              <a:t>Definition: </a:t>
            </a:r>
            <a:r>
              <a:rPr lang="en-US" sz="2800" dirty="0"/>
              <a:t> </a:t>
            </a:r>
            <a:r>
              <a:rPr lang="en-US" sz="2800" b="1" dirty="0"/>
              <a:t> </a:t>
            </a:r>
            <a:r>
              <a:rPr lang="en-US" sz="2800" dirty="0"/>
              <a:t>An orthogonal basis for a subspace W is a basis which is also an orthogonal set.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/>
              <a:t>Proposition </a:t>
            </a:r>
            <a:r>
              <a:rPr lang="en-US" sz="2800" b="1" dirty="0" smtClean="0"/>
              <a:t>48</a:t>
            </a:r>
            <a:r>
              <a:rPr lang="en-US" sz="2800" dirty="0" smtClean="0"/>
              <a:t>: </a:t>
            </a:r>
            <a:r>
              <a:rPr lang="en-US" sz="2800" dirty="0"/>
              <a:t>Let {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b="1" dirty="0"/>
              <a:t>,u</a:t>
            </a:r>
            <a:r>
              <a:rPr lang="en-US" sz="2800" b="1" baseline="-25000" dirty="0"/>
              <a:t>2</a:t>
            </a:r>
            <a:r>
              <a:rPr lang="en-US" sz="2800" b="1" dirty="0"/>
              <a:t>,….,u</a:t>
            </a:r>
            <a:r>
              <a:rPr lang="en-US" sz="2800" b="1" baseline="-25000" dirty="0"/>
              <a:t>p</a:t>
            </a:r>
            <a:r>
              <a:rPr lang="en-US" sz="2800" dirty="0"/>
              <a:t>} be an orthogonal basis for a subspace W. Then if </a:t>
            </a:r>
            <a:r>
              <a:rPr lang="en-US" sz="2800" b="1" dirty="0"/>
              <a:t>y</a:t>
            </a:r>
            <a:r>
              <a:rPr lang="en-US" sz="2800" dirty="0"/>
              <a:t> = c</a:t>
            </a:r>
            <a:r>
              <a:rPr lang="en-US" sz="2800" baseline="-25000" dirty="0"/>
              <a:t>1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b="1" dirty="0"/>
              <a:t> + </a:t>
            </a:r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b="1" dirty="0"/>
              <a:t>u</a:t>
            </a:r>
            <a:r>
              <a:rPr lang="en-US" sz="2800" b="1" baseline="-25000" dirty="0"/>
              <a:t>2 </a:t>
            </a:r>
            <a:r>
              <a:rPr lang="en-US" sz="2800" b="1" dirty="0"/>
              <a:t>+ …. </a:t>
            </a:r>
            <a:r>
              <a:rPr lang="en-US" sz="2800" dirty="0" err="1"/>
              <a:t>c</a:t>
            </a:r>
            <a:r>
              <a:rPr lang="en-US" sz="2800" baseline="-25000" dirty="0" err="1"/>
              <a:t>p</a:t>
            </a:r>
            <a:r>
              <a:rPr lang="en-US" sz="2800" b="1" dirty="0" err="1"/>
              <a:t>u</a:t>
            </a:r>
            <a:r>
              <a:rPr lang="en-US" sz="2800" b="1" baseline="-25000" dirty="0" err="1"/>
              <a:t>p</a:t>
            </a:r>
            <a:r>
              <a:rPr lang="en-US" sz="2800" dirty="0"/>
              <a:t> is any vector in W, we have:  </a:t>
            </a:r>
            <a:r>
              <a:rPr lang="en-US" sz="2800" dirty="0" err="1"/>
              <a:t>c</a:t>
            </a:r>
            <a:r>
              <a:rPr lang="en-US" sz="2800" baseline="-25000" dirty="0" err="1"/>
              <a:t>j</a:t>
            </a:r>
            <a:r>
              <a:rPr lang="en-US" sz="2800" dirty="0"/>
              <a:t> = </a:t>
            </a:r>
            <a:r>
              <a:rPr lang="en-US" sz="2400" dirty="0"/>
              <a:t>&lt;</a:t>
            </a:r>
            <a:r>
              <a:rPr lang="en-US" sz="2400" b="1" dirty="0" err="1"/>
              <a:t>y</a:t>
            </a:r>
            <a:r>
              <a:rPr lang="en-US" sz="2400" dirty="0" err="1">
                <a:sym typeface="Symbol" pitchFamily="18" charset="2"/>
              </a:rPr>
              <a:t>,</a:t>
            </a:r>
            <a:r>
              <a:rPr lang="en-US" sz="2400" b="1" dirty="0" err="1"/>
              <a:t>u</a:t>
            </a:r>
            <a:r>
              <a:rPr lang="en-US" sz="2400" b="1" baseline="-25000" dirty="0" err="1"/>
              <a:t>j</a:t>
            </a:r>
            <a:r>
              <a:rPr lang="en-US" sz="2400" dirty="0"/>
              <a:t>&gt; </a:t>
            </a:r>
            <a:r>
              <a:rPr lang="en-US" sz="2800" dirty="0"/>
              <a:t>/ </a:t>
            </a:r>
            <a:r>
              <a:rPr lang="en-US" sz="2400" dirty="0"/>
              <a:t>&lt;</a:t>
            </a:r>
            <a:r>
              <a:rPr lang="en-US" sz="2400" b="1" dirty="0" err="1"/>
              <a:t>u</a:t>
            </a:r>
            <a:r>
              <a:rPr lang="en-US" sz="2400" b="1" baseline="-25000" dirty="0" err="1"/>
              <a:t>j</a:t>
            </a:r>
            <a:r>
              <a:rPr lang="en-US" sz="2400" dirty="0" err="1">
                <a:sym typeface="Symbol" pitchFamily="18" charset="2"/>
              </a:rPr>
              <a:t>,</a:t>
            </a:r>
            <a:r>
              <a:rPr lang="en-US" sz="2400" b="1" dirty="0" err="1"/>
              <a:t>u</a:t>
            </a:r>
            <a:r>
              <a:rPr lang="en-US" sz="2400" b="1" baseline="-25000" dirty="0" err="1"/>
              <a:t>j</a:t>
            </a:r>
            <a:r>
              <a:rPr lang="en-US" sz="2400" dirty="0"/>
              <a:t>&gt; </a:t>
            </a:r>
            <a:r>
              <a:rPr lang="en-US" sz="2800" dirty="0"/>
              <a:t>for j = 1,….,p.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Remark 1: </a:t>
            </a:r>
            <a:r>
              <a:rPr lang="en-US" sz="2800" dirty="0" smtClean="0"/>
              <a:t>The above result shows that it is easy to find the coordinates relative to an </a:t>
            </a:r>
            <a:r>
              <a:rPr lang="en-US" sz="2800" i="1" dirty="0" smtClean="0"/>
              <a:t>orthogonal</a:t>
            </a:r>
            <a:r>
              <a:rPr lang="en-US" sz="2800" dirty="0" smtClean="0"/>
              <a:t> basis, i.e. it is only needed to take an inner product and divide by the inner product of the basis vector with itself. (</a:t>
            </a:r>
            <a:r>
              <a:rPr lang="en-US" sz="2800" i="1" dirty="0" smtClean="0"/>
              <a:t>Recall that the norm or length of a vector </a:t>
            </a:r>
            <a:r>
              <a:rPr lang="en-US" sz="2800" b="1" i="1" dirty="0" smtClean="0"/>
              <a:t>u</a:t>
            </a:r>
            <a:r>
              <a:rPr lang="en-US" sz="2800" i="1" dirty="0" smtClean="0"/>
              <a:t>, i.e. ||</a:t>
            </a:r>
            <a:r>
              <a:rPr lang="en-US" sz="2800" b="1" i="1" dirty="0" smtClean="0"/>
              <a:t>u</a:t>
            </a:r>
            <a:r>
              <a:rPr lang="en-US" sz="2800" i="1" dirty="0" smtClean="0"/>
              <a:t>|| = </a:t>
            </a:r>
            <a:r>
              <a:rPr lang="en-US" sz="2800" i="1" dirty="0" smtClean="0">
                <a:sym typeface="Symbol" pitchFamily="18" charset="2"/>
              </a:rPr>
              <a:t> </a:t>
            </a:r>
            <a:r>
              <a:rPr lang="en-US" sz="2800" b="1" i="1" dirty="0" err="1" smtClean="0"/>
              <a:t>u</a:t>
            </a:r>
            <a:r>
              <a:rPr lang="en-US" sz="2800" i="1" dirty="0" err="1" smtClean="0"/>
              <a:t>,</a:t>
            </a:r>
            <a:r>
              <a:rPr lang="en-US" sz="2800" b="1" i="1" dirty="0" err="1" smtClean="0"/>
              <a:t>u</a:t>
            </a:r>
            <a:r>
              <a:rPr lang="en-US" sz="2800" i="1" dirty="0" smtClean="0">
                <a:sym typeface="Symbol" pitchFamily="18" charset="2"/>
              </a:rPr>
              <a:t></a:t>
            </a:r>
            <a:r>
              <a:rPr lang="en-US" sz="2800" dirty="0" smtClean="0">
                <a:sym typeface="Symbol" pitchFamily="18" charset="2"/>
              </a:rPr>
              <a:t>.) </a:t>
            </a:r>
            <a:r>
              <a:rPr lang="en-US" sz="2800" dirty="0" smtClean="0"/>
              <a:t> If it is an </a:t>
            </a:r>
            <a:r>
              <a:rPr lang="en-US" sz="2800" i="1" dirty="0" err="1" smtClean="0"/>
              <a:t>orthonormal</a:t>
            </a:r>
            <a:r>
              <a:rPr lang="en-US" sz="2800" dirty="0" smtClean="0"/>
              <a:t> basis, then the length of each basis vector is 1, and even the step of division is avoided.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Remark 2</a:t>
            </a:r>
            <a:r>
              <a:rPr lang="en-US" sz="2800" dirty="0" smtClean="0"/>
              <a:t>: Proof of this proposition is in the notes. </a:t>
            </a:r>
            <a:endParaRPr lang="en-US" sz="2800" dirty="0"/>
          </a:p>
          <a:p>
            <a:pPr marL="609600" indent="-609600">
              <a:lnSpc>
                <a:spcPct val="90000"/>
              </a:lnSpc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 dirty="0"/>
              <a:t>Orthogonal </a:t>
            </a:r>
            <a:r>
              <a:rPr lang="en-US" sz="3600" b="1" dirty="0" smtClean="0"/>
              <a:t>Decomposition</a:t>
            </a:r>
            <a:endParaRPr lang="en-US" sz="3600" b="1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Theorem 6 </a:t>
            </a:r>
            <a:r>
              <a:rPr lang="en-US" sz="2800" b="1" dirty="0"/>
              <a:t>(Orthogonal Decomposition Theorem): </a:t>
            </a:r>
            <a:r>
              <a:rPr lang="en-US" sz="2800" dirty="0"/>
              <a:t>Let W be any finite-dimensional subspace of V. Then each vector </a:t>
            </a:r>
            <a:r>
              <a:rPr lang="en-US" sz="2800" b="1" dirty="0"/>
              <a:t>y </a:t>
            </a:r>
            <a:r>
              <a:rPr lang="en-US" sz="2800" dirty="0"/>
              <a:t>in V can be written </a:t>
            </a:r>
            <a:r>
              <a:rPr lang="en-US" sz="2800" i="1" dirty="0"/>
              <a:t>uniquely</a:t>
            </a:r>
            <a:r>
              <a:rPr lang="en-US" sz="2800" dirty="0"/>
              <a:t> in the form </a:t>
            </a:r>
            <a:r>
              <a:rPr lang="en-US" sz="2800" b="1" dirty="0"/>
              <a:t>y</a:t>
            </a:r>
            <a:r>
              <a:rPr lang="en-US" sz="2800" dirty="0"/>
              <a:t> = </a:t>
            </a:r>
            <a:r>
              <a:rPr lang="en-US" sz="2800" b="1" dirty="0"/>
              <a:t>y^</a:t>
            </a:r>
            <a:r>
              <a:rPr lang="en-US" sz="2800" dirty="0"/>
              <a:t> + </a:t>
            </a:r>
            <a:r>
              <a:rPr lang="en-US" sz="2800" b="1" dirty="0"/>
              <a:t>z</a:t>
            </a:r>
            <a:r>
              <a:rPr lang="en-US" sz="2800" dirty="0"/>
              <a:t>, where </a:t>
            </a:r>
            <a:r>
              <a:rPr lang="en-US" sz="2800" b="1" dirty="0"/>
              <a:t>y^</a:t>
            </a:r>
            <a:r>
              <a:rPr lang="en-US" sz="2800" dirty="0"/>
              <a:t> is in W, and </a:t>
            </a:r>
            <a:r>
              <a:rPr lang="en-US" sz="2800" b="1" dirty="0"/>
              <a:t>z</a:t>
            </a:r>
            <a:r>
              <a:rPr lang="en-US" sz="2800" dirty="0"/>
              <a:t> is in </a:t>
            </a:r>
            <a:r>
              <a:rPr lang="en-US" dirty="0"/>
              <a:t>W</a:t>
            </a:r>
            <a:r>
              <a:rPr lang="en-US" baseline="30000" dirty="0">
                <a:sym typeface="Symbol" pitchFamily="18" charset="2"/>
              </a:rPr>
              <a:t></a:t>
            </a:r>
            <a:r>
              <a:rPr lang="en-US" sz="2800" dirty="0"/>
              <a:t>. In fact, if {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b="1" dirty="0"/>
              <a:t>,u</a:t>
            </a:r>
            <a:r>
              <a:rPr lang="en-US" sz="2800" b="1" baseline="-25000" dirty="0"/>
              <a:t>2</a:t>
            </a:r>
            <a:r>
              <a:rPr lang="en-US" sz="2800" b="1" dirty="0"/>
              <a:t>,….,u</a:t>
            </a:r>
            <a:r>
              <a:rPr lang="en-US" sz="2800" b="1" baseline="-25000" dirty="0"/>
              <a:t>p</a:t>
            </a:r>
            <a:r>
              <a:rPr lang="en-US" sz="2800" dirty="0"/>
              <a:t>} is any orthogonal basis of W, then </a:t>
            </a:r>
            <a:r>
              <a:rPr lang="en-US" sz="2800" b="1" dirty="0"/>
              <a:t>y^</a:t>
            </a:r>
            <a:r>
              <a:rPr lang="en-US" sz="2800" dirty="0"/>
              <a:t> = c</a:t>
            </a:r>
            <a:r>
              <a:rPr lang="en-US" sz="2800" baseline="-25000" dirty="0"/>
              <a:t>1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b="1" dirty="0"/>
              <a:t> + </a:t>
            </a:r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b="1" dirty="0"/>
              <a:t>u</a:t>
            </a:r>
            <a:r>
              <a:rPr lang="en-US" sz="2800" b="1" baseline="-25000" dirty="0"/>
              <a:t>2 </a:t>
            </a:r>
            <a:r>
              <a:rPr lang="en-US" sz="2800" b="1" dirty="0"/>
              <a:t>+ …. </a:t>
            </a:r>
            <a:r>
              <a:rPr lang="en-US" sz="2800" dirty="0" err="1"/>
              <a:t>c</a:t>
            </a:r>
            <a:r>
              <a:rPr lang="en-US" sz="2800" baseline="-25000" dirty="0" err="1"/>
              <a:t>p</a:t>
            </a:r>
            <a:r>
              <a:rPr lang="en-US" sz="2800" b="1" dirty="0" err="1"/>
              <a:t>u</a:t>
            </a:r>
            <a:r>
              <a:rPr lang="en-US" sz="2800" b="1" baseline="-25000" dirty="0" err="1"/>
              <a:t>p</a:t>
            </a:r>
            <a:r>
              <a:rPr lang="en-US" sz="2800" dirty="0"/>
              <a:t> with </a:t>
            </a:r>
            <a:r>
              <a:rPr lang="en-US" sz="2800" dirty="0" err="1"/>
              <a:t>c</a:t>
            </a:r>
            <a:r>
              <a:rPr lang="en-US" sz="2800" baseline="-25000" dirty="0" err="1"/>
              <a:t>j</a:t>
            </a:r>
            <a:r>
              <a:rPr lang="en-US" sz="2800" dirty="0"/>
              <a:t> = </a:t>
            </a:r>
            <a:r>
              <a:rPr lang="en-US" sz="2400" dirty="0"/>
              <a:t>&lt;</a:t>
            </a:r>
            <a:r>
              <a:rPr lang="en-US" sz="2400" b="1" dirty="0" err="1"/>
              <a:t>y</a:t>
            </a:r>
            <a:r>
              <a:rPr lang="en-US" sz="2400" dirty="0" err="1">
                <a:sym typeface="Symbol" pitchFamily="18" charset="2"/>
              </a:rPr>
              <a:t>,</a:t>
            </a:r>
            <a:r>
              <a:rPr lang="en-US" sz="2400" b="1" dirty="0" err="1"/>
              <a:t>u</a:t>
            </a:r>
            <a:r>
              <a:rPr lang="en-US" sz="2400" b="1" baseline="-25000" dirty="0" err="1"/>
              <a:t>j</a:t>
            </a:r>
            <a:r>
              <a:rPr lang="en-US" sz="2400" dirty="0"/>
              <a:t>&gt; </a:t>
            </a:r>
            <a:r>
              <a:rPr lang="en-US" sz="2800" dirty="0"/>
              <a:t>/ </a:t>
            </a:r>
            <a:r>
              <a:rPr lang="en-US" sz="2400" dirty="0"/>
              <a:t>&lt;</a:t>
            </a:r>
            <a:r>
              <a:rPr lang="en-US" sz="2400" b="1" dirty="0" err="1"/>
              <a:t>u</a:t>
            </a:r>
            <a:r>
              <a:rPr lang="en-US" sz="2400" b="1" baseline="-25000" dirty="0" err="1"/>
              <a:t>j</a:t>
            </a:r>
            <a:r>
              <a:rPr lang="en-US" sz="2400" dirty="0" err="1">
                <a:sym typeface="Symbol" pitchFamily="18" charset="2"/>
              </a:rPr>
              <a:t>,</a:t>
            </a:r>
            <a:r>
              <a:rPr lang="en-US" sz="2400" b="1" dirty="0" err="1"/>
              <a:t>u</a:t>
            </a:r>
            <a:r>
              <a:rPr lang="en-US" sz="2400" b="1" baseline="-25000" dirty="0" err="1"/>
              <a:t>j</a:t>
            </a:r>
            <a:r>
              <a:rPr lang="en-US" sz="2400" dirty="0"/>
              <a:t>&gt; </a:t>
            </a:r>
            <a:r>
              <a:rPr lang="en-US" sz="2800" dirty="0"/>
              <a:t>for j = 1,….,p, and </a:t>
            </a:r>
            <a:r>
              <a:rPr lang="en-US" sz="2800" b="1" dirty="0"/>
              <a:t>z = y </a:t>
            </a:r>
            <a:r>
              <a:rPr lang="en-US" sz="2800" dirty="0"/>
              <a:t>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800" b="1" dirty="0"/>
              <a:t>y</a:t>
            </a:r>
            <a:r>
              <a:rPr lang="en-US" sz="2800" b="1" dirty="0" smtClean="0"/>
              <a:t>^</a:t>
            </a:r>
            <a:r>
              <a:rPr lang="en-US" sz="2800" dirty="0" smtClean="0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Theorem 6 (Alternative Statement): </a:t>
            </a:r>
            <a:r>
              <a:rPr lang="en-US" sz="2800" b="1" baseline="-25000" dirty="0" smtClean="0"/>
              <a:t> </a:t>
            </a:r>
            <a:r>
              <a:rPr lang="en-US" sz="2800" dirty="0" smtClean="0"/>
              <a:t>Given any finite-dimensional subspace W of V, then we can express V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 = W + W</a:t>
            </a:r>
            <a:r>
              <a:rPr lang="en-US" sz="2800" baseline="30000" dirty="0" smtClean="0">
                <a:sym typeface="Symbol" pitchFamily="18" charset="2"/>
              </a:rPr>
              <a:t></a:t>
            </a:r>
            <a:r>
              <a:rPr lang="en-US" sz="2800" dirty="0" smtClean="0"/>
              <a:t>, with W </a:t>
            </a:r>
            <a:r>
              <a:rPr lang="en-US" sz="2800" dirty="0" smtClean="0">
                <a:sym typeface="Symbol" pitchFamily="18" charset="2"/>
              </a:rPr>
              <a:t> </a:t>
            </a:r>
            <a:r>
              <a:rPr lang="en-US" sz="2800" dirty="0" smtClean="0"/>
              <a:t>W</a:t>
            </a:r>
            <a:r>
              <a:rPr lang="en-US" sz="2800" baseline="30000" dirty="0" smtClean="0">
                <a:sym typeface="Symbol" pitchFamily="18" charset="2"/>
              </a:rPr>
              <a:t></a:t>
            </a:r>
            <a:r>
              <a:rPr lang="en-US" sz="2800" dirty="0" smtClean="0"/>
              <a:t> = {</a:t>
            </a:r>
            <a:r>
              <a:rPr lang="en-US" sz="2800" b="1" dirty="0" smtClean="0"/>
              <a:t>0</a:t>
            </a:r>
            <a:r>
              <a:rPr lang="en-US" sz="2800" dirty="0" smtClean="0"/>
              <a:t>}, i.e. V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 = W </a:t>
            </a:r>
            <a:r>
              <a:rPr lang="en-US" sz="2800" dirty="0" smtClean="0">
                <a:sym typeface="Symbol" pitchFamily="18" charset="2"/>
              </a:rPr>
              <a:t></a:t>
            </a:r>
            <a:r>
              <a:rPr lang="en-US" sz="2800" dirty="0" smtClean="0"/>
              <a:t> W</a:t>
            </a:r>
            <a:r>
              <a:rPr lang="en-US" sz="2800" baseline="30000" dirty="0" smtClean="0">
                <a:sym typeface="Symbol" pitchFamily="18" charset="2"/>
              </a:rPr>
              <a:t></a:t>
            </a:r>
            <a:r>
              <a:rPr lang="en-US" sz="2800" dirty="0" smtClean="0">
                <a:sym typeface="Symbol" pitchFamily="18" charset="2"/>
              </a:rPr>
              <a:t>.</a:t>
            </a:r>
            <a:endParaRPr lang="en-US" sz="2800" dirty="0" smtClean="0"/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Remark 1</a:t>
            </a:r>
            <a:r>
              <a:rPr lang="en-US" sz="2800" dirty="0" smtClean="0"/>
              <a:t>: Hence, every vector can be </a:t>
            </a:r>
            <a:r>
              <a:rPr lang="en-US" sz="2800" i="1" dirty="0" smtClean="0"/>
              <a:t>uniquely</a:t>
            </a:r>
            <a:r>
              <a:rPr lang="en-US" sz="2800" dirty="0" smtClean="0"/>
              <a:t> expressed as the sum of a vector in W and a vector in W</a:t>
            </a:r>
            <a:r>
              <a:rPr lang="en-US" sz="2800" baseline="30000" dirty="0" smtClean="0">
                <a:sym typeface="Symbol" pitchFamily="18" charset="2"/>
              </a:rPr>
              <a:t></a:t>
            </a:r>
            <a:r>
              <a:rPr lang="en-US" sz="2800" dirty="0" smtClean="0"/>
              <a:t> , i.e. as the sum of two vectors </a:t>
            </a:r>
            <a:r>
              <a:rPr lang="en-US" sz="2800" i="1" dirty="0" smtClean="0"/>
              <a:t>which are orthogonal to each other</a:t>
            </a:r>
            <a:r>
              <a:rPr lang="en-US" sz="2800" dirty="0" smtClean="0"/>
              <a:t> !!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Remark 2:</a:t>
            </a:r>
            <a:r>
              <a:rPr lang="en-US" sz="2800" dirty="0" smtClean="0"/>
              <a:t> see the notes for a proof of this result.</a:t>
            </a:r>
            <a:endParaRPr lang="en-US" sz="2800" dirty="0"/>
          </a:p>
          <a:p>
            <a:pPr marL="609600" indent="-609600">
              <a:lnSpc>
                <a:spcPct val="90000"/>
              </a:lnSpc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 dirty="0"/>
              <a:t>Orthogonal </a:t>
            </a:r>
            <a:r>
              <a:rPr lang="en-US" sz="3600" b="1" dirty="0" smtClean="0"/>
              <a:t>Decomposition </a:t>
            </a:r>
            <a:r>
              <a:rPr lang="en-US" sz="3600" b="1" dirty="0"/>
              <a:t>- 2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609600" indent="-609600"/>
            <a:r>
              <a:rPr lang="en-US" sz="2800" b="1" dirty="0"/>
              <a:t>Note 1</a:t>
            </a:r>
            <a:r>
              <a:rPr lang="en-US" sz="2800" dirty="0"/>
              <a:t>: The vector </a:t>
            </a:r>
            <a:r>
              <a:rPr lang="en-US" sz="2800" b="1" dirty="0"/>
              <a:t>y^</a:t>
            </a:r>
            <a:r>
              <a:rPr lang="en-US" sz="2800" dirty="0"/>
              <a:t> is called the orthogonal projection of </a:t>
            </a:r>
            <a:r>
              <a:rPr lang="en-US" sz="2800" b="1" dirty="0"/>
              <a:t>y</a:t>
            </a:r>
            <a:r>
              <a:rPr lang="en-US" sz="2800" dirty="0"/>
              <a:t> onto W, written </a:t>
            </a:r>
            <a:r>
              <a:rPr lang="en-US" sz="2800" dirty="0" err="1"/>
              <a:t>proj</a:t>
            </a:r>
            <a:r>
              <a:rPr lang="en-US" sz="2800" baseline="-25000" dirty="0" err="1"/>
              <a:t>W</a:t>
            </a:r>
            <a:r>
              <a:rPr lang="en-US" sz="2800" dirty="0"/>
              <a:t> </a:t>
            </a:r>
            <a:r>
              <a:rPr lang="en-US" sz="2800" b="1" dirty="0"/>
              <a:t>y</a:t>
            </a:r>
            <a:r>
              <a:rPr lang="en-US" sz="2800" dirty="0"/>
              <a:t>. In case W = Span{</a:t>
            </a:r>
            <a:r>
              <a:rPr lang="en-US" sz="2800" b="1" dirty="0"/>
              <a:t>u</a:t>
            </a:r>
            <a:r>
              <a:rPr lang="en-US" sz="2800" dirty="0"/>
              <a:t>} is a one-dimensional subspace, the expression is simplified to: </a:t>
            </a:r>
            <a:r>
              <a:rPr lang="en-US" sz="2800" b="1" dirty="0"/>
              <a:t>       y^ = </a:t>
            </a:r>
            <a:r>
              <a:rPr lang="en-US" sz="2800" dirty="0"/>
              <a:t>(&lt;</a:t>
            </a:r>
            <a:r>
              <a:rPr lang="en-US" sz="2800" b="1" dirty="0"/>
              <a:t>y</a:t>
            </a:r>
            <a:r>
              <a:rPr lang="en-US" sz="2800" b="1" baseline="-25000" dirty="0"/>
              <a:t>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u</a:t>
            </a:r>
            <a:r>
              <a:rPr lang="en-US" sz="2800" dirty="0"/>
              <a:t>&gt;/&lt;</a:t>
            </a:r>
            <a:r>
              <a:rPr lang="en-US" sz="2800" b="1" dirty="0"/>
              <a:t>u</a:t>
            </a:r>
            <a:r>
              <a:rPr lang="en-US" sz="2800" b="1" baseline="-25000" dirty="0"/>
              <a:t>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u</a:t>
            </a:r>
            <a:r>
              <a:rPr lang="en-US" sz="2800" dirty="0"/>
              <a:t>&gt;)</a:t>
            </a:r>
            <a:r>
              <a:rPr lang="en-US" sz="2800" b="1" dirty="0"/>
              <a:t>u</a:t>
            </a:r>
            <a:r>
              <a:rPr lang="en-US" sz="2800" dirty="0"/>
              <a:t>, which is simply called the orthogonal projection of </a:t>
            </a:r>
            <a:r>
              <a:rPr lang="en-US" sz="2800" b="1" dirty="0"/>
              <a:t>y</a:t>
            </a:r>
            <a:r>
              <a:rPr lang="en-US" sz="2800" dirty="0"/>
              <a:t> onto </a:t>
            </a:r>
            <a:r>
              <a:rPr lang="en-US" sz="2800" b="1" dirty="0"/>
              <a:t>u</a:t>
            </a:r>
            <a:r>
              <a:rPr lang="en-US" sz="2800" dirty="0"/>
              <a:t>. </a:t>
            </a:r>
          </a:p>
          <a:p>
            <a:pPr marL="609600" indent="-609600"/>
            <a:r>
              <a:rPr lang="en-US" sz="2800" b="1" dirty="0"/>
              <a:t>Note 2</a:t>
            </a:r>
            <a:r>
              <a:rPr lang="en-US" sz="2800" dirty="0"/>
              <a:t>: In case </a:t>
            </a:r>
            <a:r>
              <a:rPr lang="en-US" sz="2800" b="1" dirty="0"/>
              <a:t>y</a:t>
            </a:r>
            <a:r>
              <a:rPr lang="en-US" sz="2800" dirty="0"/>
              <a:t> belongs to W, its orthogonal projection onto W is itself</a:t>
            </a:r>
            <a:r>
              <a:rPr lang="en-US" sz="2800" dirty="0" smtClean="0"/>
              <a:t>, i.e.  </a:t>
            </a:r>
            <a:r>
              <a:rPr lang="en-US" sz="2800" b="1" dirty="0"/>
              <a:t>y^ = y </a:t>
            </a:r>
            <a:r>
              <a:rPr lang="en-US" sz="2800" dirty="0"/>
              <a:t>for</a:t>
            </a:r>
            <a:r>
              <a:rPr lang="en-US" sz="2800" b="1" dirty="0"/>
              <a:t> y 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 smtClean="0">
                <a:sym typeface="Symbol" pitchFamily="18" charset="2"/>
              </a:rPr>
              <a:t>W. This follows from Proposition 48 along with ODT (Theorem 6). </a:t>
            </a:r>
            <a:endParaRPr lang="en-US" sz="2800" baseline="-250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 dirty="0"/>
              <a:t>Orthogonal Bases - </a:t>
            </a:r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334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 dirty="0"/>
              <a:t>Theorem </a:t>
            </a:r>
            <a:r>
              <a:rPr lang="en-US" sz="2800" b="1" dirty="0" smtClean="0"/>
              <a:t>7 </a:t>
            </a:r>
            <a:r>
              <a:rPr lang="en-US" sz="2800" b="1" dirty="0"/>
              <a:t>(The Gram-Schmidt Process): </a:t>
            </a:r>
            <a:r>
              <a:rPr lang="en-US" sz="2800" dirty="0"/>
              <a:t>Given a basis {</a:t>
            </a:r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  <a:r>
              <a:rPr lang="en-US" sz="2800" b="1" dirty="0"/>
              <a:t>,x</a:t>
            </a:r>
            <a:r>
              <a:rPr lang="en-US" sz="2800" b="1" baseline="-25000" dirty="0"/>
              <a:t>2</a:t>
            </a:r>
            <a:r>
              <a:rPr lang="en-US" sz="2800" b="1" dirty="0"/>
              <a:t>,….,</a:t>
            </a:r>
            <a:r>
              <a:rPr lang="en-US" sz="2800" b="1" dirty="0" err="1"/>
              <a:t>x</a:t>
            </a:r>
            <a:r>
              <a:rPr lang="en-US" sz="2800" b="1" baseline="-25000" dirty="0" err="1"/>
              <a:t>p</a:t>
            </a:r>
            <a:r>
              <a:rPr lang="en-US" sz="2800" dirty="0"/>
              <a:t>} for a subspace W  of V,</a:t>
            </a:r>
            <a:r>
              <a:rPr lang="en-US" sz="2800" baseline="30000" dirty="0"/>
              <a:t> </a:t>
            </a:r>
            <a:r>
              <a:rPr lang="en-US" sz="2800" dirty="0"/>
              <a:t>we can generate an orthogonal basis {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="1" dirty="0"/>
              <a:t>,v</a:t>
            </a:r>
            <a:r>
              <a:rPr lang="en-US" sz="2800" b="1" baseline="-25000" dirty="0"/>
              <a:t>2</a:t>
            </a:r>
            <a:r>
              <a:rPr lang="en-US" sz="2800" b="1" dirty="0"/>
              <a:t>,….,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dirty="0"/>
              <a:t>} for W such that Span {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="1" dirty="0"/>
              <a:t>,v</a:t>
            </a:r>
            <a:r>
              <a:rPr lang="en-US" sz="2800" b="1" baseline="-25000" dirty="0"/>
              <a:t>2</a:t>
            </a:r>
            <a:r>
              <a:rPr lang="en-US" sz="2800" b="1" dirty="0"/>
              <a:t>,….,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k</a:t>
            </a:r>
            <a:r>
              <a:rPr lang="en-US" sz="2800" dirty="0"/>
              <a:t>} = Span {</a:t>
            </a:r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  <a:r>
              <a:rPr lang="en-US" sz="2800" b="1" dirty="0"/>
              <a:t>,x</a:t>
            </a:r>
            <a:r>
              <a:rPr lang="en-US" sz="2800" b="1" baseline="-25000" dirty="0"/>
              <a:t>2</a:t>
            </a:r>
            <a:r>
              <a:rPr lang="en-US" sz="2800" b="1" dirty="0"/>
              <a:t>,….,</a:t>
            </a:r>
            <a:r>
              <a:rPr lang="en-US" sz="2800" b="1" dirty="0" err="1"/>
              <a:t>x</a:t>
            </a:r>
            <a:r>
              <a:rPr lang="en-US" sz="2800" b="1" baseline="-25000" dirty="0" err="1"/>
              <a:t>k</a:t>
            </a:r>
            <a:r>
              <a:rPr lang="en-US" sz="2800" dirty="0"/>
              <a:t>} for k = 1,2,…p. In fact, the vectors 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j</a:t>
            </a:r>
            <a:r>
              <a:rPr lang="en-US" sz="2800" dirty="0"/>
              <a:t> are defined as follows: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/>
              <a:t>        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/>
              <a:t> = </a:t>
            </a:r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b="1" baseline="-25000" dirty="0"/>
              <a:t>            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dirty="0"/>
              <a:t> = </a:t>
            </a:r>
            <a:r>
              <a:rPr lang="en-US" sz="2800" b="1" dirty="0"/>
              <a:t>x</a:t>
            </a:r>
            <a:r>
              <a:rPr lang="en-US" sz="2800" b="1" baseline="-25000" dirty="0"/>
              <a:t>2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800" dirty="0">
                <a:sym typeface="Symbol" pitchFamily="18" charset="2"/>
              </a:rPr>
              <a:t>(&lt;</a:t>
            </a:r>
            <a:r>
              <a:rPr lang="en-US" sz="2800" b="1" dirty="0"/>
              <a:t>x</a:t>
            </a:r>
            <a:r>
              <a:rPr lang="en-US" sz="2800" b="1" baseline="-25000" dirty="0"/>
              <a:t>2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/>
              <a:t>&gt;/&lt;</a:t>
            </a:r>
            <a:r>
              <a:rPr lang="en-US" sz="2800" b="1" dirty="0"/>
              <a:t>v</a:t>
            </a:r>
            <a:r>
              <a:rPr lang="en-US" sz="2800" b="1" baseline="-25000" dirty="0"/>
              <a:t>1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>
                <a:sym typeface="Symbol" pitchFamily="18" charset="2"/>
              </a:rPr>
              <a:t>&gt;)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endParaRPr lang="en-US" sz="2800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        </a:t>
            </a:r>
            <a:r>
              <a:rPr lang="en-US" sz="2800" b="1" dirty="0"/>
              <a:t>v</a:t>
            </a:r>
            <a:r>
              <a:rPr lang="en-US" sz="2800" b="1" baseline="-25000" dirty="0"/>
              <a:t>3</a:t>
            </a:r>
            <a:r>
              <a:rPr lang="en-US" sz="2800" dirty="0"/>
              <a:t> = </a:t>
            </a:r>
            <a:r>
              <a:rPr lang="en-US" sz="2800" b="1" dirty="0"/>
              <a:t>x</a:t>
            </a:r>
            <a:r>
              <a:rPr lang="en-US" sz="2800" b="1" baseline="-25000" dirty="0"/>
              <a:t>3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800" dirty="0">
                <a:sym typeface="Symbol" pitchFamily="18" charset="2"/>
              </a:rPr>
              <a:t>(&lt;</a:t>
            </a:r>
            <a:r>
              <a:rPr lang="en-US" sz="2800" b="1" dirty="0"/>
              <a:t>x</a:t>
            </a:r>
            <a:r>
              <a:rPr lang="en-US" sz="2800" b="1" baseline="-25000" dirty="0"/>
              <a:t>3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/>
              <a:t>&gt;/&lt;</a:t>
            </a:r>
            <a:r>
              <a:rPr lang="en-US" sz="2800" b="1" dirty="0"/>
              <a:t>v</a:t>
            </a:r>
            <a:r>
              <a:rPr lang="en-US" sz="2800" b="1" baseline="-25000" dirty="0"/>
              <a:t>1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>
                <a:sym typeface="Symbol" pitchFamily="18" charset="2"/>
              </a:rPr>
              <a:t>&gt;)</a:t>
            </a:r>
            <a:r>
              <a:rPr lang="en-US" sz="2800" b="1" dirty="0"/>
              <a:t>v</a:t>
            </a:r>
            <a:r>
              <a:rPr lang="en-US" sz="2800" b="1" baseline="-25000" dirty="0"/>
              <a:t>1 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800" dirty="0">
                <a:sym typeface="Symbol" pitchFamily="18" charset="2"/>
              </a:rPr>
              <a:t>(&lt;</a:t>
            </a:r>
            <a:r>
              <a:rPr lang="en-US" sz="2800" b="1" dirty="0"/>
              <a:t>x</a:t>
            </a:r>
            <a:r>
              <a:rPr lang="en-US" sz="2800" b="1" baseline="-25000" dirty="0"/>
              <a:t>3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dirty="0"/>
              <a:t>&gt;/&lt;</a:t>
            </a:r>
            <a:r>
              <a:rPr lang="en-US" sz="2800" b="1" dirty="0"/>
              <a:t>v</a:t>
            </a:r>
            <a:r>
              <a:rPr lang="en-US" sz="2800" b="1" baseline="-25000" dirty="0"/>
              <a:t>2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dirty="0">
                <a:sym typeface="Symbol" pitchFamily="18" charset="2"/>
              </a:rPr>
              <a:t>&gt;)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endParaRPr lang="en-US" sz="2800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          :      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         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dirty="0"/>
              <a:t> = </a:t>
            </a:r>
            <a:r>
              <a:rPr lang="en-US" sz="2800" b="1" dirty="0" err="1"/>
              <a:t>x</a:t>
            </a:r>
            <a:r>
              <a:rPr lang="en-US" sz="2800" b="1" baseline="-25000" dirty="0" err="1"/>
              <a:t>p</a:t>
            </a:r>
            <a:r>
              <a:rPr lang="en-US" sz="2800" b="1" baseline="-25000" dirty="0"/>
              <a:t>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800" dirty="0">
                <a:sym typeface="Symbol" pitchFamily="18" charset="2"/>
              </a:rPr>
              <a:t>(&lt;</a:t>
            </a:r>
            <a:r>
              <a:rPr lang="en-US" sz="2800" b="1" dirty="0" err="1" smtClean="0"/>
              <a:t>x</a:t>
            </a:r>
            <a:r>
              <a:rPr lang="en-US" sz="2800" b="1" baseline="-25000" dirty="0" err="1" smtClean="0"/>
              <a:t>p</a:t>
            </a:r>
            <a:r>
              <a:rPr lang="en-US" sz="2800" b="1" baseline="-25000" dirty="0" smtClean="0"/>
              <a:t>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/>
              <a:t>&gt;/&lt;</a:t>
            </a:r>
            <a:r>
              <a:rPr lang="en-US" sz="2800" b="1" dirty="0"/>
              <a:t>v</a:t>
            </a:r>
            <a:r>
              <a:rPr lang="en-US" sz="2800" b="1" baseline="-25000" dirty="0"/>
              <a:t>1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>
                <a:sym typeface="Symbol" pitchFamily="18" charset="2"/>
              </a:rPr>
              <a:t>&gt;)</a:t>
            </a:r>
            <a:r>
              <a:rPr lang="en-US" sz="2800" b="1" dirty="0"/>
              <a:t>v</a:t>
            </a:r>
            <a:r>
              <a:rPr lang="en-US" sz="2800" b="1" baseline="-25000" dirty="0"/>
              <a:t>1 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800" dirty="0">
                <a:sym typeface="Symbol" pitchFamily="18" charset="2"/>
              </a:rPr>
              <a:t>(&lt;</a:t>
            </a:r>
            <a:r>
              <a:rPr lang="en-US" sz="2800" b="1" dirty="0" err="1" smtClean="0"/>
              <a:t>x</a:t>
            </a:r>
            <a:r>
              <a:rPr lang="en-US" sz="2800" b="1" baseline="-25000" dirty="0" err="1" smtClean="0"/>
              <a:t>p</a:t>
            </a:r>
            <a:r>
              <a:rPr lang="en-US" sz="2800" b="1" baseline="-25000" dirty="0" smtClean="0"/>
              <a:t>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dirty="0"/>
              <a:t>&gt;/&lt;</a:t>
            </a:r>
            <a:r>
              <a:rPr lang="en-US" sz="2800" b="1" dirty="0"/>
              <a:t>v</a:t>
            </a:r>
            <a:r>
              <a:rPr lang="en-US" sz="2800" b="1" baseline="-25000" dirty="0"/>
              <a:t>2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dirty="0">
                <a:sym typeface="Symbol" pitchFamily="18" charset="2"/>
              </a:rPr>
              <a:t>&gt;)</a:t>
            </a:r>
            <a:r>
              <a:rPr lang="en-US" sz="2800" b="1" dirty="0"/>
              <a:t>v</a:t>
            </a:r>
            <a:r>
              <a:rPr lang="en-US" sz="2800" b="1" baseline="-25000" dirty="0"/>
              <a:t>2 </a:t>
            </a:r>
            <a:r>
              <a:rPr lang="en-US" sz="2800" b="1" dirty="0">
                <a:sym typeface="Symbol" pitchFamily="18" charset="2"/>
              </a:rPr>
              <a:t>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pitchFamily="18" charset="2"/>
              </a:rPr>
              <a:t>                 ……  (</a:t>
            </a:r>
            <a:r>
              <a:rPr lang="en-US" sz="2800" dirty="0">
                <a:sym typeface="Symbol" pitchFamily="18" charset="2"/>
              </a:rPr>
              <a:t>&lt;</a:t>
            </a:r>
            <a:r>
              <a:rPr lang="en-US" sz="2800" b="1" dirty="0" err="1"/>
              <a:t>x</a:t>
            </a:r>
            <a:r>
              <a:rPr lang="en-US" sz="2800" b="1" baseline="-25000" dirty="0" err="1"/>
              <a:t>p</a:t>
            </a:r>
            <a:r>
              <a:rPr lang="en-US" sz="2800" dirty="0" err="1">
                <a:sym typeface="Symbol" pitchFamily="18" charset="2"/>
              </a:rPr>
              <a:t>,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b="1" baseline="-25000" dirty="0"/>
              <a:t> </a:t>
            </a:r>
            <a:r>
              <a:rPr lang="en-US" sz="2800" b="1" baseline="-25000" dirty="0">
                <a:sym typeface="Symbol" pitchFamily="18" charset="2"/>
              </a:rPr>
              <a:t></a:t>
            </a:r>
            <a:r>
              <a:rPr lang="en-US" sz="2800" b="1" baseline="-25000" dirty="0"/>
              <a:t> 1</a:t>
            </a:r>
            <a:r>
              <a:rPr lang="en-US" sz="2800" dirty="0"/>
              <a:t>&gt;/ &lt;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b="1" baseline="-25000" dirty="0"/>
              <a:t> </a:t>
            </a:r>
            <a:r>
              <a:rPr lang="en-US" sz="2800" b="1" baseline="-25000" dirty="0">
                <a:sym typeface="Symbol" pitchFamily="18" charset="2"/>
              </a:rPr>
              <a:t></a:t>
            </a:r>
            <a:r>
              <a:rPr lang="en-US" sz="2800" b="1" baseline="-25000" dirty="0"/>
              <a:t> 1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b="1" baseline="-25000" dirty="0"/>
              <a:t> </a:t>
            </a:r>
            <a:r>
              <a:rPr lang="en-US" sz="2800" b="1" baseline="-25000" dirty="0">
                <a:sym typeface="Symbol" pitchFamily="18" charset="2"/>
              </a:rPr>
              <a:t></a:t>
            </a:r>
            <a:r>
              <a:rPr lang="en-US" sz="2800" b="1" baseline="-25000" dirty="0"/>
              <a:t> </a:t>
            </a:r>
            <a:r>
              <a:rPr lang="en-US" sz="2800" b="1" baseline="-25000" dirty="0" smtClean="0"/>
              <a:t>1</a:t>
            </a:r>
            <a:r>
              <a:rPr lang="en-US" sz="2800" dirty="0" smtClean="0">
                <a:sym typeface="Symbol" pitchFamily="18" charset="2"/>
              </a:rPr>
              <a:t>&gt;) 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b="1" baseline="-25000" dirty="0"/>
              <a:t> </a:t>
            </a:r>
            <a:r>
              <a:rPr lang="en-US" sz="2800" b="1" baseline="-25000" dirty="0">
                <a:sym typeface="Symbol" pitchFamily="18" charset="2"/>
              </a:rPr>
              <a:t></a:t>
            </a:r>
            <a:r>
              <a:rPr lang="en-US" sz="2800" b="1" baseline="-25000" dirty="0"/>
              <a:t> 1</a:t>
            </a:r>
            <a:endParaRPr lang="en-US" sz="2800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/>
              <a:t>Obtaining an Orthogonal Basis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b="1" dirty="0"/>
              <a:t>Description of the Gram-Schmidt Process: </a:t>
            </a:r>
            <a:r>
              <a:rPr lang="en-US" sz="2400" dirty="0"/>
              <a:t>At each stage, subtract from the original basis vector</a:t>
            </a:r>
            <a:r>
              <a:rPr lang="en-US" sz="2400" b="1" dirty="0"/>
              <a:t> x</a:t>
            </a:r>
            <a:r>
              <a:rPr lang="en-US" sz="2400" b="1" baseline="-25000" dirty="0"/>
              <a:t>i</a:t>
            </a:r>
            <a:r>
              <a:rPr lang="en-US" sz="2400" b="1" dirty="0"/>
              <a:t> </a:t>
            </a:r>
            <a:r>
              <a:rPr lang="en-US" sz="2400" dirty="0"/>
              <a:t>its projection onto the span of the previously obtained orthogonal vectors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,….,v</a:t>
            </a:r>
            <a:r>
              <a:rPr lang="en-US" sz="2400" b="1" baseline="-25000" dirty="0"/>
              <a:t>i </a:t>
            </a:r>
            <a:r>
              <a:rPr lang="en-US" sz="2400" b="1" baseline="-25000" dirty="0">
                <a:sym typeface="Symbol" pitchFamily="18" charset="2"/>
              </a:rPr>
              <a:t></a:t>
            </a:r>
            <a:r>
              <a:rPr lang="en-US" sz="2400" b="1" baseline="-25000" dirty="0"/>
              <a:t> 1</a:t>
            </a:r>
            <a:r>
              <a:rPr lang="en-US" sz="2400" dirty="0"/>
              <a:t>.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 smtClean="0"/>
              <a:t>Remark </a:t>
            </a:r>
            <a:r>
              <a:rPr lang="en-US" sz="2400" b="1" dirty="0"/>
              <a:t>1: </a:t>
            </a:r>
            <a:r>
              <a:rPr lang="en-US" sz="2400" dirty="0"/>
              <a:t>The process uses the idea we already used in ODT, of subtracting the orthogonal projection onto a subspace from the original </a:t>
            </a:r>
            <a:r>
              <a:rPr lang="en-US" sz="2400" dirty="0" smtClean="0"/>
              <a:t>vector (look up the proof in the notes). </a:t>
            </a:r>
            <a:r>
              <a:rPr lang="en-US" sz="2400" dirty="0"/>
              <a:t>A formal proof that the vectors {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,….,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k</a:t>
            </a:r>
            <a:r>
              <a:rPr lang="en-US" sz="2400" dirty="0"/>
              <a:t>} form an orthogonal set and that Span {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,….,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k</a:t>
            </a:r>
            <a:r>
              <a:rPr lang="en-US" sz="2400" dirty="0"/>
              <a:t>} = Span {</a:t>
            </a:r>
            <a:r>
              <a:rPr lang="en-US" sz="2400" b="1" dirty="0"/>
              <a:t>x</a:t>
            </a:r>
            <a:r>
              <a:rPr lang="en-US" sz="2400" b="1" baseline="-25000" dirty="0"/>
              <a:t>1</a:t>
            </a:r>
            <a:r>
              <a:rPr lang="en-US" sz="2400" b="1" dirty="0"/>
              <a:t>,x</a:t>
            </a:r>
            <a:r>
              <a:rPr lang="en-US" sz="2400" b="1" baseline="-25000" dirty="0"/>
              <a:t>2</a:t>
            </a:r>
            <a:r>
              <a:rPr lang="en-US" sz="2400" b="1" dirty="0"/>
              <a:t>,….,</a:t>
            </a:r>
            <a:r>
              <a:rPr lang="en-US" sz="2400" b="1" dirty="0" err="1"/>
              <a:t>x</a:t>
            </a:r>
            <a:r>
              <a:rPr lang="en-US" sz="2400" b="1" baseline="-25000" dirty="0" err="1"/>
              <a:t>k</a:t>
            </a:r>
            <a:r>
              <a:rPr lang="en-US" sz="2400" dirty="0"/>
              <a:t>} can be done by induction on k.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 smtClean="0"/>
              <a:t>Remark </a:t>
            </a:r>
            <a:r>
              <a:rPr lang="en-US" sz="2400" b="1" dirty="0"/>
              <a:t>2: </a:t>
            </a:r>
            <a:r>
              <a:rPr lang="en-US" sz="2400" dirty="0"/>
              <a:t>We can obtain an </a:t>
            </a:r>
            <a:r>
              <a:rPr lang="en-US" sz="2400" b="1" dirty="0" err="1"/>
              <a:t>orthonormal</a:t>
            </a:r>
            <a:r>
              <a:rPr lang="en-US" sz="2400" b="1" dirty="0"/>
              <a:t> </a:t>
            </a:r>
            <a:r>
              <a:rPr lang="en-US" sz="2400" dirty="0"/>
              <a:t>basis for every subspace W of V</a:t>
            </a:r>
            <a:r>
              <a:rPr lang="en-US" sz="2400" baseline="30000" dirty="0"/>
              <a:t> </a:t>
            </a:r>
            <a:r>
              <a:rPr lang="en-US" sz="2400" dirty="0"/>
              <a:t>by normalizing each vector in an orthogonal basis (dividing each of the vectors by its norm).  Each vector in an </a:t>
            </a:r>
            <a:r>
              <a:rPr lang="en-US" sz="2400" dirty="0" err="1"/>
              <a:t>orthonormal</a:t>
            </a:r>
            <a:r>
              <a:rPr lang="en-US" sz="2400" dirty="0"/>
              <a:t> basis has norm 1</a:t>
            </a:r>
            <a:r>
              <a:rPr lang="en-US" sz="2400" dirty="0" smtClean="0"/>
              <a:t>. NB: This step is usually left to the end, because square roots can emerge.   </a:t>
            </a:r>
            <a:endParaRPr lang="en-US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381000"/>
          </a:xfrm>
        </p:spPr>
        <p:txBody>
          <a:bodyPr/>
          <a:lstStyle/>
          <a:p>
            <a:r>
              <a:rPr lang="en-US" sz="1200" dirty="0" smtClean="0"/>
              <a:t>P1</a:t>
            </a:r>
            <a:br>
              <a:rPr lang="en-US" sz="1200" dirty="0" smtClean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190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381000"/>
          </a:xfrm>
        </p:spPr>
        <p:txBody>
          <a:bodyPr/>
          <a:lstStyle/>
          <a:p>
            <a:r>
              <a:rPr lang="en-US" sz="1200" dirty="0" smtClean="0"/>
              <a:t>P1</a:t>
            </a:r>
            <a:br>
              <a:rPr lang="en-US" sz="1200" dirty="0" smtClean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2074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3600" b="1"/>
              <a:t>Some Other Results Related to Orthogonality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334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80000"/>
              </a:spcBef>
            </a:pPr>
            <a:r>
              <a:rPr lang="en-US" sz="2400" b="1" dirty="0" smtClean="0"/>
              <a:t>Remark: </a:t>
            </a:r>
            <a:r>
              <a:rPr lang="en-US" sz="2400" i="1" dirty="0" smtClean="0"/>
              <a:t>Please go over the results and see the proofs given in the lecture notes. </a:t>
            </a:r>
          </a:p>
          <a:p>
            <a:pPr marL="609600" indent="-609600">
              <a:lnSpc>
                <a:spcPct val="80000"/>
              </a:lnSpc>
              <a:spcBef>
                <a:spcPct val="80000"/>
              </a:spcBef>
            </a:pPr>
            <a:r>
              <a:rPr lang="en-US" sz="2400" b="1" dirty="0" smtClean="0"/>
              <a:t>Proposition 49 </a:t>
            </a:r>
            <a:r>
              <a:rPr lang="en-US" sz="2400" b="1" dirty="0"/>
              <a:t>(Pythagorean Theorem): u </a:t>
            </a:r>
            <a:r>
              <a:rPr lang="en-US" sz="2400" dirty="0"/>
              <a:t>and</a:t>
            </a:r>
            <a:r>
              <a:rPr lang="en-US" sz="2400" b="1" dirty="0"/>
              <a:t> v</a:t>
            </a:r>
            <a:r>
              <a:rPr lang="en-US" sz="2400" dirty="0"/>
              <a:t> are orthogonal to each other if and only if || </a:t>
            </a:r>
            <a:r>
              <a:rPr lang="en-US" sz="2400" b="1" dirty="0"/>
              <a:t>u</a:t>
            </a:r>
            <a:r>
              <a:rPr lang="en-US" sz="2800" b="1" baseline="-25000" dirty="0"/>
              <a:t> </a:t>
            </a:r>
            <a:r>
              <a:rPr lang="en-US" sz="2800" b="1" dirty="0">
                <a:sym typeface="Symbol" pitchFamily="18" charset="2"/>
              </a:rPr>
              <a:t>+ </a:t>
            </a:r>
            <a:r>
              <a:rPr lang="en-US" sz="2400" b="1" dirty="0"/>
              <a:t>v</a:t>
            </a:r>
            <a:r>
              <a:rPr lang="en-US" sz="2400" dirty="0"/>
              <a:t>||</a:t>
            </a:r>
            <a:r>
              <a:rPr lang="en-US" sz="2400" baseline="30000" dirty="0"/>
              <a:t>2</a:t>
            </a:r>
            <a:r>
              <a:rPr lang="en-US" sz="2400" dirty="0"/>
              <a:t> = ||</a:t>
            </a:r>
            <a:r>
              <a:rPr lang="en-US" sz="2400" b="1" dirty="0"/>
              <a:t>u</a:t>
            </a:r>
            <a:r>
              <a:rPr lang="en-US" sz="2400" dirty="0"/>
              <a:t>||</a:t>
            </a:r>
            <a:r>
              <a:rPr lang="en-US" sz="2400" baseline="30000" dirty="0"/>
              <a:t>2</a:t>
            </a:r>
            <a:r>
              <a:rPr lang="en-US" sz="2400" dirty="0"/>
              <a:t> + ||</a:t>
            </a:r>
            <a:r>
              <a:rPr lang="en-US" sz="2400" b="1" dirty="0"/>
              <a:t>v</a:t>
            </a:r>
            <a:r>
              <a:rPr lang="en-US" sz="2400" dirty="0"/>
              <a:t>||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400" b="1" dirty="0"/>
          </a:p>
          <a:p>
            <a:pPr marL="609600" indent="-609600">
              <a:lnSpc>
                <a:spcPct val="80000"/>
              </a:lnSpc>
            </a:pPr>
            <a:r>
              <a:rPr lang="en-US" sz="2400" b="1" dirty="0" smtClean="0"/>
              <a:t>Proposition 50 (</a:t>
            </a:r>
            <a:r>
              <a:rPr lang="en-US" sz="2400" b="1" dirty="0"/>
              <a:t>Best Approximation Theorem): </a:t>
            </a:r>
            <a:r>
              <a:rPr lang="en-US" sz="2400" dirty="0"/>
              <a:t>Let W be any finite-dimensional subspace of V, </a:t>
            </a:r>
            <a:r>
              <a:rPr lang="en-US" sz="2400" b="1" dirty="0"/>
              <a:t>y </a:t>
            </a:r>
            <a:r>
              <a:rPr lang="en-US" sz="2400" dirty="0"/>
              <a:t>any vector in V,  and </a:t>
            </a:r>
            <a:r>
              <a:rPr lang="en-US" sz="2400" b="1" dirty="0"/>
              <a:t>y^</a:t>
            </a:r>
            <a:r>
              <a:rPr lang="en-US" sz="2400" dirty="0"/>
              <a:t> be the orthogonal projection of </a:t>
            </a:r>
            <a:r>
              <a:rPr lang="en-US" sz="2400" b="1" dirty="0"/>
              <a:t>y</a:t>
            </a:r>
            <a:r>
              <a:rPr lang="en-US" sz="2400" dirty="0"/>
              <a:t> onto W. Then || </a:t>
            </a:r>
            <a:r>
              <a:rPr lang="en-US" sz="2400" b="1" dirty="0"/>
              <a:t>y</a:t>
            </a:r>
            <a:r>
              <a:rPr lang="en-US" sz="2800" b="1" baseline="-25000" dirty="0"/>
              <a:t>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400" b="1" dirty="0"/>
              <a:t>y^</a:t>
            </a:r>
            <a:r>
              <a:rPr lang="en-US" sz="2400" dirty="0"/>
              <a:t>|| &lt;  || </a:t>
            </a:r>
            <a:r>
              <a:rPr lang="en-US" sz="2400" b="1" dirty="0"/>
              <a:t>y</a:t>
            </a:r>
            <a:r>
              <a:rPr lang="en-US" sz="2800" b="1" baseline="-25000" dirty="0"/>
              <a:t>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400" b="1" dirty="0"/>
              <a:t>v</a:t>
            </a:r>
            <a:r>
              <a:rPr lang="en-US" sz="2400" dirty="0"/>
              <a:t>|| for all </a:t>
            </a:r>
            <a:r>
              <a:rPr lang="en-US" sz="2400" b="1" dirty="0"/>
              <a:t>v</a:t>
            </a:r>
            <a:r>
              <a:rPr lang="en-US" sz="2400" dirty="0"/>
              <a:t> in W distinct from </a:t>
            </a:r>
            <a:r>
              <a:rPr lang="en-US" sz="2400" b="1" dirty="0"/>
              <a:t>y^</a:t>
            </a:r>
            <a:r>
              <a:rPr lang="en-US" sz="2400" dirty="0"/>
              <a:t>, in other words, </a:t>
            </a:r>
            <a:r>
              <a:rPr lang="en-US" sz="2400" b="1" dirty="0"/>
              <a:t>y^</a:t>
            </a:r>
            <a:r>
              <a:rPr lang="en-US" sz="2400" dirty="0"/>
              <a:t> is the closest vector (point) in W to </a:t>
            </a:r>
            <a:r>
              <a:rPr lang="en-US" sz="2400" b="1" dirty="0"/>
              <a:t>y</a:t>
            </a:r>
            <a:r>
              <a:rPr lang="en-US" sz="2400" dirty="0"/>
              <a:t>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400" dirty="0"/>
          </a:p>
          <a:p>
            <a:pPr marL="609600" indent="-609600">
              <a:lnSpc>
                <a:spcPct val="80000"/>
              </a:lnSpc>
            </a:pPr>
            <a:r>
              <a:rPr lang="en-US" sz="2400" b="1" dirty="0" smtClean="0"/>
              <a:t>Corollary 50.1</a:t>
            </a:r>
            <a:r>
              <a:rPr lang="en-US" sz="2400" dirty="0" smtClean="0"/>
              <a:t>: </a:t>
            </a:r>
            <a:r>
              <a:rPr lang="en-US" sz="2400" dirty="0"/>
              <a:t>If </a:t>
            </a:r>
            <a:r>
              <a:rPr lang="en-US" sz="2400" b="1" dirty="0"/>
              <a:t>y</a:t>
            </a:r>
            <a:r>
              <a:rPr lang="en-US" sz="2400" dirty="0"/>
              <a:t> is any vector, and W is a finite-dimensional subspace, then: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/>
              <a:t>        || </a:t>
            </a:r>
            <a:r>
              <a:rPr lang="en-US" sz="2400" dirty="0" err="1"/>
              <a:t>proj</a:t>
            </a:r>
            <a:r>
              <a:rPr lang="en-US" sz="2400" baseline="-25000" dirty="0" err="1"/>
              <a:t>W</a:t>
            </a:r>
            <a:r>
              <a:rPr lang="en-US" sz="2400" dirty="0"/>
              <a:t> </a:t>
            </a:r>
            <a:r>
              <a:rPr lang="en-US" sz="2400" b="1" dirty="0"/>
              <a:t>y|| </a:t>
            </a:r>
            <a:r>
              <a:rPr lang="en-US" sz="2400" b="1" dirty="0">
                <a:sym typeface="Symbol" pitchFamily="18" charset="2"/>
              </a:rPr>
              <a:t> ||y||</a:t>
            </a:r>
            <a:endParaRPr lang="en-US" sz="2400" dirty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</TotalTime>
  <Words>1284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 Review - Orthogonality</vt:lpstr>
      <vt:lpstr>Orthogonal Bases - 1</vt:lpstr>
      <vt:lpstr>Orthogonal Decomposition</vt:lpstr>
      <vt:lpstr>Orthogonal Decomposition - 2</vt:lpstr>
      <vt:lpstr>Orthogonal Bases - 2</vt:lpstr>
      <vt:lpstr>Obtaining an Orthogonal Basis</vt:lpstr>
      <vt:lpstr>P1 </vt:lpstr>
      <vt:lpstr>P1 </vt:lpstr>
      <vt:lpstr>Some Other Results Related to Orthogonality</vt:lpstr>
      <vt:lpstr>Some Additional Results for  Inner Product Spaces</vt:lpstr>
      <vt:lpstr>P1 </vt:lpstr>
      <vt:lpstr>P1 </vt:lpstr>
      <vt:lpstr>P1 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379</cp:revision>
  <cp:lastPrinted>2018-10-31T09:12:49Z</cp:lastPrinted>
  <dcterms:created xsi:type="dcterms:W3CDTF">2001-08-16T03:34:40Z</dcterms:created>
  <dcterms:modified xsi:type="dcterms:W3CDTF">2018-11-02T07:45:55Z</dcterms:modified>
</cp:coreProperties>
</file>