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8"/>
  </p:handoutMasterIdLst>
  <p:sldIdLst>
    <p:sldId id="522" r:id="rId2"/>
    <p:sldId id="523" r:id="rId3"/>
    <p:sldId id="524" r:id="rId4"/>
    <p:sldId id="525" r:id="rId5"/>
    <p:sldId id="526" r:id="rId6"/>
    <p:sldId id="527" r:id="rId7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 smtClean="0"/>
              <a:t>Review - Orthogonal Decomposition</a:t>
            </a:r>
            <a:endParaRPr lang="en-US" sz="3600" b="1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Theorem 6 </a:t>
            </a:r>
            <a:r>
              <a:rPr lang="en-US" sz="2800" b="1" dirty="0"/>
              <a:t>(Orthogonal Decomposition Theorem): </a:t>
            </a:r>
            <a:r>
              <a:rPr lang="en-US" sz="2800" dirty="0"/>
              <a:t>Let W be any finite-dimensional subspace of V. Then each vector </a:t>
            </a:r>
            <a:r>
              <a:rPr lang="en-US" sz="2800" b="1" dirty="0"/>
              <a:t>y </a:t>
            </a:r>
            <a:r>
              <a:rPr lang="en-US" sz="2800" dirty="0"/>
              <a:t>in V can be written </a:t>
            </a:r>
            <a:r>
              <a:rPr lang="en-US" sz="2800" i="1" dirty="0"/>
              <a:t>uniquely</a:t>
            </a:r>
            <a:r>
              <a:rPr lang="en-US" sz="2800" dirty="0"/>
              <a:t> in the form </a:t>
            </a:r>
            <a:r>
              <a:rPr lang="en-US" sz="2800" b="1" dirty="0"/>
              <a:t>y</a:t>
            </a:r>
            <a:r>
              <a:rPr lang="en-US" sz="2800" dirty="0"/>
              <a:t> = </a:t>
            </a:r>
            <a:r>
              <a:rPr lang="en-US" sz="2800" b="1" dirty="0"/>
              <a:t>y^</a:t>
            </a:r>
            <a:r>
              <a:rPr lang="en-US" sz="2800" dirty="0"/>
              <a:t> + </a:t>
            </a:r>
            <a:r>
              <a:rPr lang="en-US" sz="2800" b="1" dirty="0"/>
              <a:t>z</a:t>
            </a:r>
            <a:r>
              <a:rPr lang="en-US" sz="2800" dirty="0"/>
              <a:t>, where </a:t>
            </a:r>
            <a:r>
              <a:rPr lang="en-US" sz="2800" b="1" dirty="0"/>
              <a:t>y^</a:t>
            </a:r>
            <a:r>
              <a:rPr lang="en-US" sz="2800" dirty="0"/>
              <a:t> is in W, and </a:t>
            </a:r>
            <a:r>
              <a:rPr lang="en-US" sz="2800" b="1" dirty="0"/>
              <a:t>z</a:t>
            </a:r>
            <a:r>
              <a:rPr lang="en-US" sz="2800" dirty="0"/>
              <a:t> is in </a:t>
            </a:r>
            <a:r>
              <a:rPr lang="en-US" dirty="0"/>
              <a:t>W</a:t>
            </a:r>
            <a:r>
              <a:rPr lang="en-US" baseline="30000" dirty="0">
                <a:sym typeface="Symbol" pitchFamily="18" charset="2"/>
              </a:rPr>
              <a:t></a:t>
            </a:r>
            <a:r>
              <a:rPr lang="en-US" sz="2800" dirty="0"/>
              <a:t>. In fact, if {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,u</a:t>
            </a:r>
            <a:r>
              <a:rPr lang="en-US" sz="2800" b="1" baseline="-25000" dirty="0"/>
              <a:t>2</a:t>
            </a:r>
            <a:r>
              <a:rPr lang="en-US" sz="2800" b="1" dirty="0"/>
              <a:t>,….,u</a:t>
            </a:r>
            <a:r>
              <a:rPr lang="en-US" sz="2800" b="1" baseline="-25000" dirty="0"/>
              <a:t>p</a:t>
            </a:r>
            <a:r>
              <a:rPr lang="en-US" sz="2800" dirty="0"/>
              <a:t>} is any orthogonal basis of W, then </a:t>
            </a:r>
            <a:r>
              <a:rPr lang="en-US" sz="2800" b="1" dirty="0"/>
              <a:t>y^</a:t>
            </a:r>
            <a:r>
              <a:rPr lang="en-US" sz="2800" dirty="0"/>
              <a:t> = c</a:t>
            </a:r>
            <a:r>
              <a:rPr lang="en-US" sz="2800" baseline="-25000" dirty="0"/>
              <a:t>1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 + </a:t>
            </a:r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b="1" dirty="0"/>
              <a:t>u</a:t>
            </a:r>
            <a:r>
              <a:rPr lang="en-US" sz="2800" b="1" baseline="-25000" dirty="0"/>
              <a:t>2 </a:t>
            </a:r>
            <a:r>
              <a:rPr lang="en-US" sz="2800" b="1" dirty="0"/>
              <a:t>+ …. </a:t>
            </a:r>
            <a:r>
              <a:rPr lang="en-US" sz="2800" dirty="0" err="1"/>
              <a:t>c</a:t>
            </a:r>
            <a:r>
              <a:rPr lang="en-US" sz="2800" baseline="-25000" dirty="0" err="1"/>
              <a:t>p</a:t>
            </a:r>
            <a:r>
              <a:rPr lang="en-US" sz="2800" b="1" dirty="0" err="1"/>
              <a:t>u</a:t>
            </a:r>
            <a:r>
              <a:rPr lang="en-US" sz="2800" b="1" baseline="-25000" dirty="0" err="1"/>
              <a:t>p</a:t>
            </a:r>
            <a:r>
              <a:rPr lang="en-US" sz="2800" dirty="0"/>
              <a:t> with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 = </a:t>
            </a:r>
            <a:r>
              <a:rPr lang="en-US" sz="2400" dirty="0"/>
              <a:t>&lt;</a:t>
            </a:r>
            <a:r>
              <a:rPr lang="en-US" sz="2400" b="1" dirty="0" err="1"/>
              <a:t>y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/>
              <a:t>&gt; </a:t>
            </a:r>
            <a:r>
              <a:rPr lang="en-US" sz="2800" dirty="0"/>
              <a:t>/ </a:t>
            </a:r>
            <a:r>
              <a:rPr lang="en-US" sz="2400" dirty="0"/>
              <a:t>&lt;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/>
              <a:t>&gt; </a:t>
            </a:r>
            <a:r>
              <a:rPr lang="en-US" sz="2800" dirty="0"/>
              <a:t>for j = 1,….,p, and </a:t>
            </a:r>
            <a:r>
              <a:rPr lang="en-US" sz="2800" b="1" dirty="0"/>
              <a:t>z = y 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b="1" dirty="0"/>
              <a:t>y</a:t>
            </a:r>
            <a:r>
              <a:rPr lang="en-US" sz="2800" b="1" dirty="0" smtClean="0"/>
              <a:t>^</a:t>
            </a:r>
            <a:r>
              <a:rPr lang="en-US" sz="2800" dirty="0" smtClean="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Theorem 6 (Alternative Statement): </a:t>
            </a:r>
            <a:r>
              <a:rPr lang="en-US" sz="2800" b="1" baseline="-25000" dirty="0" smtClean="0"/>
              <a:t> </a:t>
            </a:r>
            <a:r>
              <a:rPr lang="en-US" sz="2800" dirty="0" smtClean="0"/>
              <a:t>Given any finite-dimensional subspace W of V, then we can express V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= W + 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/>
              <a:t>, with W </a:t>
            </a:r>
            <a:r>
              <a:rPr lang="en-US" sz="2800" dirty="0" smtClean="0">
                <a:sym typeface="Symbol" pitchFamily="18" charset="2"/>
              </a:rPr>
              <a:t> </a:t>
            </a:r>
            <a:r>
              <a:rPr lang="en-US" sz="2800" dirty="0" smtClean="0"/>
              <a:t>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/>
              <a:t> = {</a:t>
            </a:r>
            <a:r>
              <a:rPr lang="en-US" sz="2800" b="1" dirty="0" smtClean="0"/>
              <a:t>0</a:t>
            </a:r>
            <a:r>
              <a:rPr lang="en-US" sz="2800" dirty="0" smtClean="0"/>
              <a:t>}, i.e. V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= W </a:t>
            </a:r>
            <a:r>
              <a:rPr lang="en-US" sz="2800" dirty="0" smtClean="0">
                <a:sym typeface="Symbol" pitchFamily="18" charset="2"/>
              </a:rPr>
              <a:t></a:t>
            </a:r>
            <a:r>
              <a:rPr lang="en-US" sz="2800" dirty="0" smtClean="0"/>
              <a:t> 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>
                <a:sym typeface="Symbol" pitchFamily="18" charset="2"/>
              </a:rPr>
              <a:t>.</a:t>
            </a:r>
            <a:endParaRPr lang="en-US" sz="2800" dirty="0" smtClean="0"/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</a:t>
            </a:r>
            <a:r>
              <a:rPr lang="en-US" sz="2800" dirty="0" smtClean="0"/>
              <a:t>: Hence, every vector can be </a:t>
            </a:r>
            <a:r>
              <a:rPr lang="en-US" sz="2800" i="1" dirty="0" smtClean="0"/>
              <a:t>uniquely</a:t>
            </a:r>
            <a:r>
              <a:rPr lang="en-US" sz="2800" dirty="0" smtClean="0"/>
              <a:t> expressed as the sum of a vector in W and a vector in 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/>
              <a:t> , i.e. as the sum of two vectors </a:t>
            </a:r>
            <a:r>
              <a:rPr lang="en-US" sz="2800" i="1" dirty="0" smtClean="0"/>
              <a:t>which are orthogonal to each other</a:t>
            </a:r>
            <a:r>
              <a:rPr lang="en-US" sz="2800" dirty="0" smtClean="0"/>
              <a:t> !!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609600" indent="-609600"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Orthogonal </a:t>
            </a:r>
            <a:r>
              <a:rPr lang="en-US" sz="3600" b="1" dirty="0" smtClean="0"/>
              <a:t>Decomposition </a:t>
            </a:r>
            <a:r>
              <a:rPr lang="en-US" sz="3600" b="1" dirty="0"/>
              <a:t>- 2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609600" indent="-609600"/>
            <a:r>
              <a:rPr lang="en-US" sz="2800" b="1" dirty="0"/>
              <a:t>Note 1</a:t>
            </a:r>
            <a:r>
              <a:rPr lang="en-US" sz="2800" dirty="0"/>
              <a:t>: The vector </a:t>
            </a:r>
            <a:r>
              <a:rPr lang="en-US" sz="2800" b="1" dirty="0"/>
              <a:t>y^</a:t>
            </a:r>
            <a:r>
              <a:rPr lang="en-US" sz="2800" dirty="0"/>
              <a:t> is called the orthogonal projection of </a:t>
            </a:r>
            <a:r>
              <a:rPr lang="en-US" sz="2800" b="1" dirty="0"/>
              <a:t>y</a:t>
            </a:r>
            <a:r>
              <a:rPr lang="en-US" sz="2800" dirty="0"/>
              <a:t> onto W, written </a:t>
            </a:r>
            <a:r>
              <a:rPr lang="en-US" sz="2800" dirty="0" err="1"/>
              <a:t>proj</a:t>
            </a:r>
            <a:r>
              <a:rPr lang="en-US" sz="2800" baseline="-25000" dirty="0" err="1"/>
              <a:t>W</a:t>
            </a:r>
            <a:r>
              <a:rPr lang="en-US" sz="2800" dirty="0"/>
              <a:t> </a:t>
            </a:r>
            <a:r>
              <a:rPr lang="en-US" sz="2800" b="1" dirty="0"/>
              <a:t>y</a:t>
            </a:r>
            <a:r>
              <a:rPr lang="en-US" sz="2800" dirty="0"/>
              <a:t>. In case W = Span{</a:t>
            </a:r>
            <a:r>
              <a:rPr lang="en-US" sz="2800" b="1" dirty="0"/>
              <a:t>u</a:t>
            </a:r>
            <a:r>
              <a:rPr lang="en-US" sz="2800" dirty="0"/>
              <a:t>} is a one-dimensional subspace, the expression is simplified to: </a:t>
            </a:r>
            <a:r>
              <a:rPr lang="en-US" sz="2800" b="1" dirty="0"/>
              <a:t>       y^ = </a:t>
            </a:r>
            <a:r>
              <a:rPr lang="en-US" sz="2800" dirty="0"/>
              <a:t>(&lt;</a:t>
            </a:r>
            <a:r>
              <a:rPr lang="en-US" sz="2800" b="1" dirty="0"/>
              <a:t>y</a:t>
            </a:r>
            <a:r>
              <a:rPr lang="en-US" sz="2800" b="1" baseline="-25000" dirty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u</a:t>
            </a:r>
            <a:r>
              <a:rPr lang="en-US" sz="2800" dirty="0"/>
              <a:t>&gt;/&lt;</a:t>
            </a:r>
            <a:r>
              <a:rPr lang="en-US" sz="2800" b="1" dirty="0"/>
              <a:t>u</a:t>
            </a:r>
            <a:r>
              <a:rPr lang="en-US" sz="2800" b="1" baseline="-25000" dirty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u</a:t>
            </a:r>
            <a:r>
              <a:rPr lang="en-US" sz="2800" dirty="0"/>
              <a:t>&gt;)</a:t>
            </a:r>
            <a:r>
              <a:rPr lang="en-US" sz="2800" b="1" dirty="0"/>
              <a:t>u</a:t>
            </a:r>
            <a:r>
              <a:rPr lang="en-US" sz="2800" dirty="0"/>
              <a:t>, which is simply called the orthogonal projection of </a:t>
            </a:r>
            <a:r>
              <a:rPr lang="en-US" sz="2800" b="1" dirty="0"/>
              <a:t>y</a:t>
            </a:r>
            <a:r>
              <a:rPr lang="en-US" sz="2800" dirty="0"/>
              <a:t> onto </a:t>
            </a:r>
            <a:r>
              <a:rPr lang="en-US" sz="2800" b="1" dirty="0"/>
              <a:t>u</a:t>
            </a:r>
            <a:r>
              <a:rPr lang="en-US" sz="2800" dirty="0"/>
              <a:t>. </a:t>
            </a:r>
          </a:p>
          <a:p>
            <a:pPr marL="609600" indent="-609600"/>
            <a:r>
              <a:rPr lang="en-US" sz="2800" b="1" dirty="0"/>
              <a:t>Note 2</a:t>
            </a:r>
            <a:r>
              <a:rPr lang="en-US" sz="2800" dirty="0"/>
              <a:t>: In case </a:t>
            </a:r>
            <a:r>
              <a:rPr lang="en-US" sz="2800" b="1" dirty="0"/>
              <a:t>y</a:t>
            </a:r>
            <a:r>
              <a:rPr lang="en-US" sz="2800" dirty="0"/>
              <a:t> belongs to W, its orthogonal projection onto W is itself</a:t>
            </a:r>
            <a:r>
              <a:rPr lang="en-US" sz="2800" dirty="0" smtClean="0"/>
              <a:t>, i.e.  </a:t>
            </a:r>
            <a:r>
              <a:rPr lang="en-US" sz="2800" b="1" dirty="0"/>
              <a:t>y^ = y </a:t>
            </a:r>
            <a:r>
              <a:rPr lang="en-US" sz="2800" dirty="0"/>
              <a:t>for</a:t>
            </a:r>
            <a:r>
              <a:rPr lang="en-US" sz="2800" b="1" dirty="0"/>
              <a:t> y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 smtClean="0">
                <a:sym typeface="Symbol" pitchFamily="18" charset="2"/>
              </a:rPr>
              <a:t>W. This follows from Proposition 48 along with ODT (Theorem 6). </a:t>
            </a:r>
            <a:endParaRPr lang="en-US" sz="2800" baseline="-25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/>
              <a:t>Orthogonal Bases -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/>
              <a:t>Theorem </a:t>
            </a:r>
            <a:r>
              <a:rPr lang="en-US" sz="2800" b="1" dirty="0" smtClean="0"/>
              <a:t>7 </a:t>
            </a:r>
            <a:r>
              <a:rPr lang="en-US" sz="2800" b="1" dirty="0"/>
              <a:t>(The Gram-Schmidt Process): </a:t>
            </a:r>
            <a:r>
              <a:rPr lang="en-US" sz="2800" dirty="0"/>
              <a:t>Given a basis {</a:t>
            </a:r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  <a:r>
              <a:rPr lang="en-US" sz="2800" b="1" dirty="0"/>
              <a:t>,x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p</a:t>
            </a:r>
            <a:r>
              <a:rPr lang="en-US" sz="2800" dirty="0"/>
              <a:t>} for a subspace W  of V,</a:t>
            </a:r>
            <a:r>
              <a:rPr lang="en-US" sz="2800" baseline="30000" dirty="0"/>
              <a:t> </a:t>
            </a:r>
            <a:r>
              <a:rPr lang="en-US" sz="2800" dirty="0"/>
              <a:t>we can generate an orthogonal basis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} for W such that Span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k</a:t>
            </a:r>
            <a:r>
              <a:rPr lang="en-US" sz="2800" dirty="0"/>
              <a:t>} = Span {</a:t>
            </a:r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  <a:r>
              <a:rPr lang="en-US" sz="2800" b="1" dirty="0"/>
              <a:t>,x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k</a:t>
            </a:r>
            <a:r>
              <a:rPr lang="en-US" sz="2800" dirty="0"/>
              <a:t>} for k = 1,2,…p. In fact, the vectors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j</a:t>
            </a:r>
            <a:r>
              <a:rPr lang="en-US" sz="2800" dirty="0"/>
              <a:t> are defined as follows: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        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baseline="-25000" dirty="0"/>
              <a:t>            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="1" baseline="-25000" dirty="0"/>
              <a:t>2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/>
              <a:t>x</a:t>
            </a:r>
            <a:r>
              <a:rPr lang="en-US" sz="2800" b="1" baseline="-25000" dirty="0"/>
              <a:t>2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</a:t>
            </a:r>
            <a:r>
              <a:rPr lang="en-US" sz="2800" b="1" dirty="0"/>
              <a:t>v</a:t>
            </a:r>
            <a:r>
              <a:rPr lang="en-US" sz="2800" b="1" baseline="-25000" dirty="0"/>
              <a:t>3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="1" baseline="-25000" dirty="0"/>
              <a:t>3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/>
              <a:t>x</a:t>
            </a:r>
            <a:r>
              <a:rPr lang="en-US" sz="2800" b="1" baseline="-25000" dirty="0"/>
              <a:t>3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1 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/>
              <a:t>x</a:t>
            </a:r>
            <a:r>
              <a:rPr lang="en-US" sz="2800" b="1" baseline="-25000" dirty="0"/>
              <a:t>3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2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  :      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 = 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p</a:t>
            </a:r>
            <a:r>
              <a:rPr lang="en-US" sz="2800" b="1" baseline="-25000" dirty="0" smtClean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1 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p</a:t>
            </a:r>
            <a:r>
              <a:rPr lang="en-US" sz="2800" b="1" baseline="-25000" dirty="0" smtClean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2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2 </a:t>
            </a:r>
            <a:r>
              <a:rPr lang="en-US" sz="2800" b="1" dirty="0">
                <a:sym typeface="Symbol" pitchFamily="18" charset="2"/>
              </a:rPr>
              <a:t>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pitchFamily="18" charset="2"/>
              </a:rPr>
              <a:t>                 ……  (</a:t>
            </a:r>
            <a:r>
              <a:rPr lang="en-US" sz="2800" dirty="0">
                <a:sym typeface="Symbol" pitchFamily="18" charset="2"/>
              </a:rPr>
              <a:t>&lt;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p</a:t>
            </a:r>
            <a:r>
              <a:rPr lang="en-US" sz="2800" dirty="0" err="1">
                <a:sym typeface="Symbol" pitchFamily="18" charset="2"/>
              </a:rPr>
              <a:t>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1</a:t>
            </a:r>
            <a:r>
              <a:rPr lang="en-US" sz="2800" dirty="0"/>
              <a:t>&gt;/ &lt;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1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</a:t>
            </a:r>
            <a:r>
              <a:rPr lang="en-US" sz="2800" b="1" baseline="-25000" dirty="0" smtClean="0"/>
              <a:t>1</a:t>
            </a:r>
            <a:r>
              <a:rPr lang="en-US" sz="2800" dirty="0" smtClean="0">
                <a:sym typeface="Symbol" pitchFamily="18" charset="2"/>
              </a:rPr>
              <a:t>&gt;)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1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Obtaining an Orthogonal Basis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/>
              <a:t>Description of the Gram-Schmidt Process: </a:t>
            </a:r>
            <a:r>
              <a:rPr lang="en-US" sz="2400" dirty="0"/>
              <a:t>At each stage, subtract from the original basis vector</a:t>
            </a:r>
            <a:r>
              <a:rPr lang="en-US" sz="2400" b="1" dirty="0"/>
              <a:t> x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  <a:r>
              <a:rPr lang="en-US" sz="2400" dirty="0"/>
              <a:t>its projection onto the span of the previously obtained orthogonal vectors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,….,v</a:t>
            </a:r>
            <a:r>
              <a:rPr lang="en-US" sz="2400" b="1" baseline="-25000" dirty="0"/>
              <a:t>i </a:t>
            </a:r>
            <a:r>
              <a:rPr lang="en-US" sz="2400" b="1" baseline="-25000" dirty="0">
                <a:sym typeface="Symbol" pitchFamily="18" charset="2"/>
              </a:rPr>
              <a:t></a:t>
            </a:r>
            <a:r>
              <a:rPr lang="en-US" sz="2400" b="1" baseline="-25000" dirty="0"/>
              <a:t> 1</a:t>
            </a:r>
            <a:r>
              <a:rPr lang="en-US" sz="2400" dirty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Remark </a:t>
            </a:r>
            <a:r>
              <a:rPr lang="en-US" sz="2400" b="1" dirty="0"/>
              <a:t>1: </a:t>
            </a:r>
            <a:r>
              <a:rPr lang="en-US" sz="2400" dirty="0"/>
              <a:t>The process uses the idea we already used in ODT, of subtracting the orthogonal projection onto a subspace from the original </a:t>
            </a:r>
            <a:r>
              <a:rPr lang="en-US" sz="2400" dirty="0" smtClean="0"/>
              <a:t>vector (look up the proof in the notes). </a:t>
            </a:r>
            <a:r>
              <a:rPr lang="en-US" sz="2400" dirty="0"/>
              <a:t>A formal proof that the vectors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k</a:t>
            </a:r>
            <a:r>
              <a:rPr lang="en-US" sz="2400" dirty="0"/>
              <a:t>} form an orthogonal set and that Span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k</a:t>
            </a:r>
            <a:r>
              <a:rPr lang="en-US" sz="2400" dirty="0"/>
              <a:t>} = Span {</a:t>
            </a:r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  <a:r>
              <a:rPr lang="en-US" sz="2400" b="1" dirty="0"/>
              <a:t>,x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k</a:t>
            </a:r>
            <a:r>
              <a:rPr lang="en-US" sz="2400" dirty="0"/>
              <a:t>} can be done by induction on k.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Remark </a:t>
            </a:r>
            <a:r>
              <a:rPr lang="en-US" sz="2400" b="1" dirty="0"/>
              <a:t>2: </a:t>
            </a:r>
            <a:r>
              <a:rPr lang="en-US" sz="2400" dirty="0"/>
              <a:t>We can obtain an </a:t>
            </a:r>
            <a:r>
              <a:rPr lang="en-US" sz="2400" b="1" dirty="0" err="1"/>
              <a:t>orthonormal</a:t>
            </a:r>
            <a:r>
              <a:rPr lang="en-US" sz="2400" b="1" dirty="0"/>
              <a:t> </a:t>
            </a:r>
            <a:r>
              <a:rPr lang="en-US" sz="2400" dirty="0"/>
              <a:t>basis for every subspace W of V</a:t>
            </a:r>
            <a:r>
              <a:rPr lang="en-US" sz="2400" baseline="30000" dirty="0"/>
              <a:t> </a:t>
            </a:r>
            <a:r>
              <a:rPr lang="en-US" sz="2400" dirty="0"/>
              <a:t>by normalizing each vector in an orthogonal basis (dividing each of the vectors by its norm).  Each vector in an </a:t>
            </a:r>
            <a:r>
              <a:rPr lang="en-US" sz="2400" dirty="0" err="1"/>
              <a:t>orthonormal</a:t>
            </a:r>
            <a:r>
              <a:rPr lang="en-US" sz="2400" dirty="0"/>
              <a:t> basis has norm 1</a:t>
            </a:r>
            <a:r>
              <a:rPr lang="en-US" sz="2400" dirty="0" smtClean="0"/>
              <a:t>. NB: This step is usually left to the end, because square roots can emerge.   </a:t>
            </a: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b="1"/>
              <a:t>Some Other Results Related to Orthogonality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80000"/>
              </a:spcBef>
            </a:pPr>
            <a:r>
              <a:rPr lang="en-US" sz="2400" b="1" dirty="0" smtClean="0"/>
              <a:t>Remark: </a:t>
            </a:r>
            <a:r>
              <a:rPr lang="en-US" sz="2400" i="1" dirty="0" smtClean="0"/>
              <a:t>Please go over the results and see the proofs given in the lecture notes. 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</a:pPr>
            <a:r>
              <a:rPr lang="en-US" sz="2400" b="1" dirty="0" smtClean="0"/>
              <a:t>Proposition 49 </a:t>
            </a:r>
            <a:r>
              <a:rPr lang="en-US" sz="2400" b="1" dirty="0"/>
              <a:t>(Pythagorean Theorem): u </a:t>
            </a:r>
            <a:r>
              <a:rPr lang="en-US" sz="2400" dirty="0"/>
              <a:t>and</a:t>
            </a:r>
            <a:r>
              <a:rPr lang="en-US" sz="2400" b="1" dirty="0"/>
              <a:t> v</a:t>
            </a:r>
            <a:r>
              <a:rPr lang="en-US" sz="2400" dirty="0"/>
              <a:t> are orthogonal to each other if and only if || </a:t>
            </a:r>
            <a:r>
              <a:rPr lang="en-US" sz="2400" b="1" dirty="0"/>
              <a:t>u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+ </a:t>
            </a:r>
            <a:r>
              <a:rPr lang="en-US" sz="2400" b="1" dirty="0"/>
              <a:t>v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= ||</a:t>
            </a:r>
            <a:r>
              <a:rPr lang="en-US" sz="2400" b="1" dirty="0"/>
              <a:t>u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+ ||</a:t>
            </a:r>
            <a:r>
              <a:rPr lang="en-US" sz="2400" b="1" dirty="0"/>
              <a:t>v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 marL="609600" indent="-609600">
              <a:lnSpc>
                <a:spcPct val="80000"/>
              </a:lnSpc>
            </a:pPr>
            <a:r>
              <a:rPr lang="en-US" sz="2400" b="1" dirty="0" smtClean="0"/>
              <a:t>Proposition 50 (</a:t>
            </a:r>
            <a:r>
              <a:rPr lang="en-US" sz="2400" b="1" dirty="0"/>
              <a:t>Best Approximation Theorem): </a:t>
            </a:r>
            <a:r>
              <a:rPr lang="en-US" sz="2400" dirty="0"/>
              <a:t>Let W be any finite-dimensional subspace of V, </a:t>
            </a:r>
            <a:r>
              <a:rPr lang="en-US" sz="2400" b="1" dirty="0"/>
              <a:t>y </a:t>
            </a:r>
            <a:r>
              <a:rPr lang="en-US" sz="2400" dirty="0"/>
              <a:t>any vector in V,  and </a:t>
            </a:r>
            <a:r>
              <a:rPr lang="en-US" sz="2400" b="1" dirty="0"/>
              <a:t>y^</a:t>
            </a:r>
            <a:r>
              <a:rPr lang="en-US" sz="2400" dirty="0"/>
              <a:t> be the orthogonal projection of </a:t>
            </a:r>
            <a:r>
              <a:rPr lang="en-US" sz="2400" b="1" dirty="0"/>
              <a:t>y</a:t>
            </a:r>
            <a:r>
              <a:rPr lang="en-US" sz="2400" dirty="0"/>
              <a:t> onto W. Then || </a:t>
            </a:r>
            <a:r>
              <a:rPr lang="en-US" sz="2400" b="1" dirty="0"/>
              <a:t>y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400" b="1" dirty="0"/>
              <a:t>y^</a:t>
            </a:r>
            <a:r>
              <a:rPr lang="en-US" sz="2400" dirty="0"/>
              <a:t>|| &lt;  || </a:t>
            </a:r>
            <a:r>
              <a:rPr lang="en-US" sz="2400" b="1" dirty="0"/>
              <a:t>y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400" b="1" dirty="0"/>
              <a:t>v</a:t>
            </a:r>
            <a:r>
              <a:rPr lang="en-US" sz="2400" dirty="0"/>
              <a:t>|| for all </a:t>
            </a:r>
            <a:r>
              <a:rPr lang="en-US" sz="2400" b="1" dirty="0"/>
              <a:t>v</a:t>
            </a:r>
            <a:r>
              <a:rPr lang="en-US" sz="2400" dirty="0"/>
              <a:t> in W distinct from </a:t>
            </a:r>
            <a:r>
              <a:rPr lang="en-US" sz="2400" b="1" dirty="0"/>
              <a:t>y^</a:t>
            </a:r>
            <a:r>
              <a:rPr lang="en-US" sz="2400" dirty="0"/>
              <a:t>, in other words, </a:t>
            </a:r>
            <a:r>
              <a:rPr lang="en-US" sz="2400" b="1" dirty="0"/>
              <a:t>y^</a:t>
            </a:r>
            <a:r>
              <a:rPr lang="en-US" sz="2400" dirty="0"/>
              <a:t> is the closest vector (point) in W to </a:t>
            </a:r>
            <a:r>
              <a:rPr lang="en-US" sz="2400" b="1" dirty="0"/>
              <a:t>y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marL="609600" indent="-609600">
              <a:lnSpc>
                <a:spcPct val="80000"/>
              </a:lnSpc>
            </a:pPr>
            <a:r>
              <a:rPr lang="en-US" sz="2400" b="1" dirty="0" smtClean="0"/>
              <a:t>Corollary 50.1</a:t>
            </a:r>
            <a:r>
              <a:rPr lang="en-US" sz="2400" dirty="0" smtClean="0"/>
              <a:t>: </a:t>
            </a:r>
            <a:r>
              <a:rPr lang="en-US" sz="2400" dirty="0"/>
              <a:t>If </a:t>
            </a:r>
            <a:r>
              <a:rPr lang="en-US" sz="2400" b="1" dirty="0"/>
              <a:t>y</a:t>
            </a:r>
            <a:r>
              <a:rPr lang="en-US" sz="2400" dirty="0"/>
              <a:t> is any vector, and W is a finite-dimensional subspace, then: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        || </a:t>
            </a:r>
            <a:r>
              <a:rPr lang="en-US" sz="2400" dirty="0" err="1"/>
              <a:t>proj</a:t>
            </a:r>
            <a:r>
              <a:rPr lang="en-US" sz="2400" baseline="-25000" dirty="0" err="1"/>
              <a:t>W</a:t>
            </a:r>
            <a:r>
              <a:rPr lang="en-US" sz="2400" dirty="0"/>
              <a:t> </a:t>
            </a:r>
            <a:r>
              <a:rPr lang="en-US" sz="2400" b="1" dirty="0"/>
              <a:t>y|| </a:t>
            </a:r>
            <a:r>
              <a:rPr lang="en-US" sz="2400" b="1" dirty="0">
                <a:sym typeface="Symbol" pitchFamily="18" charset="2"/>
              </a:rPr>
              <a:t> ||y||</a:t>
            </a:r>
            <a:endParaRPr lang="en-US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676400"/>
          </a:xfrm>
        </p:spPr>
        <p:txBody>
          <a:bodyPr/>
          <a:lstStyle/>
          <a:p>
            <a:r>
              <a:rPr lang="en-US" sz="3600" b="1"/>
              <a:t>Some Additional Results for </a:t>
            </a:r>
            <a:br>
              <a:rPr lang="en-US" sz="3600" b="1"/>
            </a:br>
            <a:r>
              <a:rPr lang="en-US" sz="3600" b="1"/>
              <a:t>Inner Product Spaces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b="1" dirty="0" smtClean="0"/>
              <a:t>Proposition 51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b="1" dirty="0"/>
              <a:t>The Cauchy-Schwarz Inequality)</a:t>
            </a:r>
            <a:r>
              <a:rPr lang="en-US" dirty="0"/>
              <a:t>: For all 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 in V, | </a:t>
            </a:r>
            <a:r>
              <a:rPr lang="en-US" dirty="0">
                <a:sym typeface="Symbol" pitchFamily="18" charset="2"/>
              </a:rPr>
              <a:t></a:t>
            </a:r>
            <a:r>
              <a:rPr lang="en-US" b="1" dirty="0" err="1"/>
              <a:t>u</a:t>
            </a:r>
            <a:r>
              <a:rPr lang="en-US" dirty="0" err="1"/>
              <a:t>,</a:t>
            </a:r>
            <a:r>
              <a:rPr lang="en-US" b="1" dirty="0" err="1"/>
              <a:t>v</a:t>
            </a:r>
            <a:r>
              <a:rPr lang="en-US" dirty="0">
                <a:sym typeface="Symbol" pitchFamily="18" charset="2"/>
              </a:rPr>
              <a:t> |  ||</a:t>
            </a:r>
            <a:r>
              <a:rPr lang="en-US" b="1" dirty="0"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|| ||</a:t>
            </a:r>
            <a:r>
              <a:rPr lang="en-US" b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|| </a:t>
            </a:r>
          </a:p>
          <a:p>
            <a:pPr marL="609600" indent="-609600">
              <a:spcBef>
                <a:spcPts val="4800"/>
              </a:spcBef>
            </a:pPr>
            <a:r>
              <a:rPr lang="en-US" b="1" dirty="0" smtClean="0"/>
              <a:t>Proposition 52</a:t>
            </a:r>
            <a:r>
              <a:rPr lang="en-US" dirty="0" smtClean="0"/>
              <a:t> (</a:t>
            </a:r>
            <a:r>
              <a:rPr lang="en-US" b="1" dirty="0" smtClean="0"/>
              <a:t>The </a:t>
            </a:r>
            <a:r>
              <a:rPr lang="en-US" b="1" dirty="0"/>
              <a:t>Triangle </a:t>
            </a:r>
            <a:r>
              <a:rPr lang="en-US" b="1" dirty="0" smtClean="0"/>
              <a:t>Inequality)</a:t>
            </a:r>
            <a:r>
              <a:rPr lang="en-US" dirty="0" smtClean="0"/>
              <a:t>: </a:t>
            </a:r>
            <a:r>
              <a:rPr lang="en-US" dirty="0"/>
              <a:t>For all 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 in V, ||</a:t>
            </a:r>
            <a:r>
              <a:rPr lang="en-US" b="1" dirty="0"/>
              <a:t>u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>
                <a:sym typeface="Symbol" pitchFamily="18" charset="2"/>
              </a:rPr>
              <a:t>||  ||</a:t>
            </a:r>
            <a:r>
              <a:rPr lang="en-US" b="1" dirty="0"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|| + ||</a:t>
            </a:r>
            <a:r>
              <a:rPr lang="en-US" b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||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852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Review - Orthogonal Decomposition</vt:lpstr>
      <vt:lpstr>Orthogonal Decomposition - 2</vt:lpstr>
      <vt:lpstr>Orthogonal Bases - 2</vt:lpstr>
      <vt:lpstr>Obtaining an Orthogonal Basis</vt:lpstr>
      <vt:lpstr>Some Other Results Related to Orthogonality</vt:lpstr>
      <vt:lpstr>Some Additional Results for  Inner Product Spaces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381</cp:revision>
  <cp:lastPrinted>2018-10-31T09:12:49Z</cp:lastPrinted>
  <dcterms:created xsi:type="dcterms:W3CDTF">2001-08-16T03:34:40Z</dcterms:created>
  <dcterms:modified xsi:type="dcterms:W3CDTF">2018-11-08T07:04:38Z</dcterms:modified>
</cp:coreProperties>
</file>