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375" r:id="rId2"/>
    <p:sldId id="392" r:id="rId3"/>
    <p:sldId id="393" r:id="rId4"/>
    <p:sldId id="394" r:id="rId5"/>
    <p:sldId id="395" r:id="rId6"/>
    <p:sldId id="396" r:id="rId7"/>
    <p:sldId id="400" r:id="rId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41830300-D95C-40BC-9C37-B9DB033DB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67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01BA8-5FD3-40EF-A05C-B274D8F82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C91DA-F1F8-47B7-A860-C350AF7C7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7C01-F623-43CA-A58E-58F0A95E9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0C28-8EB8-49AA-9F8B-528E7D2B6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4091B-FB17-44BC-8A37-62026E2E8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86C33-F35B-41E1-9CED-8D191884E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12F9-D86E-4434-8A39-220B982D8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8679-5782-44D2-A85F-0D4CA2BD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A2EE9-6252-4540-8757-4A1FD03A0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136A7-3F28-4EC3-BCC2-856855B6E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19E15-3A7D-44D4-899C-012367BAB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BD12B167-345E-4287-9F82-ADAA9D5BE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200" b="1" smtClean="0"/>
              <a:t> </a:t>
            </a:r>
            <a:r>
              <a:rPr lang="en-US" sz="3600" b="1" smtClean="0"/>
              <a:t>Diagonalization of Symmetric Matrices - 1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smtClean="0"/>
              <a:t>Definition: </a:t>
            </a:r>
            <a:r>
              <a:rPr lang="en-US" sz="2800" smtClean="0"/>
              <a:t>A matrix A is said to be </a:t>
            </a:r>
            <a:r>
              <a:rPr lang="en-US" sz="2800" b="1" smtClean="0"/>
              <a:t>symmetric</a:t>
            </a:r>
            <a:r>
              <a:rPr lang="en-US" sz="2800" smtClean="0"/>
              <a:t> if A = A</a:t>
            </a:r>
            <a:r>
              <a:rPr lang="en-US" sz="2800" baseline="30000" smtClean="0"/>
              <a:t>T</a:t>
            </a:r>
            <a:r>
              <a:rPr lang="en-US" sz="2800" smtClean="0"/>
              <a:t>. </a:t>
            </a:r>
            <a:r>
              <a:rPr lang="en-US" sz="2800" smtClean="0">
                <a:sym typeface="Symbol" pitchFamily="18" charset="2"/>
              </a:rPr>
              <a:t>A symmetric matrix is necessarily square. For the time being, we will restrict our interest to matrices and vectors with real entries only.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smtClean="0">
                <a:sym typeface="Symbol" pitchFamily="18" charset="2"/>
              </a:rPr>
              <a:t>Proposition 53:</a:t>
            </a:r>
            <a:r>
              <a:rPr lang="en-US" sz="2800" smtClean="0">
                <a:sym typeface="Symbol" pitchFamily="18" charset="2"/>
              </a:rPr>
              <a:t>  If A is symmetric, then any two eigenvectors from </a:t>
            </a:r>
            <a:r>
              <a:rPr lang="en-US" sz="2800" i="1" smtClean="0">
                <a:sym typeface="Symbol" pitchFamily="18" charset="2"/>
              </a:rPr>
              <a:t>different</a:t>
            </a:r>
            <a:r>
              <a:rPr lang="en-US" sz="2800" smtClean="0">
                <a:sym typeface="Symbol" pitchFamily="18" charset="2"/>
              </a:rPr>
              <a:t> eigenspaces (i.e. eigenvectors corresponding to different eigenvalues) are </a:t>
            </a:r>
            <a:r>
              <a:rPr lang="en-US" sz="2800" b="1" smtClean="0">
                <a:sym typeface="Symbol" pitchFamily="18" charset="2"/>
              </a:rPr>
              <a:t>orthogonal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smtClean="0">
                <a:sym typeface="Symbol" pitchFamily="18" charset="2"/>
              </a:rPr>
              <a:t>Note</a:t>
            </a:r>
            <a:r>
              <a:rPr lang="en-US" sz="2800" smtClean="0">
                <a:sym typeface="Symbol" pitchFamily="18" charset="2"/>
              </a:rPr>
              <a:t>: Recall an earlier theorem for square matrices: Eigenvectors from different eigenspaces (i.e. corresponding to different eigenvalues) are linearly independent. For symmetric matrices, we get the stronger result above. </a:t>
            </a:r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n-US" sz="3200" b="1" smtClean="0"/>
              <a:t> </a:t>
            </a:r>
            <a:r>
              <a:rPr lang="en-US" sz="3600" b="1" smtClean="0"/>
              <a:t>Diagonalization of Symmetric Matrices - 2</a:t>
            </a:r>
          </a:p>
        </p:txBody>
      </p:sp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/>
            <a:r>
              <a:rPr lang="en-US" sz="2800" b="1" smtClean="0"/>
              <a:t>Proof of Proposition 53: </a:t>
            </a:r>
            <a:r>
              <a:rPr lang="en-US" sz="2800" smtClean="0"/>
              <a:t>Let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/>
              <a:t> and 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/>
              <a:t> be eigenvectors corresponding to different eigenvalues </a:t>
            </a:r>
            <a:r>
              <a:rPr lang="en-US" sz="2800" smtClean="0">
                <a:sym typeface="Symbol" pitchFamily="18" charset="2"/>
              </a:rPr>
              <a:t>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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. Then:  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cs typeface="Times New Roman" pitchFamily="18" charset="0"/>
              </a:rPr>
              <a:t>·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) = (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cs typeface="Times New Roman" pitchFamily="18" charset="0"/>
              </a:rPr>
              <a:t>·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)</a:t>
            </a: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(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sym typeface="Symbol" pitchFamily="18" charset="2"/>
              </a:rPr>
              <a:t>)</a:t>
            </a:r>
            <a:r>
              <a:rPr lang="en-US" sz="2800" baseline="30000" smtClean="0">
                <a:sym typeface="Symbol" pitchFamily="18" charset="2"/>
              </a:rPr>
              <a:t>T </a:t>
            </a:r>
            <a:r>
              <a:rPr lang="en-US" sz="2800" b="1" smtClean="0"/>
              <a:t>u</a:t>
            </a:r>
            <a:r>
              <a:rPr lang="en-US" sz="2800" b="1" baseline="-25000" smtClean="0"/>
              <a:t>2             </a:t>
            </a:r>
            <a:r>
              <a:rPr lang="en-US" sz="2800" smtClean="0"/>
              <a:t>(definition of dot product)</a:t>
            </a:r>
            <a:endParaRPr lang="en-US" sz="28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(A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sym typeface="Symbol" pitchFamily="18" charset="2"/>
              </a:rPr>
              <a:t>)</a:t>
            </a:r>
            <a:r>
              <a:rPr lang="en-US" sz="2800" baseline="30000" smtClean="0">
                <a:sym typeface="Symbol" pitchFamily="18" charset="2"/>
              </a:rPr>
              <a:t>T 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          (since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sym typeface="Symbol" pitchFamily="18" charset="2"/>
              </a:rPr>
              <a:t> is an eigenvector)  </a:t>
            </a: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baseline="30000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aseline="30000" smtClean="0">
                <a:sym typeface="Symbol" pitchFamily="18" charset="2"/>
              </a:rPr>
              <a:t>T 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baseline="30000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="1" smtClean="0"/>
              <a:t>u</a:t>
            </a:r>
            <a:r>
              <a:rPr lang="en-US" sz="2800" b="1" baseline="-25000" smtClean="0"/>
              <a:t>2 </a:t>
            </a:r>
            <a:r>
              <a:rPr lang="en-US" sz="2800" smtClean="0">
                <a:sym typeface="Symbol" pitchFamily="18" charset="2"/>
              </a:rPr>
              <a:t>            (since A is symmetric)</a:t>
            </a: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baseline="30000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(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)         (since 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 is an eigenvector)</a:t>
            </a: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(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cs typeface="Times New Roman" pitchFamily="18" charset="0"/>
              </a:rPr>
              <a:t>·</a:t>
            </a:r>
            <a:r>
              <a:rPr lang="en-US" sz="2800" smtClean="0">
                <a:sym typeface="Symbol" pitchFamily="18" charset="2"/>
              </a:rPr>
              <a:t>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)         </a:t>
            </a:r>
            <a:r>
              <a:rPr lang="en-US" sz="2800" smtClean="0"/>
              <a:t>(definition of dot product)</a:t>
            </a:r>
            <a:endParaRPr lang="en-US" sz="28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                   = </a:t>
            </a:r>
            <a:r>
              <a:rPr lang="en-US" sz="2800" baseline="-25000" smtClean="0">
                <a:sym typeface="Symbol" pitchFamily="18" charset="2"/>
              </a:rPr>
              <a:t>2 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cs typeface="Times New Roman" pitchFamily="18" charset="0"/>
              </a:rPr>
              <a:t>·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) </a:t>
            </a:r>
            <a:endParaRPr lang="en-US" sz="2800" b="1" smtClean="0"/>
          </a:p>
          <a:p>
            <a:pPr marL="609600" indent="-609600">
              <a:buFontTx/>
              <a:buNone/>
            </a:pPr>
            <a:r>
              <a:rPr lang="en-US" sz="2800" smtClean="0">
                <a:sym typeface="Symbol" pitchFamily="18" charset="2"/>
              </a:rPr>
              <a:t>   Since 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 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we must have </a:t>
            </a:r>
            <a:r>
              <a:rPr lang="en-US" sz="2800" b="1" smtClean="0"/>
              <a:t>u</a:t>
            </a:r>
            <a:r>
              <a:rPr lang="en-US" sz="2800" b="1" baseline="-25000" smtClean="0"/>
              <a:t>1</a:t>
            </a:r>
            <a:r>
              <a:rPr lang="en-US" sz="2800" smtClean="0">
                <a:cs typeface="Times New Roman" pitchFamily="18" charset="0"/>
              </a:rPr>
              <a:t>·</a:t>
            </a:r>
            <a:r>
              <a:rPr lang="en-US" sz="2800" b="1" smtClean="0"/>
              <a:t>u</a:t>
            </a:r>
            <a:r>
              <a:rPr lang="en-US" sz="2800" b="1" baseline="-25000" smtClean="0"/>
              <a:t>2</a:t>
            </a:r>
            <a:r>
              <a:rPr lang="en-US" sz="2800" smtClean="0">
                <a:sym typeface="Symbol" pitchFamily="18" charset="2"/>
              </a:rPr>
              <a:t>= 0, as desired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457200"/>
          </a:xfrm>
        </p:spPr>
        <p:txBody>
          <a:bodyPr/>
          <a:lstStyle/>
          <a:p>
            <a:r>
              <a:rPr lang="en-US" sz="3200" b="1" dirty="0" smtClean="0"/>
              <a:t> Orthogonal Matrices</a:t>
            </a:r>
            <a:endParaRPr lang="en-US" sz="3600" b="1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Definition: </a:t>
            </a:r>
            <a:r>
              <a:rPr lang="en-US" sz="2800" dirty="0" smtClean="0"/>
              <a:t>A square matrix P is said to be </a:t>
            </a:r>
            <a:r>
              <a:rPr lang="en-US" sz="2800" b="1" dirty="0" smtClean="0"/>
              <a:t>orthogonal </a:t>
            </a:r>
            <a:r>
              <a:rPr lang="en-US" sz="2800" dirty="0" smtClean="0"/>
              <a:t>if its columns are </a:t>
            </a:r>
            <a:r>
              <a:rPr lang="en-US" sz="2800" u="sng" dirty="0" smtClean="0"/>
              <a:t>orthonormal</a:t>
            </a:r>
            <a:r>
              <a:rPr lang="en-US" sz="2800" dirty="0" smtClean="0"/>
              <a:t> (</a:t>
            </a:r>
            <a:r>
              <a:rPr lang="en-US" sz="2800" i="1" dirty="0" smtClean="0"/>
              <a:t>please note this slight inconsistency in terminology</a:t>
            </a:r>
            <a:r>
              <a:rPr lang="en-US" sz="2800" dirty="0" smtClean="0"/>
              <a:t>).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Proposition 54:</a:t>
            </a:r>
            <a:r>
              <a:rPr lang="en-US" sz="2800" dirty="0" smtClean="0"/>
              <a:t> An orthogonal matrix is necessarily invertible and P</a:t>
            </a:r>
            <a:r>
              <a:rPr lang="en-US" sz="2800" baseline="30000" dirty="0" smtClean="0">
                <a:sym typeface="Symbol" pitchFamily="18" charset="2"/>
              </a:rPr>
              <a:t>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= P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Proof: </a:t>
            </a:r>
            <a:r>
              <a:rPr lang="en-US" sz="2800" dirty="0" smtClean="0"/>
              <a:t>Suppose P = [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…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n</a:t>
            </a:r>
            <a:r>
              <a:rPr lang="en-US" sz="2800" dirty="0" smtClean="0"/>
              <a:t>] with the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i</a:t>
            </a:r>
            <a:r>
              <a:rPr lang="en-US" sz="2800" dirty="0" smtClean="0"/>
              <a:t> being orthonormal column vectors.</a:t>
            </a:r>
            <a:r>
              <a:rPr lang="en-US" sz="2800" b="1" dirty="0" smtClean="0"/>
              <a:t> </a:t>
            </a:r>
            <a:r>
              <a:rPr lang="en-US" sz="2800" dirty="0" smtClean="0"/>
              <a:t>Then: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/>
              <a:t>       P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P =  </a:t>
            </a:r>
            <a:r>
              <a:rPr lang="en-US" sz="2800" dirty="0" smtClean="0">
                <a:sym typeface="Symbol" pitchFamily="18" charset="2"/>
              </a:rPr>
              <a:t>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dirty="0" smtClean="0">
                <a:sym typeface="Symbol" pitchFamily="18" charset="2"/>
              </a:rPr>
              <a:t> </a:t>
            </a:r>
            <a:r>
              <a:rPr lang="en-US" sz="2800" dirty="0" smtClean="0"/>
              <a:t>[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…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n</a:t>
            </a:r>
            <a:r>
              <a:rPr lang="en-US" sz="2800" dirty="0" smtClean="0"/>
              <a:t>]  = </a:t>
            </a:r>
            <a:r>
              <a:rPr lang="en-US" sz="2800" dirty="0" smtClean="0">
                <a:sym typeface="Symbol" pitchFamily="18" charset="2"/>
              </a:rPr>
              <a:t>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 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…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n</a:t>
            </a:r>
            <a:r>
              <a:rPr lang="en-US" sz="2800" dirty="0" smtClean="0">
                <a:sym typeface="Symbol" pitchFamily="18" charset="2"/>
              </a:rPr>
              <a:t> 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         | 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dirty="0" smtClean="0"/>
              <a:t>  |                          |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 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…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n</a:t>
            </a:r>
            <a:r>
              <a:rPr lang="en-US" sz="2800" dirty="0" smtClean="0">
                <a:sym typeface="Symbol" pitchFamily="18" charset="2"/>
              </a:rPr>
              <a:t> 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        |   :     |                          |   :         :      …    :     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         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n</a:t>
            </a:r>
            <a:r>
              <a:rPr lang="en-US" sz="2800" baseline="30000" dirty="0" err="1" smtClean="0">
                <a:sym typeface="Symbol" pitchFamily="18" charset="2"/>
              </a:rPr>
              <a:t>T</a:t>
            </a:r>
            <a:r>
              <a:rPr lang="en-US" sz="2800" dirty="0" smtClean="0">
                <a:sym typeface="Symbol" pitchFamily="18" charset="2"/>
              </a:rPr>
              <a:t>                           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n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v</a:t>
            </a:r>
            <a:r>
              <a:rPr lang="en-US" sz="2800" b="1" baseline="-25000" dirty="0" smtClean="0"/>
              <a:t>n</a:t>
            </a:r>
            <a:r>
              <a:rPr lang="en-US" sz="2800" baseline="30000" dirty="0" smtClean="0">
                <a:sym typeface="Symbol" pitchFamily="18" charset="2"/>
              </a:rPr>
              <a:t>T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…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n</a:t>
            </a:r>
            <a:r>
              <a:rPr lang="en-US" sz="2800" baseline="30000" dirty="0" err="1" smtClean="0">
                <a:sym typeface="Symbol" pitchFamily="18" charset="2"/>
              </a:rPr>
              <a:t>T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n</a:t>
            </a:r>
            <a:r>
              <a:rPr lang="en-US" sz="2800" baseline="30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</a:t>
            </a:r>
          </a:p>
          <a:p>
            <a:pPr marL="609600" indent="-609600">
              <a:lnSpc>
                <a:spcPct val="95000"/>
              </a:lnSpc>
              <a:buFontTx/>
              <a:buNone/>
            </a:pPr>
            <a:r>
              <a:rPr lang="en-US" sz="2800" dirty="0" smtClean="0"/>
              <a:t>      </a:t>
            </a:r>
          </a:p>
          <a:p>
            <a:pPr marL="609600" indent="-609600">
              <a:lnSpc>
                <a:spcPct val="95000"/>
              </a:lnSpc>
              <a:buFontTx/>
              <a:buNone/>
            </a:pPr>
            <a:r>
              <a:rPr lang="en-US" sz="2800" dirty="0" smtClean="0"/>
              <a:t>       Since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i</a:t>
            </a:r>
            <a:r>
              <a:rPr lang="en-US" sz="2800" baseline="30000" dirty="0" err="1" smtClean="0">
                <a:sym typeface="Symbol" pitchFamily="18" charset="2"/>
              </a:rPr>
              <a:t>T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j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i</a:t>
            </a:r>
            <a:r>
              <a:rPr lang="en-US" sz="2800" dirty="0" err="1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j</a:t>
            </a:r>
            <a:r>
              <a:rPr lang="en-US" sz="2800" dirty="0" smtClean="0"/>
              <a:t> = </a:t>
            </a:r>
            <a:r>
              <a:rPr lang="en-US" sz="2800" dirty="0" smtClean="0">
                <a:sym typeface="Symbol" pitchFamily="18" charset="2"/>
              </a:rPr>
              <a:t></a:t>
            </a:r>
            <a:r>
              <a:rPr lang="en-US" sz="2800" baseline="-25000" dirty="0" err="1" smtClean="0">
                <a:sym typeface="Symbol" pitchFamily="18" charset="2"/>
              </a:rPr>
              <a:t>i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(</a:t>
            </a:r>
            <a:r>
              <a:rPr lang="en-US" sz="2800" dirty="0" err="1" smtClean="0"/>
              <a:t>Kronecker</a:t>
            </a:r>
            <a:r>
              <a:rPr lang="en-US" sz="2800" dirty="0" smtClean="0"/>
              <a:t> delta), we get that P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P is the identity matrix – hence the result. </a:t>
            </a: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200" b="1" smtClean="0"/>
              <a:t> </a:t>
            </a:r>
            <a:r>
              <a:rPr lang="en-US" sz="3600" b="1" smtClean="0"/>
              <a:t>Diagonalization of Symmetric Matrices - 3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smtClean="0"/>
              <a:t>Definition: </a:t>
            </a:r>
            <a:r>
              <a:rPr lang="en-US" sz="2800" smtClean="0"/>
              <a:t>A square matrix A is said to be </a:t>
            </a:r>
            <a:r>
              <a:rPr lang="en-US" sz="2800" b="1" smtClean="0"/>
              <a:t>orthogonally diagonalizable </a:t>
            </a:r>
            <a:r>
              <a:rPr lang="en-US" sz="2800" smtClean="0"/>
              <a:t>if there is an orthogonal matrix P and a diagonal matrix D such that A = PDP</a:t>
            </a:r>
            <a:r>
              <a:rPr lang="en-US" sz="2800" baseline="30000" smtClean="0">
                <a:sym typeface="Symbol" pitchFamily="18" charset="2"/>
              </a:rPr>
              <a:t></a:t>
            </a:r>
            <a:r>
              <a:rPr lang="en-US" sz="2800" baseline="30000" smtClean="0"/>
              <a:t>1</a:t>
            </a:r>
            <a:r>
              <a:rPr lang="en-US" sz="2800" smtClean="0"/>
              <a:t> = PDP</a:t>
            </a:r>
            <a:r>
              <a:rPr lang="en-US" sz="2800" baseline="30000" smtClean="0"/>
              <a:t>T</a:t>
            </a:r>
            <a:r>
              <a:rPr lang="en-US" sz="2800" smtClean="0">
                <a:sym typeface="Symbol" pitchFamily="18" charset="2"/>
              </a:rPr>
              <a:t>. 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Note</a:t>
            </a:r>
            <a:r>
              <a:rPr lang="en-US" sz="2800" smtClean="0">
                <a:sym typeface="Symbol" pitchFamily="18" charset="2"/>
              </a:rPr>
              <a:t>: For an nn matrix to be orthogonally diagonalizable, it should have n linearly independent and orthonormal eigenvectors. We see that this happens only in the following case: 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Proposition 55:</a:t>
            </a:r>
            <a:r>
              <a:rPr lang="en-US" sz="2800" smtClean="0">
                <a:sym typeface="Symbol" pitchFamily="18" charset="2"/>
              </a:rPr>
              <a:t> If an nn matrix A is orthogonally diagonalizable, then A is symmetric.</a:t>
            </a:r>
            <a:r>
              <a:rPr lang="en-US" sz="2400" smtClean="0">
                <a:sym typeface="Symbol" pitchFamily="18" charset="2"/>
              </a:rPr>
              <a:t>  </a:t>
            </a:r>
          </a:p>
          <a:p>
            <a:pPr marL="609600" indent="-609600"/>
            <a:r>
              <a:rPr lang="en-US" sz="2400" b="1" smtClean="0">
                <a:sym typeface="Symbol" pitchFamily="18" charset="2"/>
              </a:rPr>
              <a:t>Proof:</a:t>
            </a:r>
            <a:r>
              <a:rPr lang="en-US" sz="2400" smtClean="0">
                <a:sym typeface="Symbol" pitchFamily="18" charset="2"/>
              </a:rPr>
              <a:t> Suppose </a:t>
            </a:r>
            <a:r>
              <a:rPr lang="en-US" sz="2400" smtClean="0"/>
              <a:t>A = PDP</a:t>
            </a:r>
            <a:r>
              <a:rPr lang="en-US" sz="2400" baseline="30000" smtClean="0">
                <a:sym typeface="Symbol" pitchFamily="18" charset="2"/>
              </a:rPr>
              <a:t></a:t>
            </a:r>
            <a:r>
              <a:rPr lang="en-US" sz="2400" baseline="30000" smtClean="0"/>
              <a:t>1</a:t>
            </a:r>
            <a:r>
              <a:rPr lang="en-US" sz="2400" smtClean="0"/>
              <a:t> = PDP</a:t>
            </a:r>
            <a:r>
              <a:rPr lang="en-US" sz="2400" baseline="30000" smtClean="0"/>
              <a:t>T</a:t>
            </a:r>
            <a:r>
              <a:rPr lang="en-US" sz="2400" smtClean="0">
                <a:sym typeface="Symbol" pitchFamily="18" charset="2"/>
              </a:rPr>
              <a:t> is orthogonally diagonalizable. Then A</a:t>
            </a:r>
            <a:r>
              <a:rPr lang="en-US" sz="2400" baseline="30000" smtClean="0"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 = (</a:t>
            </a:r>
            <a:r>
              <a:rPr lang="en-US" sz="2400" smtClean="0"/>
              <a:t>PDP</a:t>
            </a:r>
            <a:r>
              <a:rPr lang="en-US" sz="2400" baseline="30000" smtClean="0">
                <a:sym typeface="Symbol" pitchFamily="18" charset="2"/>
              </a:rPr>
              <a:t></a:t>
            </a:r>
            <a:r>
              <a:rPr lang="en-US" sz="2400" baseline="30000" smtClean="0"/>
              <a:t>1</a:t>
            </a:r>
            <a:r>
              <a:rPr lang="en-US" sz="2400" smtClean="0"/>
              <a:t>)</a:t>
            </a:r>
            <a:r>
              <a:rPr lang="en-US" sz="2400" baseline="30000" smtClean="0"/>
              <a:t>T </a:t>
            </a:r>
            <a:r>
              <a:rPr lang="en-US" sz="2400" smtClean="0">
                <a:sym typeface="Symbol" pitchFamily="18" charset="2"/>
              </a:rPr>
              <a:t>= (</a:t>
            </a:r>
            <a:r>
              <a:rPr lang="en-US" sz="2400" smtClean="0"/>
              <a:t>PDP</a:t>
            </a:r>
            <a:r>
              <a:rPr lang="en-US" sz="2400" baseline="30000" smtClean="0">
                <a:sym typeface="Symbol" pitchFamily="18" charset="2"/>
              </a:rPr>
              <a:t>T</a:t>
            </a:r>
            <a:r>
              <a:rPr lang="en-US" sz="2400" smtClean="0"/>
              <a:t>)</a:t>
            </a:r>
            <a:r>
              <a:rPr lang="en-US" sz="2400" baseline="30000" smtClean="0"/>
              <a:t>T </a:t>
            </a:r>
            <a:r>
              <a:rPr lang="en-US" sz="2400" smtClean="0">
                <a:sym typeface="Symbol" pitchFamily="18" charset="2"/>
              </a:rPr>
              <a:t>= (</a:t>
            </a:r>
            <a:r>
              <a:rPr lang="en-US" sz="2400" smtClean="0"/>
              <a:t>P</a:t>
            </a:r>
            <a:r>
              <a:rPr lang="en-US" sz="2400" baseline="30000" smtClean="0"/>
              <a:t>T</a:t>
            </a:r>
            <a:r>
              <a:rPr lang="en-US" sz="2400" smtClean="0"/>
              <a:t>)</a:t>
            </a:r>
            <a:r>
              <a:rPr lang="en-US" sz="2400" baseline="30000" smtClean="0"/>
              <a:t>T</a:t>
            </a:r>
            <a:r>
              <a:rPr lang="en-US" sz="2400" smtClean="0"/>
              <a:t>D</a:t>
            </a:r>
            <a:r>
              <a:rPr lang="en-US" sz="2400" baseline="30000" smtClean="0">
                <a:sym typeface="Symbol" pitchFamily="18" charset="2"/>
              </a:rPr>
              <a:t>T</a:t>
            </a:r>
            <a:r>
              <a:rPr lang="en-US" sz="2400" smtClean="0"/>
              <a:t>P</a:t>
            </a:r>
            <a:r>
              <a:rPr lang="en-US" sz="2400" baseline="30000" smtClean="0"/>
              <a:t>T </a:t>
            </a:r>
            <a:r>
              <a:rPr lang="en-US" sz="2400" smtClean="0"/>
              <a:t>=</a:t>
            </a:r>
            <a:r>
              <a:rPr lang="en-US" sz="2400" baseline="30000" smtClean="0"/>
              <a:t>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smtClean="0"/>
              <a:t>PDP</a:t>
            </a:r>
            <a:r>
              <a:rPr lang="en-US" sz="2400" baseline="30000" smtClean="0">
                <a:sym typeface="Symbol" pitchFamily="18" charset="2"/>
              </a:rPr>
              <a:t>T</a:t>
            </a:r>
            <a:r>
              <a:rPr lang="en-US" sz="2400" smtClean="0"/>
              <a:t>), since D is a diagonal matrix.</a:t>
            </a:r>
          </a:p>
          <a:p>
            <a:pPr marL="609600" indent="-609600">
              <a:buFontTx/>
              <a:buNone/>
            </a:pPr>
            <a:r>
              <a:rPr lang="en-US" sz="2400" smtClean="0"/>
              <a:t>        But PDP</a:t>
            </a:r>
            <a:r>
              <a:rPr lang="en-US" sz="2400" baseline="30000" smtClean="0"/>
              <a:t>T </a:t>
            </a:r>
            <a:r>
              <a:rPr lang="en-US" sz="2400" smtClean="0"/>
              <a:t>= A, so A</a:t>
            </a:r>
            <a:r>
              <a:rPr lang="en-US" sz="2400" baseline="30000" smtClean="0"/>
              <a:t>T</a:t>
            </a:r>
            <a:r>
              <a:rPr lang="en-US" sz="2400" smtClean="0"/>
              <a:t> = A, and so A is symmetric.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 sz="3200" b="1" smtClean="0"/>
              <a:t> </a:t>
            </a:r>
            <a:r>
              <a:rPr lang="en-US" sz="3600" b="1" smtClean="0"/>
              <a:t>Diagonalization of Symmetric Matrices - 4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800" b="1" smtClean="0"/>
              <a:t>Definition: </a:t>
            </a:r>
            <a:r>
              <a:rPr lang="en-US" sz="2800" smtClean="0"/>
              <a:t>The set of eigenvalues of a matrix A is called the </a:t>
            </a:r>
            <a:r>
              <a:rPr lang="en-US" sz="2800" b="1" smtClean="0"/>
              <a:t>spectrum</a:t>
            </a:r>
            <a:r>
              <a:rPr lang="en-US" sz="2800" smtClean="0"/>
              <a:t> of A. 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b="1" smtClean="0"/>
              <a:t>Theorem 8 (Spectral Theorem for Symmetric Matrices)</a:t>
            </a:r>
            <a:r>
              <a:rPr lang="en-US" sz="2800" smtClean="0"/>
              <a:t>: </a:t>
            </a:r>
            <a:r>
              <a:rPr lang="en-US" sz="2800" smtClean="0">
                <a:sym typeface="Symbol" pitchFamily="18" charset="2"/>
              </a:rPr>
              <a:t>An nn symmetric matrix A has the following properties: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smtClean="0">
                <a:sym typeface="Symbol" pitchFamily="18" charset="2"/>
              </a:rPr>
              <a:t>The eigenspaces are mutually orthogonal (i.e. eigenvectors corresponding to different eigenvalues are orthogonal)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smtClean="0">
                <a:sym typeface="Symbol" pitchFamily="18" charset="2"/>
              </a:rPr>
              <a:t>A has n real eigenvalues, counting (algebraic) multiplicities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smtClean="0">
                <a:sym typeface="Symbol" pitchFamily="18" charset="2"/>
              </a:rPr>
              <a:t>A is orthogonally diagonalizable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smtClean="0">
                <a:sym typeface="Symbol" pitchFamily="18" charset="2"/>
              </a:rPr>
              <a:t>The dimension of the eigenspace for each eigenvalue  equals the multiplicity of  (as a root of the characteristic equation), i.e. the geometric multiplicity is equal to the algebraic multiplicity.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endParaRPr lang="en-US" sz="28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200" b="1" smtClean="0"/>
              <a:t> </a:t>
            </a:r>
            <a:r>
              <a:rPr lang="en-US" sz="3600" b="1" smtClean="0"/>
              <a:t>Remarks about the Spectral Theorem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buFontTx/>
              <a:buAutoNum type="alphaLcParenR"/>
            </a:pPr>
            <a:r>
              <a:rPr lang="en-US" sz="2400" dirty="0" smtClean="0">
                <a:sym typeface="Symbol" pitchFamily="18" charset="2"/>
              </a:rPr>
              <a:t>The proof of Statement a. has already been given above (Proposition 53)</a:t>
            </a:r>
          </a:p>
          <a:p>
            <a:pPr marL="609600" indent="-609600">
              <a:buFontTx/>
              <a:buAutoNum type="alphaLcParenR" startAt="2"/>
            </a:pPr>
            <a:r>
              <a:rPr lang="en-US" sz="2400" dirty="0" smtClean="0">
                <a:sym typeface="Symbol" pitchFamily="18" charset="2"/>
              </a:rPr>
              <a:t>It can be shown that for symmetric real matrices, every eigenvalue is real. The Statement b. follows. (</a:t>
            </a:r>
            <a:r>
              <a:rPr lang="en-US" sz="2400" i="1" dirty="0" smtClean="0">
                <a:sym typeface="Symbol" pitchFamily="18" charset="2"/>
              </a:rPr>
              <a:t>Exercise: see questions 23 and 24 on page 341  - Section 5.5 - of Lay, which contain hints.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lphaLcParenR" startAt="3"/>
            </a:pPr>
            <a:r>
              <a:rPr lang="en-US" sz="2400" dirty="0" smtClean="0">
                <a:sym typeface="Symbol" pitchFamily="18" charset="2"/>
              </a:rPr>
              <a:t>The proof of Statement c. is difficult and will be omitted.</a:t>
            </a:r>
            <a:r>
              <a:rPr lang="en-US" sz="2400" i="1" dirty="0" smtClean="0">
                <a:sym typeface="Symbol" pitchFamily="18" charset="2"/>
              </a:rPr>
              <a:t> </a:t>
            </a:r>
          </a:p>
          <a:p>
            <a:pPr marL="609600" indent="-609600">
              <a:buFontTx/>
              <a:buAutoNum type="alphaLcParenR" startAt="3"/>
            </a:pPr>
            <a:r>
              <a:rPr lang="en-US" sz="2400" dirty="0" smtClean="0">
                <a:sym typeface="Symbol" pitchFamily="18" charset="2"/>
              </a:rPr>
              <a:t>Statement d. follows from Statement c. by using the </a:t>
            </a:r>
            <a:r>
              <a:rPr lang="en-US" sz="2400" dirty="0" err="1" smtClean="0">
                <a:sym typeface="Symbol" pitchFamily="18" charset="2"/>
              </a:rPr>
              <a:t>Diagonalization</a:t>
            </a:r>
            <a:r>
              <a:rPr lang="en-US" sz="2400" dirty="0" smtClean="0">
                <a:sym typeface="Symbol" pitchFamily="18" charset="2"/>
              </a:rPr>
              <a:t> Theorem (DT-VIT!).</a:t>
            </a:r>
          </a:p>
          <a:p>
            <a:r>
              <a:rPr lang="en-US" sz="2400" b="1" dirty="0" smtClean="0">
                <a:sym typeface="Symbol" pitchFamily="18" charset="2"/>
              </a:rPr>
              <a:t>Remark:</a:t>
            </a:r>
            <a:r>
              <a:rPr lang="en-US" sz="2400" dirty="0" smtClean="0">
                <a:sym typeface="Symbol" pitchFamily="18" charset="2"/>
              </a:rPr>
              <a:t> We haven’t given a proof of Statement c.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However</a:t>
            </a:r>
            <a:r>
              <a:rPr lang="en-US" sz="2400" i="1" dirty="0">
                <a:solidFill>
                  <a:srgbClr val="000000"/>
                </a:solidFill>
                <a:sym typeface="Symbol" pitchFamily="18" charset="2"/>
              </a:rPr>
              <a:t>, taking Statement c. of the Spectral Theorem together with the result on an earlier slide (Proposition 55),  we have the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following result:</a:t>
            </a:r>
          </a:p>
          <a:p>
            <a:r>
              <a:rPr lang="en-US" sz="2800" b="1" i="1" dirty="0" smtClean="0">
                <a:solidFill>
                  <a:srgbClr val="000000"/>
                </a:solidFill>
                <a:sym typeface="Symbol" pitchFamily="18" charset="2"/>
              </a:rPr>
              <a:t>Corollary 8.1</a:t>
            </a:r>
            <a:r>
              <a:rPr lang="en-US" sz="2800" i="1" dirty="0" smtClean="0">
                <a:solidFill>
                  <a:srgbClr val="000000"/>
                </a:solidFill>
                <a:sym typeface="Symbol" pitchFamily="18" charset="2"/>
              </a:rPr>
              <a:t>: </a:t>
            </a:r>
            <a:r>
              <a:rPr lang="en-US" sz="2800" b="1" i="1" u="sng" dirty="0" smtClean="0">
                <a:solidFill>
                  <a:srgbClr val="000000"/>
                </a:solidFill>
                <a:sym typeface="Symbol" pitchFamily="18" charset="2"/>
              </a:rPr>
              <a:t>A </a:t>
            </a:r>
            <a:r>
              <a:rPr lang="en-US" sz="2800" b="1" i="1" u="sng" dirty="0">
                <a:solidFill>
                  <a:srgbClr val="000000"/>
                </a:solidFill>
                <a:sym typeface="Symbol" pitchFamily="18" charset="2"/>
              </a:rPr>
              <a:t>is orthogonally diagonalizable if and only if A is </a:t>
            </a:r>
            <a:r>
              <a:rPr lang="en-US" sz="2800" b="1" i="1" u="sng" dirty="0" smtClean="0">
                <a:solidFill>
                  <a:srgbClr val="000000"/>
                </a:solidFill>
                <a:sym typeface="Symbol" pitchFamily="18" charset="2"/>
              </a:rPr>
              <a:t>symmetric.</a:t>
            </a:r>
            <a:endParaRPr lang="en-US" sz="2800" b="1" i="1" u="sng" dirty="0">
              <a:solidFill>
                <a:srgbClr val="000000"/>
              </a:solidFill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sz="3200" b="1" smtClean="0"/>
              <a:t> The Spectral Theorem in Practice</a:t>
            </a:r>
            <a:r>
              <a:rPr lang="en-US" sz="3600" b="1" smtClean="0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/>
            <a:r>
              <a:rPr lang="en-US" sz="2800" smtClean="0">
                <a:sym typeface="Symbol" pitchFamily="18" charset="2"/>
              </a:rPr>
              <a:t>	In numerical examples, we first factorize the characteristic polynomial. We will always get as many real roots (counting multiplicities) as the dimension of the matrix, i.e. complex roots will not occur. </a:t>
            </a:r>
          </a:p>
          <a:p>
            <a:pPr marL="609600" indent="-609600"/>
            <a:r>
              <a:rPr lang="en-US" sz="2800" smtClean="0">
                <a:sym typeface="Symbol" pitchFamily="18" charset="2"/>
              </a:rPr>
              <a:t>While row reducing the matrix A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smtClean="0">
                <a:sym typeface="Symbol" pitchFamily="18" charset="2"/>
              </a:rPr>
              <a:t>I for any eigenvalue  to solve the associated homogeneous system, we get as many  free variables as the algebraic multiplicity of . Thus we get the desired number of basis vectors. </a:t>
            </a:r>
          </a:p>
          <a:p>
            <a:pPr marL="609600" indent="-609600"/>
            <a:r>
              <a:rPr lang="en-US" sz="2800" smtClean="0">
                <a:sym typeface="Symbol" pitchFamily="18" charset="2"/>
              </a:rPr>
              <a:t>For each eigenspace of dimension greater than one, we obtain an orthogonal  basis by using the Gram-Schmidt process. </a:t>
            </a:r>
          </a:p>
          <a:p>
            <a:pPr marL="609600" indent="-609600"/>
            <a:r>
              <a:rPr lang="en-US" sz="2800" smtClean="0">
                <a:sym typeface="Symbol" pitchFamily="18" charset="2"/>
              </a:rPr>
              <a:t>Finally we normalize all the basis vectors. </a:t>
            </a:r>
          </a:p>
          <a:p>
            <a:pPr marL="609600" indent="-609600">
              <a:buFontTx/>
              <a:buAutoNum type="alphaLcParenR" startAt="5"/>
            </a:pPr>
            <a:endParaRPr lang="en-US" sz="28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793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 Diagonalization of Symmetric Matrices - 1</vt:lpstr>
      <vt:lpstr> Diagonalization of Symmetric Matrices - 2</vt:lpstr>
      <vt:lpstr> Orthogonal Matrices</vt:lpstr>
      <vt:lpstr> Diagonalization of Symmetric Matrices - 3</vt:lpstr>
      <vt:lpstr> Diagonalization of Symmetric Matrices - 4</vt:lpstr>
      <vt:lpstr> Remarks about the Spectral Theorem</vt:lpstr>
      <vt:lpstr> The Spectral Theorem in Practice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396</cp:revision>
  <cp:lastPrinted>2018-11-09T02:59:49Z</cp:lastPrinted>
  <dcterms:created xsi:type="dcterms:W3CDTF">2001-08-16T03:34:40Z</dcterms:created>
  <dcterms:modified xsi:type="dcterms:W3CDTF">2018-11-12T03:23:34Z</dcterms:modified>
</cp:coreProperties>
</file>