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2"/>
  </p:handoutMasterIdLst>
  <p:sldIdLst>
    <p:sldId id="41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105A5-CC5F-4486-8780-8FFB19140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1ACD-1107-4B46-9156-234D2D805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359FA-05B6-438E-B592-98AD994CE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44991-F252-40C4-A166-0F9E415F4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846-4BF0-4462-B122-B387BBF8B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B472-E787-4C32-A044-5F505D8C8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D3F9B-0F9D-48D1-9E05-C92849FA39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AEBB4-4E1F-4304-A38D-89F1FD261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1737-02BC-478F-9117-C1D735FD3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DDA3-A5C2-4D36-B216-F3C5FEF301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F3DEC-E363-4256-AA2E-A2B45FDAC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9535-FD67-467A-B318-23A1B079D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8F0523-3EFC-4AF9-B444-26E0596926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600" b="1" dirty="0" err="1"/>
              <a:t>Diagonalization</a:t>
            </a:r>
            <a:r>
              <a:rPr lang="en-US" sz="3600" b="1" dirty="0"/>
              <a:t> of Symmetric </a:t>
            </a:r>
            <a:r>
              <a:rPr lang="en-US" sz="3600" b="1" dirty="0" smtClean="0"/>
              <a:t>Matrices</a:t>
            </a:r>
            <a:endParaRPr lang="en-US" sz="3600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2800" b="1" dirty="0" smtClean="0"/>
              <a:t>Recall from Last Week</a:t>
            </a:r>
          </a:p>
          <a:p>
            <a:pPr marL="609600" indent="-609600"/>
            <a:r>
              <a:rPr lang="en-US" sz="2800" b="1" dirty="0" smtClean="0"/>
              <a:t> </a:t>
            </a:r>
            <a:r>
              <a:rPr lang="en-US" sz="2800" dirty="0"/>
              <a:t>A square matrix A is said to be </a:t>
            </a:r>
            <a:r>
              <a:rPr lang="en-US" sz="2800" b="1" dirty="0"/>
              <a:t>orthogonally diagonalizable </a:t>
            </a:r>
            <a:r>
              <a:rPr lang="en-US" sz="2800" dirty="0"/>
              <a:t>if there is an orthogonal matrix P and a diagonal matrix D such that A = PDP</a:t>
            </a:r>
            <a:r>
              <a:rPr lang="en-US" sz="2800" baseline="30000" dirty="0">
                <a:sym typeface="Symbol" pitchFamily="18" charset="2"/>
              </a:rPr>
              <a:t></a:t>
            </a:r>
            <a:r>
              <a:rPr lang="en-US" sz="2800" baseline="30000" dirty="0"/>
              <a:t>1</a:t>
            </a:r>
            <a:r>
              <a:rPr lang="en-US" sz="2800" dirty="0"/>
              <a:t> = PDP</a:t>
            </a:r>
            <a:r>
              <a:rPr lang="en-US" sz="2800" baseline="30000" dirty="0"/>
              <a:t>T</a:t>
            </a:r>
            <a:r>
              <a:rPr lang="en-US" sz="2800" dirty="0">
                <a:sym typeface="Symbol" pitchFamily="18" charset="2"/>
              </a:rPr>
              <a:t>.  </a:t>
            </a:r>
          </a:p>
          <a:p>
            <a:pPr marL="609600" indent="-609600"/>
            <a:r>
              <a:rPr lang="en-US" sz="2800" b="1" dirty="0">
                <a:sym typeface="Symbol" pitchFamily="18" charset="2"/>
              </a:rPr>
              <a:t>Note</a:t>
            </a:r>
            <a:r>
              <a:rPr lang="en-US" sz="2800" dirty="0">
                <a:sym typeface="Symbol" pitchFamily="18" charset="2"/>
              </a:rPr>
              <a:t>: For an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 to be orthogonally diagonalizable, it should have n linearly independent and </a:t>
            </a:r>
            <a:r>
              <a:rPr lang="en-US" sz="2800" dirty="0" err="1">
                <a:sym typeface="Symbol" pitchFamily="18" charset="2"/>
              </a:rPr>
              <a:t>orthonormal</a:t>
            </a:r>
            <a:r>
              <a:rPr lang="en-US" sz="2800" dirty="0">
                <a:sym typeface="Symbol" pitchFamily="18" charset="2"/>
              </a:rPr>
              <a:t> eigenvectors. </a:t>
            </a:r>
            <a:r>
              <a:rPr lang="en-US" sz="2800" dirty="0" smtClean="0">
                <a:sym typeface="Symbol" pitchFamily="18" charset="2"/>
              </a:rPr>
              <a:t>These form the columns of P.</a:t>
            </a:r>
          </a:p>
          <a:p>
            <a:pPr marL="609600" indent="-609600"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Spectral Theorem for Symmetric Matrices (summary): </a:t>
            </a:r>
          </a:p>
          <a:p>
            <a:pPr marL="609600" indent="-609600">
              <a:buNone/>
            </a:pPr>
            <a:r>
              <a:rPr lang="en-US" sz="2800" b="1" i="1" dirty="0" smtClean="0">
                <a:sym typeface="Symbol" pitchFamily="18" charset="2"/>
              </a:rPr>
              <a:t>	</a:t>
            </a:r>
            <a:r>
              <a:rPr lang="en-US" b="1" i="1" dirty="0" smtClean="0">
                <a:sym typeface="Symbol" pitchFamily="18" charset="2"/>
              </a:rPr>
              <a:t>A is orthogonally diagonalizable if and only if A is symmetric.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/>
              <a:t>Constrained Optimization – 2a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000" b="1" dirty="0"/>
              <a:t>Proof of </a:t>
            </a:r>
            <a:r>
              <a:rPr lang="en-US" sz="2000" b="1" smtClean="0"/>
              <a:t>Proposition 57:</a:t>
            </a:r>
            <a:r>
              <a:rPr lang="en-US" sz="2000" smtClean="0"/>
              <a:t> </a:t>
            </a:r>
            <a:r>
              <a:rPr lang="en-US" sz="2000" dirty="0"/>
              <a:t>We first observe that if 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dirty="0" err="1"/>
              <a:t>P</a:t>
            </a:r>
            <a:r>
              <a:rPr lang="en-US" sz="2000" b="1" dirty="0" err="1"/>
              <a:t>y</a:t>
            </a:r>
            <a:r>
              <a:rPr lang="en-US" sz="2000" dirty="0"/>
              <a:t> is an orthogonal change of variable, then || </a:t>
            </a:r>
            <a:r>
              <a:rPr lang="en-US" sz="2000" b="1" dirty="0"/>
              <a:t>x</a:t>
            </a:r>
            <a:r>
              <a:rPr lang="en-US" sz="2000" dirty="0"/>
              <a:t> ||</a:t>
            </a:r>
            <a:r>
              <a:rPr lang="en-US" sz="2000" baseline="30000" dirty="0"/>
              <a:t>2</a:t>
            </a:r>
            <a:r>
              <a:rPr lang="en-US" sz="2000" dirty="0"/>
              <a:t> = || </a:t>
            </a:r>
            <a:r>
              <a:rPr lang="en-US" sz="2000" dirty="0" err="1"/>
              <a:t>P</a:t>
            </a:r>
            <a:r>
              <a:rPr lang="en-US" sz="2000" b="1" dirty="0" err="1"/>
              <a:t>y</a:t>
            </a:r>
            <a:r>
              <a:rPr lang="en-US" sz="2000" dirty="0"/>
              <a:t> ||</a:t>
            </a:r>
            <a:r>
              <a:rPr lang="en-US" sz="2000" baseline="30000" dirty="0"/>
              <a:t>2</a:t>
            </a:r>
            <a:r>
              <a:rPr lang="en-US" sz="2000" dirty="0"/>
              <a:t> = (</a:t>
            </a:r>
            <a:r>
              <a:rPr lang="en-US" sz="2000" dirty="0" err="1"/>
              <a:t>P</a:t>
            </a:r>
            <a:r>
              <a:rPr lang="en-US" sz="2000" b="1" dirty="0" err="1"/>
              <a:t>y</a:t>
            </a:r>
            <a:r>
              <a:rPr lang="en-US" sz="2000" dirty="0"/>
              <a:t>)</a:t>
            </a:r>
            <a:r>
              <a:rPr lang="en-US" sz="2000" baseline="30000" dirty="0"/>
              <a:t>T 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="1" dirty="0" err="1"/>
              <a:t>y</a:t>
            </a:r>
            <a:r>
              <a:rPr lang="en-US" sz="2000" dirty="0"/>
              <a:t>)</a:t>
            </a:r>
            <a:r>
              <a:rPr lang="en-US" sz="2000" baseline="30000" dirty="0"/>
              <a:t> </a:t>
            </a:r>
            <a:r>
              <a:rPr lang="en-US" sz="2000" dirty="0"/>
              <a:t>=  </a:t>
            </a:r>
            <a:r>
              <a:rPr lang="en-US" sz="2000" b="1" dirty="0" err="1"/>
              <a:t>y</a:t>
            </a:r>
            <a:r>
              <a:rPr lang="en-US" sz="2000" baseline="30000" dirty="0" err="1"/>
              <a:t>T</a:t>
            </a:r>
            <a:r>
              <a:rPr lang="en-US" sz="2000" dirty="0" err="1"/>
              <a:t>P</a:t>
            </a:r>
            <a:r>
              <a:rPr lang="en-US" sz="2000" baseline="30000" dirty="0" err="1"/>
              <a:t>T</a:t>
            </a:r>
            <a:r>
              <a:rPr lang="en-US" sz="2000" dirty="0" err="1"/>
              <a:t>P</a:t>
            </a:r>
            <a:r>
              <a:rPr lang="en-US" sz="2000" b="1" dirty="0" err="1"/>
              <a:t>y</a:t>
            </a:r>
            <a:r>
              <a:rPr lang="en-US" sz="2000" dirty="0"/>
              <a:t> = </a:t>
            </a:r>
            <a:r>
              <a:rPr lang="en-US" sz="2000" b="1" dirty="0" err="1"/>
              <a:t>y</a:t>
            </a:r>
            <a:r>
              <a:rPr lang="en-US" sz="2000" baseline="30000" dirty="0" err="1"/>
              <a:t>T</a:t>
            </a:r>
            <a:r>
              <a:rPr lang="en-US" sz="2000" b="1" dirty="0" err="1"/>
              <a:t>y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|| </a:t>
            </a:r>
            <a:r>
              <a:rPr lang="en-US" sz="2000" b="1" dirty="0"/>
              <a:t>y</a:t>
            </a:r>
            <a:r>
              <a:rPr lang="en-US" sz="2000" dirty="0"/>
              <a:t> ||</a:t>
            </a:r>
            <a:r>
              <a:rPr lang="en-US" sz="2000" baseline="30000" dirty="0"/>
              <a:t>2</a:t>
            </a:r>
            <a:r>
              <a:rPr lang="en-US" sz="2000" dirty="0"/>
              <a:t> since P</a:t>
            </a:r>
            <a:r>
              <a:rPr lang="en-US" sz="2000" baseline="30000" dirty="0"/>
              <a:t>T</a:t>
            </a:r>
            <a:r>
              <a:rPr lang="en-US" sz="2000" dirty="0"/>
              <a:t>P = I. In other words, an orthogonal change of variable does not affect the norm and hence maps the unit circle to itself. We therefore put A = PDP</a:t>
            </a:r>
            <a:r>
              <a:rPr lang="en-US" sz="2000" baseline="30000" dirty="0"/>
              <a:t>T</a:t>
            </a:r>
            <a:r>
              <a:rPr lang="en-US" sz="2000" dirty="0"/>
              <a:t> where D is diagonal with diagonal entries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 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 ….. 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and where the columns of P are the corresponding unit eigenvectors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,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,….,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 </a:t>
            </a:r>
            <a:r>
              <a:rPr lang="en-US" sz="2000" dirty="0"/>
              <a:t>Then : </a:t>
            </a:r>
          </a:p>
          <a:p>
            <a:pPr marL="609600" indent="-609600">
              <a:buFontTx/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x</a:t>
            </a:r>
            <a:r>
              <a:rPr lang="en-US" sz="2000" baseline="30000" dirty="0" err="1"/>
              <a:t>T</a:t>
            </a:r>
            <a:r>
              <a:rPr lang="en-US" sz="2000" dirty="0" err="1"/>
              <a:t>A</a:t>
            </a:r>
            <a:r>
              <a:rPr lang="en-US" sz="2000" b="1" dirty="0" err="1"/>
              <a:t>x</a:t>
            </a:r>
            <a:r>
              <a:rPr lang="en-US" sz="2000" dirty="0"/>
              <a:t> = </a:t>
            </a:r>
            <a:r>
              <a:rPr lang="en-US" sz="2000" b="1" dirty="0" err="1"/>
              <a:t>y</a:t>
            </a:r>
            <a:r>
              <a:rPr lang="en-US" sz="2000" baseline="30000" dirty="0" err="1"/>
              <a:t>T</a:t>
            </a:r>
            <a:r>
              <a:rPr lang="en-US" sz="2000" dirty="0" err="1"/>
              <a:t>D</a:t>
            </a:r>
            <a:r>
              <a:rPr lang="en-US" sz="2000" b="1" dirty="0" err="1"/>
              <a:t>y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baseline="30000" dirty="0">
                <a:sym typeface="Symbol" pitchFamily="18" charset="2"/>
              </a:rPr>
              <a:t>2 </a:t>
            </a:r>
            <a:r>
              <a:rPr lang="en-US" sz="2000" dirty="0">
                <a:sym typeface="Symbol" pitchFamily="18" charset="2"/>
              </a:rPr>
              <a:t>+ 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+ ….. + 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baseline="30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 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baseline="30000" dirty="0"/>
              <a:t>2</a:t>
            </a:r>
            <a:r>
              <a:rPr lang="en-US" sz="2000" baseline="-25000" dirty="0"/>
              <a:t> </a:t>
            </a:r>
            <a:r>
              <a:rPr lang="en-US" sz="2000" dirty="0"/>
              <a:t>+ y</a:t>
            </a:r>
            <a:r>
              <a:rPr lang="en-US" sz="2000" baseline="-25000" dirty="0"/>
              <a:t>2</a:t>
            </a:r>
            <a:r>
              <a:rPr lang="en-US" sz="2000" baseline="30000" dirty="0"/>
              <a:t>2</a:t>
            </a:r>
            <a:r>
              <a:rPr lang="en-US" sz="2000" baseline="-25000" dirty="0"/>
              <a:t>  </a:t>
            </a:r>
            <a:r>
              <a:rPr lang="en-US" sz="2000" dirty="0"/>
              <a:t>+… + y</a:t>
            </a:r>
            <a:r>
              <a:rPr lang="en-US" sz="2000" baseline="-25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 =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Thus, we get that M </a:t>
            </a:r>
            <a:r>
              <a:rPr lang="en-US" sz="2000" dirty="0">
                <a:sym typeface="Symbol" pitchFamily="18" charset="2"/>
              </a:rPr>
              <a:t> 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 However, if we put </a:t>
            </a:r>
            <a:r>
              <a:rPr lang="en-US" sz="2000" b="1" dirty="0"/>
              <a:t>y</a:t>
            </a:r>
            <a:r>
              <a:rPr lang="en-US" sz="2000" dirty="0"/>
              <a:t> = </a:t>
            </a:r>
            <a:r>
              <a:rPr lang="en-US" sz="2000" b="1" dirty="0"/>
              <a:t>e</a:t>
            </a:r>
            <a:r>
              <a:rPr lang="en-US" sz="2000" b="1" baseline="-25000" dirty="0"/>
              <a:t>1 </a:t>
            </a:r>
            <a:r>
              <a:rPr lang="en-US" sz="2000" dirty="0"/>
              <a:t> = [1 0 0 .. 0]</a:t>
            </a:r>
            <a:r>
              <a:rPr lang="en-US" sz="2000" baseline="30000" dirty="0"/>
              <a:t>T</a:t>
            </a:r>
            <a:r>
              <a:rPr lang="en-US" sz="2000" dirty="0"/>
              <a:t>,</a:t>
            </a:r>
            <a:r>
              <a:rPr lang="en-US" sz="2000" baseline="30000" dirty="0"/>
              <a:t> </a:t>
            </a:r>
            <a:r>
              <a:rPr lang="en-US" sz="2000" dirty="0"/>
              <a:t>i.e. the standard basis vector of </a:t>
            </a:r>
            <a:r>
              <a:rPr lang="en-US" sz="2000" dirty="0" err="1"/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, then </a:t>
            </a:r>
            <a:r>
              <a:rPr lang="en-US" sz="2000" b="1" dirty="0" err="1"/>
              <a:t>y</a:t>
            </a:r>
            <a:r>
              <a:rPr lang="en-US" sz="2000" baseline="30000" dirty="0" err="1"/>
              <a:t>T</a:t>
            </a:r>
            <a:r>
              <a:rPr lang="en-US" sz="2000" dirty="0" err="1"/>
              <a:t>D</a:t>
            </a:r>
            <a:r>
              <a:rPr lang="en-US" sz="2000" b="1" dirty="0" err="1"/>
              <a:t>y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 Hence, M =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 </a:t>
            </a:r>
            <a:r>
              <a:rPr lang="en-US" sz="2000" dirty="0" smtClean="0"/>
              <a:t> (Here </a:t>
            </a:r>
            <a:r>
              <a:rPr lang="en-US" sz="2000" b="1" dirty="0" smtClean="0"/>
              <a:t>e</a:t>
            </a:r>
            <a:r>
              <a:rPr lang="en-US" sz="2000" b="1" baseline="-25000" dirty="0" smtClean="0"/>
              <a:t>1 </a:t>
            </a:r>
            <a:r>
              <a:rPr lang="en-US" sz="2000" dirty="0" smtClean="0"/>
              <a:t>is taken with regard to the new basis given by columns of P.)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        Furthermore, if </a:t>
            </a:r>
            <a:r>
              <a:rPr lang="en-US" sz="2000" b="1" dirty="0"/>
              <a:t>y</a:t>
            </a:r>
            <a:r>
              <a:rPr lang="en-US" sz="2000" dirty="0"/>
              <a:t> = </a:t>
            </a:r>
            <a:r>
              <a:rPr lang="en-US" sz="2000" b="1" dirty="0"/>
              <a:t>e</a:t>
            </a:r>
            <a:r>
              <a:rPr lang="en-US" sz="2000" b="1" baseline="-25000" dirty="0"/>
              <a:t>1</a:t>
            </a:r>
            <a:r>
              <a:rPr lang="en-US" sz="2000" dirty="0"/>
              <a:t>, then the corresponding vector </a:t>
            </a:r>
            <a:r>
              <a:rPr lang="en-US" sz="2000" b="1" dirty="0"/>
              <a:t>x</a:t>
            </a:r>
            <a:r>
              <a:rPr lang="en-US" sz="2000" dirty="0"/>
              <a:t> =  P</a:t>
            </a:r>
            <a:r>
              <a:rPr lang="en-US" sz="2000" b="1" dirty="0"/>
              <a:t>e</a:t>
            </a:r>
            <a:r>
              <a:rPr lang="en-US" sz="2000" b="1" baseline="-25000" dirty="0"/>
              <a:t>1 </a:t>
            </a:r>
            <a:r>
              <a:rPr lang="en-US" sz="2000" dirty="0"/>
              <a:t> 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= [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1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2 </a:t>
            </a:r>
            <a:r>
              <a:rPr lang="en-US" sz="2000" dirty="0">
                <a:sym typeface="Symbol" pitchFamily="18" charset="2"/>
              </a:rPr>
              <a:t>….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/>
              <a:t>] [1 0 0 .. 0]</a:t>
            </a:r>
            <a:r>
              <a:rPr lang="en-US" sz="2000" baseline="30000" dirty="0"/>
              <a:t>T</a:t>
            </a:r>
            <a:r>
              <a:rPr lang="en-US" sz="2000" dirty="0"/>
              <a:t>   =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  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So we have shown that the quadratic form with matrix A has maximum value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M =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 on U which is achieved at a unit eigenvector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 for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/>
              <a:t>. </a:t>
            </a:r>
          </a:p>
          <a:p>
            <a:pPr marL="609600" indent="-609600">
              <a:buFontTx/>
              <a:buNone/>
            </a:pPr>
            <a:r>
              <a:rPr lang="en-US" sz="2000" dirty="0"/>
              <a:t>        The proof for the minimum value m is similar.  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524000"/>
          </a:xfrm>
        </p:spPr>
        <p:txBody>
          <a:bodyPr/>
          <a:lstStyle/>
          <a:p>
            <a:r>
              <a:rPr lang="en-US" sz="3600" b="1"/>
              <a:t>Quadratic Forms - 1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848600" cy="4419600"/>
          </a:xfrm>
        </p:spPr>
        <p:txBody>
          <a:bodyPr/>
          <a:lstStyle/>
          <a:p>
            <a:pPr marL="609600" indent="-609600"/>
            <a:r>
              <a:rPr lang="en-US" b="1"/>
              <a:t>Definition</a:t>
            </a:r>
            <a:r>
              <a:rPr lang="en-US"/>
              <a:t>: A </a:t>
            </a:r>
            <a:r>
              <a:rPr lang="en-US" b="1"/>
              <a:t>quadratic form</a:t>
            </a:r>
            <a:r>
              <a:rPr lang="en-US"/>
              <a:t> on R</a:t>
            </a:r>
            <a:r>
              <a:rPr lang="en-US" baseline="30000"/>
              <a:t>n</a:t>
            </a:r>
            <a:r>
              <a:rPr lang="en-US"/>
              <a:t> is a function Q from R</a:t>
            </a:r>
            <a:r>
              <a:rPr lang="en-US" baseline="30000"/>
              <a:t>n</a:t>
            </a:r>
            <a:r>
              <a:rPr lang="en-US"/>
              <a:t> to R whose value at a vector </a:t>
            </a:r>
            <a:r>
              <a:rPr lang="en-US" b="1"/>
              <a:t>x </a:t>
            </a:r>
            <a:r>
              <a:rPr lang="en-US"/>
              <a:t> is given by an expression of the form Q(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x</a:t>
            </a:r>
            <a:r>
              <a:rPr lang="en-US" b="1" baseline="30000"/>
              <a:t>T</a:t>
            </a:r>
            <a:r>
              <a:rPr lang="en-US"/>
              <a:t>A</a:t>
            </a:r>
            <a:r>
              <a:rPr lang="en-US" b="1"/>
              <a:t>x</a:t>
            </a:r>
            <a:r>
              <a:rPr lang="en-US"/>
              <a:t> where A is a symmetric n</a:t>
            </a:r>
            <a:r>
              <a:rPr lang="en-US">
                <a:sym typeface="Symbol" pitchFamily="18" charset="2"/>
              </a:rPr>
              <a:t>n</a:t>
            </a:r>
            <a:r>
              <a:rPr lang="en-US"/>
              <a:t> matrix. The matrix A is said to be the </a:t>
            </a:r>
            <a:r>
              <a:rPr lang="en-US" b="1"/>
              <a:t>matrix of the quadratic form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Quadratic Forms - 2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b="1" dirty="0"/>
              <a:t>Remark:</a:t>
            </a:r>
            <a:r>
              <a:rPr lang="en-US" dirty="0"/>
              <a:t>  A change of variable in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is an equation of the form 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b="1" dirty="0" err="1"/>
              <a:t>y</a:t>
            </a:r>
            <a:r>
              <a:rPr lang="en-US" dirty="0"/>
              <a:t> or equivalently </a:t>
            </a:r>
            <a:r>
              <a:rPr lang="en-US" b="1" dirty="0"/>
              <a:t>y</a:t>
            </a:r>
            <a:r>
              <a:rPr lang="en-US" dirty="0"/>
              <a:t> = P</a:t>
            </a:r>
            <a:r>
              <a:rPr lang="en-US" baseline="30000" dirty="0">
                <a:cs typeface="Times New Roman" charset="0"/>
              </a:rPr>
              <a:t>–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where P is an invertible matrix. Recall that </a:t>
            </a:r>
            <a:r>
              <a:rPr lang="en-US" b="1" dirty="0"/>
              <a:t>y </a:t>
            </a:r>
            <a:r>
              <a:rPr lang="en-US" dirty="0"/>
              <a:t>is actually the coordinate vector of </a:t>
            </a:r>
            <a:r>
              <a:rPr lang="en-US" b="1" dirty="0"/>
              <a:t>x</a:t>
            </a:r>
            <a:r>
              <a:rPr lang="en-US" dirty="0"/>
              <a:t> relative to the new basis whose vectors are the columns of P. If this change is made in a quadratic form, then: </a:t>
            </a:r>
            <a:r>
              <a:rPr lang="en-US" b="1" dirty="0" err="1"/>
              <a:t>x</a:t>
            </a:r>
            <a:r>
              <a:rPr lang="en-US" b="1" baseline="30000" dirty="0" err="1"/>
              <a:t>T</a:t>
            </a:r>
            <a:r>
              <a:rPr lang="en-US" dirty="0" err="1"/>
              <a:t>A</a:t>
            </a:r>
            <a:r>
              <a:rPr lang="en-US" b="1" dirty="0" err="1"/>
              <a:t>x</a:t>
            </a:r>
            <a:r>
              <a:rPr lang="en-US" b="1" dirty="0"/>
              <a:t> = 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="1" dirty="0" err="1"/>
              <a:t>y</a:t>
            </a:r>
            <a:r>
              <a:rPr lang="en-US" dirty="0"/>
              <a:t>)</a:t>
            </a:r>
            <a:r>
              <a:rPr lang="en-US" b="1" baseline="30000" dirty="0"/>
              <a:t>T</a:t>
            </a:r>
            <a:r>
              <a:rPr lang="en-US" dirty="0"/>
              <a:t>A(</a:t>
            </a:r>
            <a:r>
              <a:rPr lang="en-US" dirty="0" err="1"/>
              <a:t>P</a:t>
            </a:r>
            <a:r>
              <a:rPr lang="en-US" b="1" dirty="0" err="1"/>
              <a:t>y</a:t>
            </a:r>
            <a:r>
              <a:rPr lang="en-US" dirty="0"/>
              <a:t>) = </a:t>
            </a:r>
            <a:r>
              <a:rPr lang="en-US" b="1" dirty="0" err="1"/>
              <a:t>y</a:t>
            </a:r>
            <a:r>
              <a:rPr lang="en-US" baseline="30000" dirty="0" err="1"/>
              <a:t>T</a:t>
            </a:r>
            <a:r>
              <a:rPr lang="en-US" dirty="0"/>
              <a:t>(P</a:t>
            </a:r>
            <a:r>
              <a:rPr lang="en-US" baseline="30000" dirty="0"/>
              <a:t>T</a:t>
            </a:r>
            <a:r>
              <a:rPr lang="en-US" dirty="0"/>
              <a:t>AP)</a:t>
            </a:r>
            <a:r>
              <a:rPr lang="en-US" b="1" dirty="0"/>
              <a:t>y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/>
              <a:t>Since A is symmetric, we can select P to be an orthogonal matrix such that </a:t>
            </a:r>
            <a:r>
              <a:rPr lang="en-US" dirty="0" smtClean="0"/>
              <a:t>P</a:t>
            </a:r>
            <a:r>
              <a:rPr lang="en-US" baseline="30000" dirty="0" smtClean="0"/>
              <a:t>T</a:t>
            </a:r>
            <a:r>
              <a:rPr lang="en-US" dirty="0" smtClean="0"/>
              <a:t>AP </a:t>
            </a:r>
            <a:r>
              <a:rPr lang="en-US" dirty="0"/>
              <a:t>= P</a:t>
            </a:r>
            <a:r>
              <a:rPr lang="en-US" baseline="30000" dirty="0">
                <a:cs typeface="Times New Roman" charset="0"/>
              </a:rPr>
              <a:t>–1</a:t>
            </a:r>
            <a:r>
              <a:rPr lang="en-US" dirty="0"/>
              <a:t>AP = D, where D is a diagonal matrix. </a:t>
            </a:r>
            <a:endParaRPr lang="en-US" dirty="0" smtClean="0"/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T</a:t>
            </a:r>
            <a:r>
              <a:rPr lang="en-US" dirty="0" err="1" smtClean="0"/>
              <a:t>A</a:t>
            </a:r>
            <a:r>
              <a:rPr lang="en-US" b="1" dirty="0" err="1" smtClean="0"/>
              <a:t>x</a:t>
            </a:r>
            <a:r>
              <a:rPr lang="en-US" b="1" dirty="0" smtClean="0"/>
              <a:t> = </a:t>
            </a:r>
            <a:r>
              <a:rPr lang="en-US" b="1" dirty="0" err="1" smtClean="0"/>
              <a:t>y</a:t>
            </a:r>
            <a:r>
              <a:rPr lang="en-US" baseline="30000" dirty="0" err="1" smtClean="0"/>
              <a:t>T</a:t>
            </a:r>
            <a:r>
              <a:rPr lang="en-US" dirty="0" err="1" smtClean="0"/>
              <a:t>D</a:t>
            </a:r>
            <a:r>
              <a:rPr lang="en-US" b="1" dirty="0" err="1" smtClean="0"/>
              <a:t>y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Quadratic Forms - 3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Remark: </a:t>
            </a:r>
            <a:r>
              <a:rPr lang="en-US" sz="2800" dirty="0" smtClean="0"/>
              <a:t>The derivation on the previous page is summarized as a theorem because of its significance.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9 (Principal </a:t>
            </a:r>
            <a:r>
              <a:rPr lang="en-US" sz="2800" b="1" dirty="0"/>
              <a:t>Axes </a:t>
            </a:r>
            <a:r>
              <a:rPr lang="en-US" sz="2800" b="1" dirty="0" smtClean="0"/>
              <a:t>Theorem)</a:t>
            </a:r>
            <a:r>
              <a:rPr lang="en-US" sz="2800" dirty="0" smtClean="0"/>
              <a:t>: </a:t>
            </a:r>
            <a:r>
              <a:rPr lang="en-US" sz="2800" dirty="0"/>
              <a:t>Let A be a symmetric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matrix. Then there is an orthogonal change of variable </a:t>
            </a:r>
            <a:r>
              <a:rPr lang="en-US" sz="2800" b="1" dirty="0"/>
              <a:t>x </a:t>
            </a:r>
            <a:r>
              <a:rPr lang="en-US" sz="2800" dirty="0"/>
              <a:t>= </a:t>
            </a:r>
            <a:r>
              <a:rPr lang="en-US" sz="2800" dirty="0" err="1"/>
              <a:t>P</a:t>
            </a:r>
            <a:r>
              <a:rPr lang="en-US" sz="2800" b="1" dirty="0" err="1"/>
              <a:t>y</a:t>
            </a:r>
            <a:r>
              <a:rPr lang="en-US" sz="2800" b="1" dirty="0"/>
              <a:t> </a:t>
            </a:r>
            <a:r>
              <a:rPr lang="en-US" sz="2800" dirty="0"/>
              <a:t>that  transforms the quadratic form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T</a:t>
            </a:r>
            <a:r>
              <a:rPr lang="en-US" sz="2800" dirty="0" err="1"/>
              <a:t>A</a:t>
            </a:r>
            <a:r>
              <a:rPr lang="en-US" sz="2800" b="1" dirty="0" err="1"/>
              <a:t>x</a:t>
            </a:r>
            <a:r>
              <a:rPr lang="en-US" sz="2800" dirty="0"/>
              <a:t> into a quadratic form </a:t>
            </a:r>
            <a:r>
              <a:rPr lang="en-US" sz="2800" b="1" dirty="0" err="1"/>
              <a:t>y</a:t>
            </a:r>
            <a:r>
              <a:rPr lang="en-US" sz="2800" b="1" baseline="30000" dirty="0" err="1"/>
              <a:t>T</a:t>
            </a:r>
            <a:r>
              <a:rPr lang="en-US" sz="2800" dirty="0" err="1"/>
              <a:t>D</a:t>
            </a:r>
            <a:r>
              <a:rPr lang="en-US" sz="2800" b="1" dirty="0" err="1"/>
              <a:t>y</a:t>
            </a:r>
            <a:r>
              <a:rPr lang="en-US" sz="2800" dirty="0"/>
              <a:t> which has no cross-product terms (equivalent to D being a diagonal matrix).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Remark:</a:t>
            </a:r>
            <a:r>
              <a:rPr lang="en-US" sz="2800" dirty="0"/>
              <a:t>  The columns of P in the theorem are called the </a:t>
            </a:r>
            <a:r>
              <a:rPr lang="en-US" sz="2800" b="1" dirty="0"/>
              <a:t>principal axes</a:t>
            </a:r>
            <a:r>
              <a:rPr lang="en-US" sz="2800" dirty="0"/>
              <a:t> of the quadratic form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T</a:t>
            </a:r>
            <a:r>
              <a:rPr lang="en-US" sz="2800" dirty="0" err="1"/>
              <a:t>A</a:t>
            </a:r>
            <a:r>
              <a:rPr lang="en-US" sz="2800" b="1" dirty="0" err="1"/>
              <a:t>x</a:t>
            </a:r>
            <a:r>
              <a:rPr lang="en-US" sz="2800" dirty="0"/>
              <a:t>. The vector </a:t>
            </a:r>
            <a:r>
              <a:rPr lang="en-US" sz="2800" b="1" dirty="0"/>
              <a:t>y</a:t>
            </a:r>
            <a:r>
              <a:rPr lang="en-US" sz="2800" dirty="0"/>
              <a:t> is the coordinate vector of any vector </a:t>
            </a:r>
            <a:r>
              <a:rPr lang="en-US" sz="2800" b="1" dirty="0"/>
              <a:t>x</a:t>
            </a:r>
            <a:r>
              <a:rPr lang="en-US" sz="2800" dirty="0"/>
              <a:t> relative to the </a:t>
            </a:r>
            <a:r>
              <a:rPr lang="en-US" sz="2800" dirty="0" err="1"/>
              <a:t>orthonormal</a:t>
            </a:r>
            <a:r>
              <a:rPr lang="en-US" sz="2800" dirty="0"/>
              <a:t> basis of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given by these principal </a:t>
            </a:r>
            <a:r>
              <a:rPr lang="en-US" sz="2800" dirty="0" smtClean="0"/>
              <a:t>axes, which are actually the </a:t>
            </a:r>
            <a:r>
              <a:rPr lang="en-US" sz="2800" dirty="0" err="1" smtClean="0"/>
              <a:t>orthonormal</a:t>
            </a:r>
            <a:r>
              <a:rPr lang="en-US" sz="2800" dirty="0" smtClean="0"/>
              <a:t> eigenvectors of A.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Geometric Interpretation in </a:t>
            </a:r>
            <a:r>
              <a:rPr lang="en-US"/>
              <a:t>R</a:t>
            </a:r>
            <a:r>
              <a:rPr lang="en-US" baseline="30000"/>
              <a:t>2</a:t>
            </a:r>
            <a:endParaRPr lang="en-US" sz="3600" b="1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 marL="609600" indent="-609600"/>
            <a:r>
              <a:rPr lang="en-US" sz="2800"/>
              <a:t>Suppose that Q(</a:t>
            </a:r>
            <a:r>
              <a:rPr lang="en-US" sz="2800" b="1"/>
              <a:t>x</a:t>
            </a:r>
            <a:r>
              <a:rPr lang="en-US" sz="2800"/>
              <a:t>) = </a:t>
            </a:r>
            <a:r>
              <a:rPr lang="en-US" sz="2800" b="1"/>
              <a:t>x</a:t>
            </a:r>
            <a:r>
              <a:rPr lang="en-US" sz="2800" b="1" baseline="30000"/>
              <a:t>T</a:t>
            </a:r>
            <a:r>
              <a:rPr lang="en-US" sz="2800"/>
              <a:t>A</a:t>
            </a:r>
            <a:r>
              <a:rPr lang="en-US" sz="2800" b="1"/>
              <a:t>x</a:t>
            </a:r>
            <a:r>
              <a:rPr lang="en-US" sz="2800"/>
              <a:t> where A is an invertible symmetric 2</a:t>
            </a:r>
            <a:r>
              <a:rPr lang="en-US" sz="2800">
                <a:sym typeface="Symbol" pitchFamily="18" charset="2"/>
              </a:rPr>
              <a:t>2</a:t>
            </a:r>
            <a:r>
              <a:rPr lang="en-US" sz="2800"/>
              <a:t> matrix. Then the set of all vectors </a:t>
            </a:r>
            <a:r>
              <a:rPr lang="en-US" sz="2800" b="1"/>
              <a:t>x </a:t>
            </a:r>
            <a:r>
              <a:rPr lang="en-US" sz="2800"/>
              <a:t>which satisfy</a:t>
            </a:r>
            <a:r>
              <a:rPr lang="en-US" sz="2800" b="1"/>
              <a:t> </a:t>
            </a:r>
            <a:r>
              <a:rPr lang="en-US" sz="2800"/>
              <a:t>Q(</a:t>
            </a:r>
            <a:r>
              <a:rPr lang="en-US" sz="2800" b="1"/>
              <a:t>x</a:t>
            </a:r>
            <a:r>
              <a:rPr lang="en-US" sz="2800"/>
              <a:t>) = c for any scalar c corresponds to an ellipse (or circle), hyperbola, two intersecting lines, or the degenerate cases of a single point or empty set. If A is a diagonal matrix, then the curve or graph is in standard position, otherwise the graph is rotated out of standard position. Finding the principal axes corresponds to finding a new set of axes in the plane in which the graph is in standard position.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Classification of Quadratic Forms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marL="609600" indent="-609600"/>
            <a:r>
              <a:rPr lang="en-US" sz="2800" b="1"/>
              <a:t>Definition</a:t>
            </a:r>
            <a:r>
              <a:rPr lang="en-US" sz="2800"/>
              <a:t>: A quadratic form Q is said to be: 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Positive definite</a:t>
            </a:r>
            <a:r>
              <a:rPr lang="en-US" sz="2800"/>
              <a:t> if Q(</a:t>
            </a:r>
            <a:r>
              <a:rPr lang="en-US" sz="2800" b="1"/>
              <a:t>x</a:t>
            </a:r>
            <a:r>
              <a:rPr lang="en-US" sz="2800"/>
              <a:t>) &gt; 0 for all </a:t>
            </a:r>
            <a:r>
              <a:rPr lang="en-US" sz="2800" b="1"/>
              <a:t>x </a:t>
            </a:r>
            <a:r>
              <a:rPr lang="en-US" sz="2800" b="1">
                <a:sym typeface="Symbol" pitchFamily="18" charset="2"/>
              </a:rPr>
              <a:t> 0 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Negative definite</a:t>
            </a:r>
            <a:r>
              <a:rPr lang="en-US" sz="2800"/>
              <a:t> if Q(</a:t>
            </a:r>
            <a:r>
              <a:rPr lang="en-US" sz="2800" b="1"/>
              <a:t>x</a:t>
            </a:r>
            <a:r>
              <a:rPr lang="en-US" sz="2800"/>
              <a:t>) &lt; 0 for all </a:t>
            </a:r>
            <a:r>
              <a:rPr lang="en-US" sz="2800" b="1"/>
              <a:t>x </a:t>
            </a:r>
            <a:r>
              <a:rPr lang="en-US" sz="2800" b="1">
                <a:sym typeface="Symbol" pitchFamily="18" charset="2"/>
              </a:rPr>
              <a:t> 0 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Indefinite</a:t>
            </a:r>
            <a:r>
              <a:rPr lang="en-US" sz="2800"/>
              <a:t> if Q(</a:t>
            </a:r>
            <a:r>
              <a:rPr lang="en-US" sz="2800" b="1"/>
              <a:t>x</a:t>
            </a:r>
            <a:r>
              <a:rPr lang="en-US" sz="2800"/>
              <a:t>) assumes both positive and negative values </a:t>
            </a:r>
            <a:r>
              <a:rPr lang="en-US" sz="2800" b="1">
                <a:sym typeface="Symbol" pitchFamily="18" charset="2"/>
              </a:rPr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Positive semidefinite</a:t>
            </a:r>
            <a:r>
              <a:rPr lang="en-US" sz="2800"/>
              <a:t> if Q(</a:t>
            </a:r>
            <a:r>
              <a:rPr lang="en-US" sz="2800" b="1"/>
              <a:t>x</a:t>
            </a:r>
            <a:r>
              <a:rPr lang="en-US" sz="2800"/>
              <a:t>) </a:t>
            </a:r>
            <a:r>
              <a:rPr lang="en-US" sz="2800">
                <a:sym typeface="Symbol" pitchFamily="18" charset="2"/>
              </a:rPr>
              <a:t> 0 for all </a:t>
            </a:r>
            <a:r>
              <a:rPr lang="en-US" sz="2800" b="1"/>
              <a:t>x</a:t>
            </a:r>
            <a:r>
              <a:rPr lang="en-US" sz="2800">
                <a:sym typeface="Symbol" pitchFamily="18" charset="2"/>
              </a:rPr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Negative semidefinite</a:t>
            </a:r>
            <a:r>
              <a:rPr lang="en-US" sz="2800"/>
              <a:t> if Q(</a:t>
            </a:r>
            <a:r>
              <a:rPr lang="en-US" sz="2800" b="1"/>
              <a:t>x</a:t>
            </a:r>
            <a:r>
              <a:rPr lang="en-US" sz="2800"/>
              <a:t>) </a:t>
            </a:r>
            <a:r>
              <a:rPr lang="en-US" sz="2800">
                <a:sym typeface="Symbol" pitchFamily="18" charset="2"/>
              </a:rPr>
              <a:t></a:t>
            </a:r>
            <a:r>
              <a:rPr lang="en-US" sz="2800"/>
              <a:t> 0 for </a:t>
            </a:r>
            <a:r>
              <a:rPr lang="en-US" sz="2800">
                <a:sym typeface="Symbol" pitchFamily="18" charset="2"/>
              </a:rPr>
              <a:t>all </a:t>
            </a:r>
            <a:r>
              <a:rPr lang="en-US" sz="2800" b="1"/>
              <a:t>x</a:t>
            </a:r>
            <a:r>
              <a:rPr lang="en-US" sz="2800">
                <a:sym typeface="Symbol" pitchFamily="18" charset="2"/>
              </a:rPr>
              <a:t> </a:t>
            </a:r>
          </a:p>
          <a:p>
            <a:pPr marL="609600" indent="-609600"/>
            <a:r>
              <a:rPr lang="en-US" sz="2800">
                <a:sym typeface="Symbol" pitchFamily="18" charset="2"/>
              </a:rPr>
              <a:t>The above definitions are also applied directly to matrices. Thus a </a:t>
            </a:r>
            <a:r>
              <a:rPr lang="en-US" sz="2800" b="1">
                <a:sym typeface="Symbol" pitchFamily="18" charset="2"/>
              </a:rPr>
              <a:t>positive definite matrix</a:t>
            </a:r>
            <a:r>
              <a:rPr lang="en-US" sz="2800">
                <a:sym typeface="Symbol" pitchFamily="18" charset="2"/>
              </a:rPr>
              <a:t> A is a symmetric matrix A such that the quadratic form </a:t>
            </a:r>
            <a:r>
              <a:rPr lang="en-US" sz="2800" b="1"/>
              <a:t>x</a:t>
            </a:r>
            <a:r>
              <a:rPr lang="en-US" sz="2800" b="1" baseline="30000"/>
              <a:t>T</a:t>
            </a:r>
            <a:r>
              <a:rPr lang="en-US" sz="2800"/>
              <a:t>A</a:t>
            </a:r>
            <a:r>
              <a:rPr lang="en-US" sz="2800" b="1"/>
              <a:t>x </a:t>
            </a:r>
            <a:r>
              <a:rPr lang="en-US" sz="2800"/>
              <a:t>is positive definite. </a:t>
            </a:r>
            <a:r>
              <a:rPr lang="en-US" sz="28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Relationship with Eigenvalues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pPr marL="609600" indent="-609600"/>
            <a:r>
              <a:rPr lang="en-US" b="1" dirty="0" smtClean="0"/>
              <a:t>Proposition 56: </a:t>
            </a:r>
            <a:r>
              <a:rPr lang="en-US" dirty="0"/>
              <a:t>Let</a:t>
            </a:r>
            <a:r>
              <a:rPr lang="en-US" b="1" dirty="0"/>
              <a:t> </a:t>
            </a:r>
            <a:r>
              <a:rPr lang="en-US" dirty="0"/>
              <a:t>A be a symmetric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matrix. Then the quadratic form Q(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b="1" dirty="0" err="1"/>
              <a:t>x</a:t>
            </a:r>
            <a:r>
              <a:rPr lang="en-US" b="1" baseline="30000" dirty="0" err="1"/>
              <a:t>T</a:t>
            </a:r>
            <a:r>
              <a:rPr lang="en-US" dirty="0" err="1"/>
              <a:t>A</a:t>
            </a:r>
            <a:r>
              <a:rPr lang="en-US" b="1" dirty="0" err="1"/>
              <a:t>x</a:t>
            </a:r>
            <a:r>
              <a:rPr lang="en-US" dirty="0"/>
              <a:t> is: 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Positive definite if and only if the </a:t>
            </a:r>
            <a:r>
              <a:rPr lang="en-US" dirty="0" err="1"/>
              <a:t>eigenvalues</a:t>
            </a:r>
            <a:r>
              <a:rPr lang="en-US" dirty="0"/>
              <a:t> of A are all positive</a:t>
            </a:r>
            <a:r>
              <a:rPr lang="en-US" b="1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Negative definite if and only if the </a:t>
            </a:r>
            <a:r>
              <a:rPr lang="en-US" dirty="0" err="1"/>
              <a:t>eigenvalues</a:t>
            </a:r>
            <a:r>
              <a:rPr lang="en-US" dirty="0"/>
              <a:t> of A are all negative</a:t>
            </a:r>
            <a:r>
              <a:rPr lang="en-US" b="1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Indefinite if and only if A has both positive and negative </a:t>
            </a:r>
            <a:r>
              <a:rPr lang="en-US" dirty="0" err="1"/>
              <a:t>eigenvalues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Constrained Optimization of Quadratic Forms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609600" indent="-609600"/>
            <a:r>
              <a:rPr lang="en-US" sz="2800"/>
              <a:t>Suppose we want to find out the maximum or minimum values of a quadratic form for vectors </a:t>
            </a:r>
            <a:r>
              <a:rPr lang="en-US" sz="2800" b="1"/>
              <a:t>x</a:t>
            </a:r>
            <a:r>
              <a:rPr lang="en-US" sz="2800"/>
              <a:t> in some specified subset of R</a:t>
            </a:r>
            <a:r>
              <a:rPr lang="en-US" sz="2800" baseline="30000"/>
              <a:t>n</a:t>
            </a:r>
            <a:r>
              <a:rPr lang="en-US" sz="2800"/>
              <a:t>. This is known as a constrained optimization problem. By a suitable change of coordinates, the set can usually be taken as the set of unit vectors: </a:t>
            </a:r>
          </a:p>
          <a:p>
            <a:pPr marL="609600" indent="-609600">
              <a:buFontTx/>
              <a:buNone/>
            </a:pPr>
            <a:r>
              <a:rPr lang="en-US" sz="2800"/>
              <a:t>       U = {</a:t>
            </a:r>
            <a:r>
              <a:rPr lang="en-US" sz="2800" b="1"/>
              <a:t>x</a:t>
            </a:r>
            <a:r>
              <a:rPr lang="en-US" sz="2800"/>
              <a:t> in R</a:t>
            </a:r>
            <a:r>
              <a:rPr lang="en-US" sz="2800" baseline="30000"/>
              <a:t>n</a:t>
            </a:r>
            <a:r>
              <a:rPr lang="en-US" sz="2800"/>
              <a:t>: || </a:t>
            </a:r>
            <a:r>
              <a:rPr lang="en-US" sz="2800" b="1"/>
              <a:t>x</a:t>
            </a:r>
            <a:r>
              <a:rPr lang="en-US" sz="2800"/>
              <a:t> || = 1} = {</a:t>
            </a:r>
            <a:r>
              <a:rPr lang="en-US" sz="2800" b="1"/>
              <a:t>x</a:t>
            </a:r>
            <a:r>
              <a:rPr lang="en-US" sz="2800"/>
              <a:t> in R</a:t>
            </a:r>
            <a:r>
              <a:rPr lang="en-US" sz="2800" baseline="30000"/>
              <a:t>n</a:t>
            </a:r>
            <a:r>
              <a:rPr lang="en-US" sz="2800"/>
              <a:t>: || </a:t>
            </a:r>
            <a:r>
              <a:rPr lang="en-US" sz="2800" b="1"/>
              <a:t>x</a:t>
            </a:r>
            <a:r>
              <a:rPr lang="en-US" sz="2800"/>
              <a:t> ||</a:t>
            </a:r>
            <a:r>
              <a:rPr lang="en-US" sz="2800" baseline="30000"/>
              <a:t>2</a:t>
            </a:r>
            <a:r>
              <a:rPr lang="en-US" sz="2800"/>
              <a:t>  = 1}</a:t>
            </a:r>
          </a:p>
          <a:p>
            <a:pPr marL="609600" indent="-609600">
              <a:buFontTx/>
              <a:buNone/>
            </a:pPr>
            <a:r>
              <a:rPr lang="en-US" sz="2800"/>
              <a:t>          = {</a:t>
            </a:r>
            <a:r>
              <a:rPr lang="en-US" sz="2800" b="1"/>
              <a:t>x</a:t>
            </a:r>
            <a:r>
              <a:rPr lang="en-US" sz="2800"/>
              <a:t> in R</a:t>
            </a:r>
            <a:r>
              <a:rPr lang="en-US" sz="2800" baseline="30000"/>
              <a:t>n</a:t>
            </a:r>
            <a:r>
              <a:rPr lang="en-US" sz="2800"/>
              <a:t>: </a:t>
            </a:r>
            <a:r>
              <a:rPr lang="en-US" sz="2800" b="1"/>
              <a:t>x</a:t>
            </a:r>
            <a:r>
              <a:rPr lang="en-US" sz="2800" b="1" baseline="30000"/>
              <a:t>T</a:t>
            </a:r>
            <a:r>
              <a:rPr lang="en-US" sz="2800" b="1"/>
              <a:t>x</a:t>
            </a:r>
            <a:r>
              <a:rPr lang="en-US" sz="2800"/>
              <a:t> = 1} = {</a:t>
            </a:r>
            <a:r>
              <a:rPr lang="en-US" sz="2800" b="1"/>
              <a:t>x</a:t>
            </a:r>
            <a:r>
              <a:rPr lang="en-US" sz="2800"/>
              <a:t> in R</a:t>
            </a:r>
            <a:r>
              <a:rPr lang="en-US" sz="2800" baseline="30000"/>
              <a:t>n</a:t>
            </a:r>
            <a:r>
              <a:rPr lang="en-US" sz="2800"/>
              <a:t>: x</a:t>
            </a:r>
            <a:r>
              <a:rPr lang="en-US" sz="2800" baseline="-25000"/>
              <a:t>1</a:t>
            </a:r>
            <a:r>
              <a:rPr lang="en-US" sz="2800" baseline="30000"/>
              <a:t>2</a:t>
            </a:r>
            <a:r>
              <a:rPr lang="en-US" sz="2800" baseline="-25000"/>
              <a:t> </a:t>
            </a:r>
            <a:r>
              <a:rPr lang="en-US" sz="2800"/>
              <a:t>+ x</a:t>
            </a:r>
            <a:r>
              <a:rPr lang="en-US" sz="2800" baseline="-25000"/>
              <a:t>2</a:t>
            </a:r>
            <a:r>
              <a:rPr lang="en-US" sz="2800" baseline="30000"/>
              <a:t>2</a:t>
            </a:r>
            <a:r>
              <a:rPr lang="en-US" sz="2800" baseline="-25000"/>
              <a:t>  </a:t>
            </a:r>
            <a:r>
              <a:rPr lang="en-US" sz="2800"/>
              <a:t>+… + x</a:t>
            </a:r>
            <a:r>
              <a:rPr lang="en-US" sz="2800" baseline="-25000"/>
              <a:t>n </a:t>
            </a:r>
            <a:r>
              <a:rPr lang="en-US" sz="2800" baseline="30000"/>
              <a:t>2</a:t>
            </a:r>
            <a:r>
              <a:rPr lang="en-US" sz="2800"/>
              <a:t> = 1}</a:t>
            </a:r>
          </a:p>
          <a:p>
            <a:pPr marL="609600" indent="-609600"/>
            <a:r>
              <a:rPr lang="en-US" sz="2800"/>
              <a:t>So, we let m = min {</a:t>
            </a:r>
            <a:r>
              <a:rPr lang="en-US" sz="2800" b="1"/>
              <a:t>x</a:t>
            </a:r>
            <a:r>
              <a:rPr lang="en-US" sz="2800" baseline="30000"/>
              <a:t>T</a:t>
            </a:r>
            <a:r>
              <a:rPr lang="en-US" sz="2800"/>
              <a:t>A</a:t>
            </a:r>
            <a:r>
              <a:rPr lang="en-US" sz="2800" b="1"/>
              <a:t>x</a:t>
            </a:r>
            <a:r>
              <a:rPr lang="en-US" sz="2800"/>
              <a:t>: || </a:t>
            </a:r>
            <a:r>
              <a:rPr lang="en-US" sz="2800" b="1"/>
              <a:t>x</a:t>
            </a:r>
            <a:r>
              <a:rPr lang="en-US" sz="2800"/>
              <a:t> || = 1} and M = max {</a:t>
            </a:r>
            <a:r>
              <a:rPr lang="en-US" sz="2800" b="1"/>
              <a:t>x</a:t>
            </a:r>
            <a:r>
              <a:rPr lang="en-US" sz="2800" baseline="30000"/>
              <a:t>T</a:t>
            </a:r>
            <a:r>
              <a:rPr lang="en-US" sz="2800"/>
              <a:t>A</a:t>
            </a:r>
            <a:r>
              <a:rPr lang="en-US" sz="2800" b="1"/>
              <a:t>x</a:t>
            </a:r>
            <a:r>
              <a:rPr lang="en-US" sz="2800"/>
              <a:t>: || </a:t>
            </a:r>
            <a:r>
              <a:rPr lang="en-US" sz="2800" b="1"/>
              <a:t>x</a:t>
            </a:r>
            <a:r>
              <a:rPr lang="en-US" sz="2800"/>
              <a:t> || = 1}, i.e. m and M are respectively the minimum and maximum values of the quadratic form determined by A on the unit circle U. </a:t>
            </a:r>
          </a:p>
          <a:p>
            <a:pPr marL="609600" indent="-609600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Constrained Optimization – 2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609600" indent="-609600"/>
            <a:r>
              <a:rPr lang="en-US" sz="2800" b="1" dirty="0" smtClean="0"/>
              <a:t>Proposition 57:</a:t>
            </a:r>
            <a:r>
              <a:rPr lang="en-US" sz="2800" dirty="0" smtClean="0"/>
              <a:t> </a:t>
            </a:r>
            <a:r>
              <a:rPr lang="en-US" sz="2800" dirty="0"/>
              <a:t>Let A be a symmetric matrix, and let m and M be as above. Then M is the greatest </a:t>
            </a:r>
            <a:r>
              <a:rPr lang="en-US" sz="2800" dirty="0" err="1"/>
              <a:t>eigenvalue</a:t>
            </a:r>
            <a:r>
              <a:rPr lang="en-US" sz="2800" dirty="0"/>
              <a:t> of A and m is the least </a:t>
            </a:r>
            <a:r>
              <a:rPr lang="en-US" sz="2800" dirty="0" err="1"/>
              <a:t>eigenvalue</a:t>
            </a:r>
            <a:r>
              <a:rPr lang="en-US" sz="2800" dirty="0"/>
              <a:t> of A. The value of </a:t>
            </a:r>
            <a:r>
              <a:rPr lang="en-US" sz="2800" b="1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A</a:t>
            </a:r>
            <a:r>
              <a:rPr lang="en-US" sz="2800" b="1" dirty="0" err="1"/>
              <a:t>x</a:t>
            </a:r>
            <a:r>
              <a:rPr lang="en-US" sz="2800" dirty="0"/>
              <a:t> is M when </a:t>
            </a:r>
            <a:r>
              <a:rPr lang="en-US" sz="2800" b="1" dirty="0"/>
              <a:t>x</a:t>
            </a:r>
            <a:r>
              <a:rPr lang="en-US" sz="2800" dirty="0"/>
              <a:t> is a unit eigenvector corresponding to M, and the value of </a:t>
            </a:r>
            <a:r>
              <a:rPr lang="en-US" sz="2800" b="1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A</a:t>
            </a:r>
            <a:r>
              <a:rPr lang="en-US" sz="2800" b="1" dirty="0" err="1"/>
              <a:t>x</a:t>
            </a:r>
            <a:r>
              <a:rPr lang="en-US" sz="2800" dirty="0"/>
              <a:t> is m when </a:t>
            </a:r>
            <a:r>
              <a:rPr lang="en-US" sz="2800" b="1" dirty="0"/>
              <a:t>x</a:t>
            </a:r>
            <a:r>
              <a:rPr lang="en-US" sz="2800" dirty="0"/>
              <a:t> is a unit eigenvector corresponding to m. </a:t>
            </a:r>
          </a:p>
          <a:p>
            <a:pPr marL="609600" indent="-609600"/>
            <a:r>
              <a:rPr lang="en-US" sz="2800" b="1" dirty="0">
                <a:sym typeface="Symbol" pitchFamily="18" charset="2"/>
              </a:rPr>
              <a:t>Remark: </a:t>
            </a:r>
            <a:r>
              <a:rPr lang="en-US" sz="2800" dirty="0">
                <a:sym typeface="Symbol" pitchFamily="18" charset="2"/>
              </a:rPr>
              <a:t>For any symmetric matrix A, the set of all possible values of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T</a:t>
            </a:r>
            <a:r>
              <a:rPr lang="en-US" sz="2800" dirty="0" err="1"/>
              <a:t>A</a:t>
            </a:r>
            <a:r>
              <a:rPr lang="en-US" sz="2800" b="1" dirty="0" err="1"/>
              <a:t>x</a:t>
            </a:r>
            <a:r>
              <a:rPr lang="en-US" sz="2800" b="1" dirty="0"/>
              <a:t> </a:t>
            </a:r>
            <a:r>
              <a:rPr lang="en-US" sz="2800" dirty="0"/>
              <a:t>for</a:t>
            </a:r>
            <a:r>
              <a:rPr lang="en-US" sz="2800" b="1" dirty="0"/>
              <a:t> x </a:t>
            </a:r>
            <a:r>
              <a:rPr lang="en-US" sz="2800" dirty="0"/>
              <a:t>in U</a:t>
            </a:r>
            <a:r>
              <a:rPr lang="en-US" sz="2800" b="1" dirty="0"/>
              <a:t> </a:t>
            </a:r>
            <a:r>
              <a:rPr lang="en-US" sz="2800" dirty="0">
                <a:sym typeface="Symbol" pitchFamily="18" charset="2"/>
              </a:rPr>
              <a:t>is a closed interval on the real line R, actually it is the closed interval [</a:t>
            </a:r>
            <a:r>
              <a:rPr lang="en-US" sz="2800" dirty="0" err="1">
                <a:sym typeface="Symbol" pitchFamily="18" charset="2"/>
              </a:rPr>
              <a:t>m,M</a:t>
            </a:r>
            <a:r>
              <a:rPr lang="en-US" sz="2800" dirty="0">
                <a:sym typeface="Symbol" pitchFamily="18" charset="2"/>
              </a:rPr>
              <a:t>]. </a:t>
            </a:r>
          </a:p>
          <a:p>
            <a:pPr marL="609600" indent="-609600">
              <a:buFontTx/>
              <a:buNone/>
            </a:pPr>
            <a:endParaRPr lang="en-US" sz="2800" dirty="0"/>
          </a:p>
          <a:p>
            <a:pPr marL="609600" indent="-609600"/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1228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 Diagonalization of Symmetric Matrices</vt:lpstr>
      <vt:lpstr>Quadratic Forms - 1</vt:lpstr>
      <vt:lpstr>Quadratic Forms - 2</vt:lpstr>
      <vt:lpstr>Quadratic Forms - 3</vt:lpstr>
      <vt:lpstr>Geometric Interpretation in R2</vt:lpstr>
      <vt:lpstr>Classification of Quadratic Forms</vt:lpstr>
      <vt:lpstr>Relationship with Eigenvalues</vt:lpstr>
      <vt:lpstr>Constrained Optimization of Quadratic Forms</vt:lpstr>
      <vt:lpstr>Constrained Optimization – 2 </vt:lpstr>
      <vt:lpstr>Constrained Optimization – 2a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386</cp:revision>
  <cp:lastPrinted>2018-11-12T09:03:43Z</cp:lastPrinted>
  <dcterms:created xsi:type="dcterms:W3CDTF">2001-08-16T03:34:40Z</dcterms:created>
  <dcterms:modified xsi:type="dcterms:W3CDTF">2018-11-14T07:15:12Z</dcterms:modified>
</cp:coreProperties>
</file>