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10"/>
  </p:handoutMasterIdLst>
  <p:sldIdLst>
    <p:sldId id="429" r:id="rId2"/>
    <p:sldId id="416" r:id="rId3"/>
    <p:sldId id="417" r:id="rId4"/>
    <p:sldId id="418" r:id="rId5"/>
    <p:sldId id="421" r:id="rId6"/>
    <p:sldId id="422" r:id="rId7"/>
    <p:sldId id="420" r:id="rId8"/>
    <p:sldId id="419" r:id="rId9"/>
  </p:sldIdLst>
  <p:sldSz cx="9144000" cy="6858000" type="screen4x3"/>
  <p:notesSz cx="7053263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6189" y="0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496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6189" y="8843496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3105A5-CC5F-4486-8780-8FFB191408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50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561ACD-1107-4B46-9156-234D2D805C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B359FA-05B6-438E-B592-98AD994CE4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944991-F252-40C4-A166-0F9E415F45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24846-4BF0-4462-B122-B387BBF8B5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BB472-E787-4C32-A044-5F505D8C86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6D3F9B-0F9D-48D1-9E05-C92849FA39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1AEBB4-4E1F-4304-A38D-89F1FD2615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E1737-02BC-478F-9117-C1D735FD3F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ADDA3-A5C2-4D36-B216-F3C5FEF301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AF3DEC-E363-4256-AA2E-A2B45FDACC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F9535-FD67-467A-B318-23A1B079D4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D8F0523-3EFC-4AF9-B444-26E05969263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14400"/>
          </a:xfrm>
        </p:spPr>
        <p:txBody>
          <a:bodyPr/>
          <a:lstStyle/>
          <a:p>
            <a:r>
              <a:rPr lang="en-US" sz="3600" b="1" dirty="0" smtClean="0"/>
              <a:t>Review - Quadratic Forms</a:t>
            </a:r>
            <a:endParaRPr lang="en-US" sz="3600" b="1" dirty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867400"/>
          </a:xfrm>
        </p:spPr>
        <p:txBody>
          <a:bodyPr/>
          <a:lstStyle/>
          <a:p>
            <a:pPr marL="0" indent="-609600">
              <a:spcBef>
                <a:spcPts val="0"/>
              </a:spcBef>
            </a:pPr>
            <a:r>
              <a:rPr lang="en-US" sz="2400" b="1" dirty="0"/>
              <a:t>Definition</a:t>
            </a:r>
            <a:r>
              <a:rPr lang="en-US" sz="2400" dirty="0"/>
              <a:t>: A </a:t>
            </a:r>
            <a:r>
              <a:rPr lang="en-US" sz="2400" b="1" dirty="0"/>
              <a:t>quadratic form</a:t>
            </a:r>
            <a:r>
              <a:rPr lang="en-US" sz="2400" dirty="0"/>
              <a:t> on R</a:t>
            </a:r>
            <a:r>
              <a:rPr lang="en-US" sz="2400" baseline="30000" dirty="0"/>
              <a:t>n</a:t>
            </a:r>
            <a:r>
              <a:rPr lang="en-US" sz="2400" dirty="0"/>
              <a:t> is a function Q from </a:t>
            </a:r>
            <a:r>
              <a:rPr lang="en-US" altLang="en-US" sz="2800" dirty="0">
                <a:solidFill>
                  <a:srgbClr val="000000"/>
                </a:solidFill>
                <a:latin typeface="Castellar" pitchFamily="18" charset="0"/>
              </a:rPr>
              <a:t>R</a:t>
            </a:r>
            <a:r>
              <a:rPr lang="en-US" altLang="en-US" sz="2800" baseline="30000" dirty="0">
                <a:solidFill>
                  <a:srgbClr val="000000"/>
                </a:solidFill>
              </a:rPr>
              <a:t>n</a:t>
            </a:r>
            <a:r>
              <a:rPr lang="en-US" sz="2400" dirty="0" smtClean="0"/>
              <a:t> </a:t>
            </a:r>
            <a:r>
              <a:rPr lang="en-US" sz="2400" dirty="0"/>
              <a:t>to </a:t>
            </a:r>
            <a:r>
              <a:rPr lang="en-US" altLang="en-US" sz="2800" dirty="0" smtClean="0">
                <a:solidFill>
                  <a:srgbClr val="000000"/>
                </a:solidFill>
                <a:latin typeface="Castellar" pitchFamily="18" charset="0"/>
              </a:rPr>
              <a:t>R</a:t>
            </a:r>
            <a:r>
              <a:rPr lang="en-US" sz="2400" dirty="0" smtClean="0"/>
              <a:t> </a:t>
            </a:r>
            <a:r>
              <a:rPr lang="en-US" sz="2400" dirty="0"/>
              <a:t>whose value at a vector </a:t>
            </a:r>
            <a:r>
              <a:rPr lang="en-US" sz="2400" b="1" dirty="0"/>
              <a:t>x </a:t>
            </a:r>
            <a:r>
              <a:rPr lang="en-US" sz="2400" dirty="0"/>
              <a:t> is given by an expression of the form Q(</a:t>
            </a:r>
            <a:r>
              <a:rPr lang="en-US" sz="2400" b="1" dirty="0"/>
              <a:t>x</a:t>
            </a:r>
            <a:r>
              <a:rPr lang="en-US" sz="2400" dirty="0"/>
              <a:t>) = </a:t>
            </a:r>
            <a:r>
              <a:rPr lang="en-US" sz="2400" b="1" dirty="0" err="1"/>
              <a:t>x</a:t>
            </a:r>
            <a:r>
              <a:rPr lang="en-US" sz="2400" b="1" baseline="30000" dirty="0" err="1"/>
              <a:t>T</a:t>
            </a:r>
            <a:r>
              <a:rPr lang="en-US" sz="2400" dirty="0" err="1"/>
              <a:t>A</a:t>
            </a:r>
            <a:r>
              <a:rPr lang="en-US" sz="2400" b="1" dirty="0" err="1"/>
              <a:t>x</a:t>
            </a:r>
            <a:r>
              <a:rPr lang="en-US" sz="2400" dirty="0"/>
              <a:t> where A is a symmetric </a:t>
            </a:r>
            <a:r>
              <a:rPr lang="en-US" sz="2400" dirty="0" err="1"/>
              <a:t>n</a:t>
            </a:r>
            <a:r>
              <a:rPr lang="en-US" sz="2400" dirty="0" err="1">
                <a:sym typeface="Symbol" pitchFamily="18" charset="2"/>
              </a:rPr>
              <a:t>n</a:t>
            </a:r>
            <a:r>
              <a:rPr lang="en-US" sz="2400" dirty="0"/>
              <a:t> matrix. The matrix A is said to be the </a:t>
            </a:r>
            <a:r>
              <a:rPr lang="en-US" sz="2400" b="1" dirty="0"/>
              <a:t>matrix of the quadratic form</a:t>
            </a:r>
            <a:r>
              <a:rPr lang="en-US" sz="2400" dirty="0"/>
              <a:t>. </a:t>
            </a:r>
            <a:endParaRPr lang="en-US" sz="2400" dirty="0" smtClean="0"/>
          </a:p>
          <a:p>
            <a:pPr marL="0" lvl="0" indent="-609600">
              <a:spcBef>
                <a:spcPts val="1200"/>
              </a:spcBef>
            </a:pPr>
            <a:r>
              <a:rPr lang="en-US" sz="2400" b="1" dirty="0">
                <a:solidFill>
                  <a:srgbClr val="000000"/>
                </a:solidFill>
              </a:rPr>
              <a:t>Theorem 9 (Principal Axes Theorem)</a:t>
            </a:r>
            <a:r>
              <a:rPr lang="en-US" sz="2400" dirty="0">
                <a:solidFill>
                  <a:srgbClr val="000000"/>
                </a:solidFill>
              </a:rPr>
              <a:t>: Let A be a symmetric </a:t>
            </a:r>
            <a:r>
              <a:rPr lang="en-US" sz="2400" dirty="0" err="1">
                <a:solidFill>
                  <a:srgbClr val="000000"/>
                </a:solidFill>
              </a:rPr>
              <a:t>n</a:t>
            </a:r>
            <a:r>
              <a:rPr lang="en-US" sz="2400" dirty="0" err="1">
                <a:solidFill>
                  <a:srgbClr val="000000"/>
                </a:solidFill>
                <a:sym typeface="Symbol" pitchFamily="18" charset="2"/>
              </a:rPr>
              <a:t>n</a:t>
            </a:r>
            <a:r>
              <a:rPr lang="en-US" sz="2400" dirty="0">
                <a:solidFill>
                  <a:srgbClr val="000000"/>
                </a:solidFill>
              </a:rPr>
              <a:t> matrix. Then there is an orthogonal change of variable </a:t>
            </a:r>
            <a:r>
              <a:rPr lang="en-US" sz="2400" b="1" dirty="0">
                <a:solidFill>
                  <a:srgbClr val="000000"/>
                </a:solidFill>
              </a:rPr>
              <a:t>x </a:t>
            </a:r>
            <a:r>
              <a:rPr lang="en-US" sz="2400" dirty="0">
                <a:solidFill>
                  <a:srgbClr val="000000"/>
                </a:solidFill>
              </a:rPr>
              <a:t>= </a:t>
            </a:r>
            <a:r>
              <a:rPr lang="en-US" sz="2400" dirty="0" err="1">
                <a:solidFill>
                  <a:srgbClr val="000000"/>
                </a:solidFill>
              </a:rPr>
              <a:t>P</a:t>
            </a:r>
            <a:r>
              <a:rPr lang="en-US" sz="2400" b="1" dirty="0" err="1">
                <a:solidFill>
                  <a:srgbClr val="000000"/>
                </a:solidFill>
              </a:rPr>
              <a:t>y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that  transforms the quadratic form </a:t>
            </a:r>
            <a:r>
              <a:rPr lang="en-US" sz="2400" b="1" dirty="0" err="1">
                <a:solidFill>
                  <a:srgbClr val="000000"/>
                </a:solidFill>
              </a:rPr>
              <a:t>x</a:t>
            </a:r>
            <a:r>
              <a:rPr lang="en-US" sz="2400" b="1" baseline="30000" dirty="0" err="1">
                <a:solidFill>
                  <a:srgbClr val="000000"/>
                </a:solidFill>
              </a:rPr>
              <a:t>T</a:t>
            </a:r>
            <a:r>
              <a:rPr lang="en-US" sz="2400" dirty="0" err="1">
                <a:solidFill>
                  <a:srgbClr val="000000"/>
                </a:solidFill>
              </a:rPr>
              <a:t>A</a:t>
            </a:r>
            <a:r>
              <a:rPr lang="en-US" sz="2400" b="1" dirty="0" err="1">
                <a:solidFill>
                  <a:srgbClr val="000000"/>
                </a:solidFill>
              </a:rPr>
              <a:t>x</a:t>
            </a:r>
            <a:r>
              <a:rPr lang="en-US" sz="2400" dirty="0">
                <a:solidFill>
                  <a:srgbClr val="000000"/>
                </a:solidFill>
              </a:rPr>
              <a:t> into a quadratic form </a:t>
            </a:r>
            <a:r>
              <a:rPr lang="en-US" sz="2400" b="1" dirty="0" err="1">
                <a:solidFill>
                  <a:srgbClr val="000000"/>
                </a:solidFill>
              </a:rPr>
              <a:t>y</a:t>
            </a:r>
            <a:r>
              <a:rPr lang="en-US" sz="2400" b="1" baseline="30000" dirty="0" err="1">
                <a:solidFill>
                  <a:srgbClr val="000000"/>
                </a:solidFill>
              </a:rPr>
              <a:t>T</a:t>
            </a:r>
            <a:r>
              <a:rPr lang="en-US" sz="2400" dirty="0" err="1">
                <a:solidFill>
                  <a:srgbClr val="000000"/>
                </a:solidFill>
              </a:rPr>
              <a:t>D</a:t>
            </a:r>
            <a:r>
              <a:rPr lang="en-US" sz="2400" b="1" dirty="0" err="1">
                <a:solidFill>
                  <a:srgbClr val="000000"/>
                </a:solidFill>
              </a:rPr>
              <a:t>y</a:t>
            </a:r>
            <a:r>
              <a:rPr lang="en-US" sz="2400" dirty="0">
                <a:solidFill>
                  <a:srgbClr val="000000"/>
                </a:solidFill>
              </a:rPr>
              <a:t> which has no cross-product terms (equivalent to D being a diagonal matrix). 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0" lvl="0" indent="-609600">
              <a:spcBef>
                <a:spcPts val="1200"/>
              </a:spcBef>
            </a:pPr>
            <a:r>
              <a:rPr lang="en-US" sz="2400" b="1" dirty="0">
                <a:solidFill>
                  <a:srgbClr val="000000"/>
                </a:solidFill>
              </a:rPr>
              <a:t>Proposition 57:</a:t>
            </a:r>
            <a:r>
              <a:rPr lang="en-US" sz="2400" dirty="0">
                <a:solidFill>
                  <a:srgbClr val="000000"/>
                </a:solidFill>
              </a:rPr>
              <a:t> Let A be a symmetric matrix, and let m and M be </a:t>
            </a:r>
            <a:r>
              <a:rPr lang="en-US" sz="2400" dirty="0" smtClean="0">
                <a:solidFill>
                  <a:srgbClr val="000000"/>
                </a:solidFill>
              </a:rPr>
              <a:t>the minimum and maximum values of the quadratic form </a:t>
            </a:r>
            <a:r>
              <a:rPr lang="en-US" sz="2400" b="1" dirty="0" err="1">
                <a:solidFill>
                  <a:srgbClr val="000000"/>
                </a:solidFill>
              </a:rPr>
              <a:t>x</a:t>
            </a:r>
            <a:r>
              <a:rPr lang="en-US" sz="2400" b="1" baseline="30000" dirty="0" err="1">
                <a:solidFill>
                  <a:srgbClr val="000000"/>
                </a:solidFill>
              </a:rPr>
              <a:t>T</a:t>
            </a:r>
            <a:r>
              <a:rPr lang="en-US" sz="2400" dirty="0" err="1">
                <a:solidFill>
                  <a:srgbClr val="000000"/>
                </a:solidFill>
              </a:rPr>
              <a:t>A</a:t>
            </a:r>
            <a:r>
              <a:rPr lang="en-US" sz="2400" b="1" dirty="0" err="1">
                <a:solidFill>
                  <a:srgbClr val="000000"/>
                </a:solidFill>
              </a:rPr>
              <a:t>x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on the unit circle U</a:t>
            </a:r>
            <a:r>
              <a:rPr lang="en-US" sz="2400" b="1" dirty="0" smtClean="0">
                <a:solidFill>
                  <a:srgbClr val="000000"/>
                </a:solidFill>
              </a:rPr>
              <a:t>. </a:t>
            </a:r>
            <a:r>
              <a:rPr lang="en-US" sz="2400" dirty="0" smtClean="0">
                <a:solidFill>
                  <a:srgbClr val="000000"/>
                </a:solidFill>
              </a:rPr>
              <a:t>Then </a:t>
            </a:r>
            <a:r>
              <a:rPr lang="en-US" sz="2400" dirty="0">
                <a:solidFill>
                  <a:srgbClr val="000000"/>
                </a:solidFill>
              </a:rPr>
              <a:t>M is the greatest eigenvalue of A and m is the least eigenvalue of A. The value of </a:t>
            </a:r>
            <a:r>
              <a:rPr lang="en-US" sz="2400" b="1" dirty="0" err="1">
                <a:solidFill>
                  <a:srgbClr val="000000"/>
                </a:solidFill>
              </a:rPr>
              <a:t>x</a:t>
            </a:r>
            <a:r>
              <a:rPr lang="en-US" sz="2400" baseline="30000" dirty="0" err="1">
                <a:solidFill>
                  <a:srgbClr val="000000"/>
                </a:solidFill>
              </a:rPr>
              <a:t>T</a:t>
            </a:r>
            <a:r>
              <a:rPr lang="en-US" sz="2400" dirty="0" err="1">
                <a:solidFill>
                  <a:srgbClr val="000000"/>
                </a:solidFill>
              </a:rPr>
              <a:t>A</a:t>
            </a:r>
            <a:r>
              <a:rPr lang="en-US" sz="2400" b="1" dirty="0" err="1">
                <a:solidFill>
                  <a:srgbClr val="000000"/>
                </a:solidFill>
              </a:rPr>
              <a:t>x</a:t>
            </a:r>
            <a:r>
              <a:rPr lang="en-US" sz="2400" dirty="0">
                <a:solidFill>
                  <a:srgbClr val="000000"/>
                </a:solidFill>
              </a:rPr>
              <a:t> is M when </a:t>
            </a:r>
            <a:r>
              <a:rPr lang="en-US" sz="2400" b="1" dirty="0">
                <a:solidFill>
                  <a:srgbClr val="000000"/>
                </a:solidFill>
              </a:rPr>
              <a:t>x</a:t>
            </a:r>
            <a:r>
              <a:rPr lang="en-US" sz="2400" dirty="0">
                <a:solidFill>
                  <a:srgbClr val="000000"/>
                </a:solidFill>
              </a:rPr>
              <a:t> is a unit eigenvector corresponding to M, and the value of </a:t>
            </a:r>
            <a:r>
              <a:rPr lang="en-US" sz="2400" b="1" dirty="0" err="1">
                <a:solidFill>
                  <a:srgbClr val="000000"/>
                </a:solidFill>
              </a:rPr>
              <a:t>x</a:t>
            </a:r>
            <a:r>
              <a:rPr lang="en-US" sz="2400" baseline="30000" dirty="0" err="1">
                <a:solidFill>
                  <a:srgbClr val="000000"/>
                </a:solidFill>
              </a:rPr>
              <a:t>T</a:t>
            </a:r>
            <a:r>
              <a:rPr lang="en-US" sz="2400" dirty="0" err="1">
                <a:solidFill>
                  <a:srgbClr val="000000"/>
                </a:solidFill>
              </a:rPr>
              <a:t>A</a:t>
            </a:r>
            <a:r>
              <a:rPr lang="en-US" sz="2400" b="1" dirty="0" err="1">
                <a:solidFill>
                  <a:srgbClr val="000000"/>
                </a:solidFill>
              </a:rPr>
              <a:t>x</a:t>
            </a:r>
            <a:r>
              <a:rPr lang="en-US" sz="2400" dirty="0">
                <a:solidFill>
                  <a:srgbClr val="000000"/>
                </a:solidFill>
              </a:rPr>
              <a:t> is m when </a:t>
            </a:r>
            <a:r>
              <a:rPr lang="en-US" sz="2400" b="1" dirty="0">
                <a:solidFill>
                  <a:srgbClr val="000000"/>
                </a:solidFill>
              </a:rPr>
              <a:t>x</a:t>
            </a:r>
            <a:r>
              <a:rPr lang="en-US" sz="2400" dirty="0">
                <a:solidFill>
                  <a:srgbClr val="000000"/>
                </a:solidFill>
              </a:rPr>
              <a:t> is a unit eigenvector corresponding to m. </a:t>
            </a:r>
          </a:p>
          <a:p>
            <a:pPr marL="0" lvl="0" indent="-609600">
              <a:spcBef>
                <a:spcPts val="600"/>
              </a:spcBef>
            </a:pPr>
            <a:endParaRPr lang="en-US" sz="2400" dirty="0">
              <a:solidFill>
                <a:srgbClr val="000000"/>
              </a:solidFill>
            </a:endParaRPr>
          </a:p>
          <a:p>
            <a:pPr marL="0" indent="-609600">
              <a:spcBef>
                <a:spcPts val="0"/>
              </a:spcBef>
            </a:pP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838200"/>
          </a:xfrm>
        </p:spPr>
        <p:txBody>
          <a:bodyPr/>
          <a:lstStyle/>
          <a:p>
            <a:r>
              <a:rPr lang="en-US" sz="3600" b="1" dirty="0"/>
              <a:t>Singular Value Decomposition - 1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/>
            <a:r>
              <a:rPr lang="en-US" sz="2800" b="1" dirty="0"/>
              <a:t>Observation 1: </a:t>
            </a:r>
            <a:r>
              <a:rPr lang="en-US" sz="2800" dirty="0"/>
              <a:t>Let A be any </a:t>
            </a:r>
            <a:r>
              <a:rPr lang="en-US" sz="2800" dirty="0" err="1"/>
              <a:t>m</a:t>
            </a:r>
            <a:r>
              <a:rPr lang="en-US" sz="2800" dirty="0" err="1">
                <a:sym typeface="Symbol" pitchFamily="18" charset="2"/>
              </a:rPr>
              <a:t>n</a:t>
            </a:r>
            <a:r>
              <a:rPr lang="en-US" sz="2800" dirty="0"/>
              <a:t> matrix – then A represents a linear transformation </a:t>
            </a:r>
            <a:r>
              <a:rPr lang="en-US" sz="2800" b="1" dirty="0"/>
              <a:t>x </a:t>
            </a:r>
            <a:r>
              <a:rPr lang="en-US" sz="2800" dirty="0">
                <a:sym typeface="Symbol" pitchFamily="18" charset="2"/>
              </a:rPr>
              <a:t> </a:t>
            </a:r>
            <a:r>
              <a:rPr lang="en-US" sz="2800" dirty="0"/>
              <a:t>A</a:t>
            </a:r>
            <a:r>
              <a:rPr lang="en-US" sz="2800" b="1" dirty="0"/>
              <a:t>x</a:t>
            </a:r>
            <a:r>
              <a:rPr lang="en-US" sz="2800" dirty="0"/>
              <a:t> from </a:t>
            </a:r>
            <a:r>
              <a:rPr lang="en-US" altLang="en-US" sz="2800" dirty="0">
                <a:solidFill>
                  <a:srgbClr val="000000"/>
                </a:solidFill>
                <a:latin typeface="Castellar" pitchFamily="18" charset="0"/>
              </a:rPr>
              <a:t>R</a:t>
            </a:r>
            <a:r>
              <a:rPr lang="en-US" altLang="en-US" sz="2800" baseline="30000" dirty="0">
                <a:solidFill>
                  <a:srgbClr val="000000"/>
                </a:solidFill>
              </a:rPr>
              <a:t>n</a:t>
            </a:r>
            <a:r>
              <a:rPr lang="en-US" sz="2800" dirty="0" smtClean="0"/>
              <a:t> </a:t>
            </a:r>
            <a:r>
              <a:rPr lang="en-US" sz="2800" dirty="0"/>
              <a:t>to </a:t>
            </a:r>
            <a:r>
              <a:rPr lang="en-US" altLang="en-US" sz="2800" dirty="0" smtClean="0">
                <a:solidFill>
                  <a:srgbClr val="000000"/>
                </a:solidFill>
                <a:latin typeface="Castellar" pitchFamily="18" charset="0"/>
              </a:rPr>
              <a:t>R</a:t>
            </a:r>
            <a:r>
              <a:rPr lang="en-US" altLang="en-US" sz="2800" baseline="30000" dirty="0">
                <a:solidFill>
                  <a:srgbClr val="000000"/>
                </a:solidFill>
              </a:rPr>
              <a:t>m</a:t>
            </a:r>
            <a:r>
              <a:rPr lang="en-US" sz="2800" dirty="0" smtClean="0"/>
              <a:t>. </a:t>
            </a:r>
            <a:r>
              <a:rPr lang="en-US" sz="2800" dirty="0"/>
              <a:t>Suppose </a:t>
            </a:r>
            <a:r>
              <a:rPr lang="en-US" sz="2800" b="1" dirty="0"/>
              <a:t>x</a:t>
            </a:r>
            <a:r>
              <a:rPr lang="en-US" sz="2800" dirty="0"/>
              <a:t> is a unit vector: Then:</a:t>
            </a:r>
          </a:p>
          <a:p>
            <a:pPr marL="609600" indent="-609600">
              <a:buFontTx/>
              <a:buNone/>
            </a:pPr>
            <a:r>
              <a:rPr lang="en-US" sz="2800" dirty="0"/>
              <a:t>       ||A</a:t>
            </a:r>
            <a:r>
              <a:rPr lang="en-US" sz="2800" b="1" dirty="0"/>
              <a:t>x</a:t>
            </a:r>
            <a:r>
              <a:rPr lang="en-US" sz="2800" dirty="0"/>
              <a:t>||</a:t>
            </a:r>
            <a:r>
              <a:rPr lang="en-US" sz="2800" baseline="30000" dirty="0"/>
              <a:t>2</a:t>
            </a:r>
            <a:r>
              <a:rPr lang="en-US" sz="2800" dirty="0"/>
              <a:t> = (A</a:t>
            </a:r>
            <a:r>
              <a:rPr lang="en-US" sz="2800" b="1" dirty="0"/>
              <a:t>x</a:t>
            </a:r>
            <a:r>
              <a:rPr lang="en-US" sz="2800" dirty="0"/>
              <a:t>)</a:t>
            </a:r>
            <a:r>
              <a:rPr lang="en-US" sz="2800" baseline="30000" dirty="0"/>
              <a:t>T</a:t>
            </a:r>
            <a:r>
              <a:rPr lang="en-US" sz="2800" dirty="0"/>
              <a:t>(A</a:t>
            </a:r>
            <a:r>
              <a:rPr lang="en-US" sz="2800" b="1" dirty="0"/>
              <a:t>x</a:t>
            </a:r>
            <a:r>
              <a:rPr lang="en-US" sz="2800" dirty="0"/>
              <a:t>) = </a:t>
            </a:r>
            <a:r>
              <a:rPr lang="en-US" sz="2800" b="1" dirty="0" err="1"/>
              <a:t>x</a:t>
            </a:r>
            <a:r>
              <a:rPr lang="en-US" sz="2800" baseline="30000" dirty="0" err="1"/>
              <a:t>T</a:t>
            </a:r>
            <a:r>
              <a:rPr lang="en-US" sz="2800" dirty="0"/>
              <a:t>(A</a:t>
            </a:r>
            <a:r>
              <a:rPr lang="en-US" sz="2800" baseline="30000" dirty="0"/>
              <a:t>T</a:t>
            </a:r>
            <a:r>
              <a:rPr lang="en-US" sz="2800" dirty="0"/>
              <a:t>A)</a:t>
            </a:r>
            <a:r>
              <a:rPr lang="en-US" sz="2800" b="1" dirty="0"/>
              <a:t>x    </a:t>
            </a:r>
            <a:r>
              <a:rPr lang="en-US" sz="2800" dirty="0"/>
              <a:t>…...</a:t>
            </a:r>
            <a:r>
              <a:rPr lang="en-US" sz="2800" b="1" dirty="0"/>
              <a:t>    </a:t>
            </a:r>
            <a:r>
              <a:rPr lang="en-US" sz="2800" dirty="0"/>
              <a:t>(1)</a:t>
            </a:r>
          </a:p>
          <a:p>
            <a:pPr marL="609600" indent="-609600">
              <a:buFontTx/>
              <a:buNone/>
            </a:pPr>
            <a:r>
              <a:rPr lang="en-US" sz="2800" dirty="0"/>
              <a:t>       Also: (A</a:t>
            </a:r>
            <a:r>
              <a:rPr lang="en-US" sz="2800" baseline="30000" dirty="0"/>
              <a:t>T</a:t>
            </a:r>
            <a:r>
              <a:rPr lang="en-US" sz="2800" dirty="0"/>
              <a:t>A)</a:t>
            </a:r>
            <a:r>
              <a:rPr lang="en-US" sz="2800" baseline="30000" dirty="0"/>
              <a:t>T</a:t>
            </a:r>
            <a:r>
              <a:rPr lang="en-US" sz="2800" dirty="0"/>
              <a:t> = A</a:t>
            </a:r>
            <a:r>
              <a:rPr lang="en-US" sz="2800" baseline="30000" dirty="0"/>
              <a:t>T</a:t>
            </a:r>
            <a:r>
              <a:rPr lang="en-US" sz="2800" dirty="0"/>
              <a:t>(A</a:t>
            </a:r>
            <a:r>
              <a:rPr lang="en-US" sz="2800" baseline="30000" dirty="0"/>
              <a:t>T</a:t>
            </a:r>
            <a:r>
              <a:rPr lang="en-US" sz="2800" dirty="0"/>
              <a:t>)</a:t>
            </a:r>
            <a:r>
              <a:rPr lang="en-US" sz="2800" baseline="30000" dirty="0"/>
              <a:t>T</a:t>
            </a:r>
            <a:r>
              <a:rPr lang="en-US" sz="2800" dirty="0"/>
              <a:t> = A</a:t>
            </a:r>
            <a:r>
              <a:rPr lang="en-US" sz="2800" baseline="30000" dirty="0"/>
              <a:t>T</a:t>
            </a:r>
            <a:r>
              <a:rPr lang="en-US" sz="2800" dirty="0"/>
              <a:t>A    ……   (2)</a:t>
            </a:r>
          </a:p>
          <a:p>
            <a:pPr marL="609600" indent="-609600">
              <a:buFontTx/>
              <a:buNone/>
            </a:pPr>
            <a:r>
              <a:rPr lang="en-US" sz="2800" dirty="0"/>
              <a:t>       From (2) we get that the matrix A</a:t>
            </a:r>
            <a:r>
              <a:rPr lang="en-US" sz="2800" baseline="30000" dirty="0"/>
              <a:t>T</a:t>
            </a:r>
            <a:r>
              <a:rPr lang="en-US" sz="2800" dirty="0"/>
              <a:t>A is a symmetric </a:t>
            </a:r>
            <a:r>
              <a:rPr lang="en-US" sz="2800" dirty="0" err="1"/>
              <a:t>n</a:t>
            </a:r>
            <a:r>
              <a:rPr lang="en-US" sz="2800" dirty="0" err="1">
                <a:sym typeface="Symbol" pitchFamily="18" charset="2"/>
              </a:rPr>
              <a:t>n</a:t>
            </a:r>
            <a:r>
              <a:rPr lang="en-US" sz="2800" dirty="0"/>
              <a:t> matrix. </a:t>
            </a:r>
            <a:r>
              <a:rPr lang="en-US" sz="2800" dirty="0" smtClean="0"/>
              <a:t>Using (1), we see that the maximum </a:t>
            </a:r>
            <a:r>
              <a:rPr lang="en-US" sz="2800" dirty="0"/>
              <a:t>value of  ||A</a:t>
            </a:r>
            <a:r>
              <a:rPr lang="en-US" sz="2800" b="1" dirty="0"/>
              <a:t>x</a:t>
            </a:r>
            <a:r>
              <a:rPr lang="en-US" sz="2800" dirty="0"/>
              <a:t>||</a:t>
            </a:r>
            <a:r>
              <a:rPr lang="en-US" sz="2800" baseline="30000" dirty="0"/>
              <a:t>2</a:t>
            </a:r>
            <a:r>
              <a:rPr lang="en-US" sz="2800" dirty="0"/>
              <a:t> (and hence of ||A</a:t>
            </a:r>
            <a:r>
              <a:rPr lang="en-US" sz="2800" b="1" dirty="0"/>
              <a:t>x</a:t>
            </a:r>
            <a:r>
              <a:rPr lang="en-US" sz="2800" dirty="0"/>
              <a:t>||) </a:t>
            </a:r>
            <a:r>
              <a:rPr lang="en-US" sz="2800" b="1" i="1" dirty="0"/>
              <a:t>for unit vectors</a:t>
            </a:r>
            <a:r>
              <a:rPr lang="en-US" sz="2800" b="1" dirty="0"/>
              <a:t> </a:t>
            </a:r>
            <a:r>
              <a:rPr lang="en-US" sz="2800" dirty="0"/>
              <a:t>is equal to the largest eigenvalue of 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A and this is achieved at a unit eigenvector corresponding to this eigenvalue (this follows from Proposition 57, as discussed in the lecture on quadratic forms). This is of importance in numerous applications.  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3600" b="1"/>
              <a:t>Singular Value Decomposition - 2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334000"/>
          </a:xfrm>
        </p:spPr>
        <p:txBody>
          <a:bodyPr/>
          <a:lstStyle/>
          <a:p>
            <a:pPr marL="609600" indent="-609600"/>
            <a:r>
              <a:rPr lang="en-US" sz="2800" b="1" dirty="0"/>
              <a:t>Observation 2: </a:t>
            </a:r>
            <a:r>
              <a:rPr lang="en-US" sz="2800" dirty="0"/>
              <a:t>Let A be an </a:t>
            </a:r>
            <a:r>
              <a:rPr lang="en-US" sz="2800" dirty="0" err="1"/>
              <a:t>m</a:t>
            </a:r>
            <a:r>
              <a:rPr lang="en-US" sz="2800" dirty="0" err="1">
                <a:sym typeface="Symbol" pitchFamily="18" charset="2"/>
              </a:rPr>
              <a:t>n</a:t>
            </a:r>
            <a:r>
              <a:rPr lang="en-US" sz="2800" dirty="0"/>
              <a:t> matrix. Then A</a:t>
            </a:r>
            <a:r>
              <a:rPr lang="en-US" sz="2800" baseline="30000" dirty="0"/>
              <a:t>T</a:t>
            </a:r>
            <a:r>
              <a:rPr lang="en-US" sz="2800" dirty="0"/>
              <a:t>A, being a symmetric </a:t>
            </a:r>
            <a:r>
              <a:rPr lang="en-US" sz="2800" dirty="0" err="1"/>
              <a:t>n</a:t>
            </a:r>
            <a:r>
              <a:rPr lang="en-US" sz="2800" dirty="0" err="1">
                <a:sym typeface="Symbol" pitchFamily="18" charset="2"/>
              </a:rPr>
              <a:t>n</a:t>
            </a:r>
            <a:r>
              <a:rPr lang="en-US" sz="2800" dirty="0">
                <a:sym typeface="Symbol" pitchFamily="18" charset="2"/>
              </a:rPr>
              <a:t> matrix</a:t>
            </a:r>
            <a:r>
              <a:rPr lang="en-US" sz="2800" dirty="0"/>
              <a:t>, can be orthogonally </a:t>
            </a:r>
            <a:r>
              <a:rPr lang="en-US" sz="2800" dirty="0" err="1"/>
              <a:t>diagonalized</a:t>
            </a:r>
            <a:r>
              <a:rPr lang="en-US" sz="2800" dirty="0"/>
              <a:t>. Let {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,…., </a:t>
            </a:r>
            <a:r>
              <a:rPr lang="en-US" sz="2800" b="1" dirty="0" err="1">
                <a:sym typeface="Symbol" pitchFamily="18" charset="2"/>
              </a:rPr>
              <a:t>v</a:t>
            </a:r>
            <a:r>
              <a:rPr lang="en-US" sz="2800" baseline="-25000" dirty="0" err="1">
                <a:sym typeface="Symbol" pitchFamily="18" charset="2"/>
              </a:rPr>
              <a:t>n</a:t>
            </a:r>
            <a:r>
              <a:rPr lang="en-US" sz="2800" dirty="0"/>
              <a:t>} be an orthonormal basis for </a:t>
            </a:r>
            <a:r>
              <a:rPr lang="en-US" altLang="en-US" sz="2800" dirty="0">
                <a:solidFill>
                  <a:srgbClr val="000000"/>
                </a:solidFill>
                <a:latin typeface="Castellar" pitchFamily="18" charset="0"/>
              </a:rPr>
              <a:t>R</a:t>
            </a:r>
            <a:r>
              <a:rPr lang="en-US" altLang="en-US" sz="2800" baseline="30000" dirty="0">
                <a:solidFill>
                  <a:srgbClr val="000000"/>
                </a:solidFill>
              </a:rPr>
              <a:t>n</a:t>
            </a:r>
            <a:r>
              <a:rPr lang="en-US" sz="2800" dirty="0" smtClean="0"/>
              <a:t> </a:t>
            </a:r>
            <a:r>
              <a:rPr lang="en-US" sz="2800" dirty="0"/>
              <a:t>consisting of eigenvectors of A</a:t>
            </a:r>
            <a:r>
              <a:rPr lang="en-US" sz="2800" baseline="30000" dirty="0"/>
              <a:t>T</a:t>
            </a:r>
            <a:r>
              <a:rPr lang="en-US" sz="2800" dirty="0"/>
              <a:t>A with corresponding eigenvalues </a:t>
            </a:r>
            <a:r>
              <a:rPr lang="en-US" sz="2800" dirty="0">
                <a:sym typeface="Symbol" pitchFamily="18" charset="2"/>
              </a:rPr>
              <a:t>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,</a:t>
            </a:r>
            <a:r>
              <a:rPr lang="en-US" sz="2800" dirty="0">
                <a:sym typeface="Symbol" pitchFamily="18" charset="2"/>
              </a:rPr>
              <a:t> 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, ….. </a:t>
            </a:r>
            <a:r>
              <a:rPr lang="en-US" sz="2800" dirty="0">
                <a:sym typeface="Symbol" pitchFamily="18" charset="2"/>
              </a:rPr>
              <a:t></a:t>
            </a:r>
            <a:r>
              <a:rPr lang="en-US" sz="2800" baseline="-25000" dirty="0">
                <a:sym typeface="Symbol" pitchFamily="18" charset="2"/>
              </a:rPr>
              <a:t>n</a:t>
            </a:r>
            <a:r>
              <a:rPr lang="en-US" sz="2800" dirty="0"/>
              <a:t>. Then:</a:t>
            </a:r>
          </a:p>
          <a:p>
            <a:pPr marL="609600" indent="-609600">
              <a:buFontTx/>
              <a:buNone/>
            </a:pPr>
            <a:r>
              <a:rPr lang="en-US" sz="2800" dirty="0"/>
              <a:t>       ||A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baseline="-25000" dirty="0">
                <a:sym typeface="Symbol" pitchFamily="18" charset="2"/>
              </a:rPr>
              <a:t>i</a:t>
            </a:r>
            <a:r>
              <a:rPr lang="en-US" sz="2800" dirty="0"/>
              <a:t>||</a:t>
            </a:r>
            <a:r>
              <a:rPr lang="en-US" sz="2800" baseline="30000" dirty="0"/>
              <a:t>2</a:t>
            </a:r>
            <a:r>
              <a:rPr lang="en-US" sz="2800" dirty="0"/>
              <a:t> = (A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baseline="-25000" dirty="0">
                <a:sym typeface="Symbol" pitchFamily="18" charset="2"/>
              </a:rPr>
              <a:t>i</a:t>
            </a:r>
            <a:r>
              <a:rPr lang="en-US" sz="2800" dirty="0"/>
              <a:t>)</a:t>
            </a:r>
            <a:r>
              <a:rPr lang="en-US" sz="2800" baseline="30000" dirty="0"/>
              <a:t>T</a:t>
            </a:r>
            <a:r>
              <a:rPr lang="en-US" sz="2800" dirty="0"/>
              <a:t>(A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baseline="-25000" dirty="0">
                <a:sym typeface="Symbol" pitchFamily="18" charset="2"/>
              </a:rPr>
              <a:t>i</a:t>
            </a:r>
            <a:r>
              <a:rPr lang="en-US" sz="2800" dirty="0"/>
              <a:t>) = </a:t>
            </a:r>
            <a:r>
              <a:rPr lang="en-US" sz="2800" b="1" dirty="0" err="1">
                <a:sym typeface="Symbol" pitchFamily="18" charset="2"/>
              </a:rPr>
              <a:t>v</a:t>
            </a:r>
            <a:r>
              <a:rPr lang="en-US" sz="2800" baseline="-25000" dirty="0" err="1">
                <a:sym typeface="Symbol" pitchFamily="18" charset="2"/>
              </a:rPr>
              <a:t>i</a:t>
            </a:r>
            <a:r>
              <a:rPr lang="en-US" sz="2800" baseline="30000" dirty="0" err="1"/>
              <a:t>T</a:t>
            </a:r>
            <a:r>
              <a:rPr lang="en-US" sz="2800" dirty="0"/>
              <a:t>(A</a:t>
            </a:r>
            <a:r>
              <a:rPr lang="en-US" sz="2800" baseline="30000" dirty="0"/>
              <a:t>T</a:t>
            </a:r>
            <a:r>
              <a:rPr lang="en-US" sz="2800" dirty="0"/>
              <a:t>A)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baseline="-25000" dirty="0">
                <a:sym typeface="Symbol" pitchFamily="18" charset="2"/>
              </a:rPr>
              <a:t>i</a:t>
            </a:r>
            <a:r>
              <a:rPr lang="en-US" sz="2800" b="1" dirty="0"/>
              <a:t> </a:t>
            </a:r>
          </a:p>
          <a:p>
            <a:pPr marL="609600" indent="-609600">
              <a:buFontTx/>
              <a:buNone/>
            </a:pPr>
            <a:r>
              <a:rPr lang="en-US" sz="2800" b="1" dirty="0"/>
              <a:t>                  = 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baseline="-25000" dirty="0">
                <a:sym typeface="Symbol" pitchFamily="18" charset="2"/>
              </a:rPr>
              <a:t>i </a:t>
            </a:r>
            <a:r>
              <a:rPr lang="en-US" sz="2800" baseline="30000" dirty="0" err="1">
                <a:sym typeface="Symbol" pitchFamily="18" charset="2"/>
              </a:rPr>
              <a:t>T</a:t>
            </a:r>
            <a:r>
              <a:rPr lang="en-US" sz="2800" dirty="0" err="1">
                <a:sym typeface="Symbol" pitchFamily="18" charset="2"/>
              </a:rPr>
              <a:t></a:t>
            </a:r>
            <a:r>
              <a:rPr lang="en-US" sz="2800" baseline="-25000" dirty="0" err="1">
                <a:sym typeface="Symbol" pitchFamily="18" charset="2"/>
              </a:rPr>
              <a:t>i</a:t>
            </a:r>
            <a:r>
              <a:rPr lang="en-US" sz="2800" b="1" dirty="0" err="1">
                <a:sym typeface="Symbol" pitchFamily="18" charset="2"/>
              </a:rPr>
              <a:t>v</a:t>
            </a:r>
            <a:r>
              <a:rPr lang="en-US" sz="2800" baseline="-25000" dirty="0" err="1">
                <a:sym typeface="Symbol" pitchFamily="18" charset="2"/>
              </a:rPr>
              <a:t>i</a:t>
            </a:r>
            <a:r>
              <a:rPr lang="en-US" sz="2800" baseline="-25000" dirty="0">
                <a:sym typeface="Symbol" pitchFamily="18" charset="2"/>
              </a:rPr>
              <a:t>    </a:t>
            </a:r>
            <a:r>
              <a:rPr lang="en-US" sz="2800" dirty="0"/>
              <a:t>(since 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baseline="-25000" dirty="0">
                <a:sym typeface="Symbol" pitchFamily="18" charset="2"/>
              </a:rPr>
              <a:t>i</a:t>
            </a:r>
            <a:r>
              <a:rPr lang="en-US" sz="2800" dirty="0"/>
              <a:t> is an eigenvector of A</a:t>
            </a:r>
            <a:r>
              <a:rPr lang="en-US" sz="2800" baseline="30000" dirty="0"/>
              <a:t>T</a:t>
            </a:r>
            <a:r>
              <a:rPr lang="en-US" sz="2800" dirty="0"/>
              <a:t>A for </a:t>
            </a:r>
            <a:r>
              <a:rPr lang="en-US" sz="2800" dirty="0">
                <a:sym typeface="Symbol" pitchFamily="18" charset="2"/>
              </a:rPr>
              <a:t></a:t>
            </a:r>
            <a:r>
              <a:rPr lang="en-US" sz="2800" baseline="-25000" dirty="0" err="1">
                <a:sym typeface="Symbol" pitchFamily="18" charset="2"/>
              </a:rPr>
              <a:t>i</a:t>
            </a:r>
            <a:r>
              <a:rPr lang="en-US" sz="2800" dirty="0"/>
              <a:t>) </a:t>
            </a:r>
          </a:p>
          <a:p>
            <a:pPr marL="609600" indent="-609600">
              <a:buFontTx/>
              <a:buNone/>
            </a:pPr>
            <a:r>
              <a:rPr lang="en-US" sz="2800" dirty="0"/>
              <a:t>                  = </a:t>
            </a:r>
            <a:r>
              <a:rPr lang="en-US" sz="2800" dirty="0">
                <a:sym typeface="Symbol" pitchFamily="18" charset="2"/>
              </a:rPr>
              <a:t></a:t>
            </a:r>
            <a:r>
              <a:rPr lang="en-US" sz="2800" baseline="-25000" dirty="0" err="1">
                <a:sym typeface="Symbol" pitchFamily="18" charset="2"/>
              </a:rPr>
              <a:t>i</a:t>
            </a:r>
            <a:r>
              <a:rPr lang="en-US" sz="2800" baseline="-25000" dirty="0">
                <a:sym typeface="Symbol" pitchFamily="18" charset="2"/>
              </a:rPr>
              <a:t> </a:t>
            </a:r>
            <a:r>
              <a:rPr lang="en-US" sz="2800" dirty="0"/>
              <a:t>||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baseline="-25000" dirty="0">
                <a:sym typeface="Symbol" pitchFamily="18" charset="2"/>
              </a:rPr>
              <a:t>i</a:t>
            </a:r>
            <a:r>
              <a:rPr lang="en-US" sz="2800" b="1" dirty="0"/>
              <a:t>||</a:t>
            </a:r>
            <a:r>
              <a:rPr lang="en-US" sz="2800" baseline="30000" dirty="0"/>
              <a:t>2</a:t>
            </a:r>
            <a:r>
              <a:rPr lang="en-US" sz="2800" dirty="0"/>
              <a:t> = </a:t>
            </a:r>
            <a:r>
              <a:rPr lang="en-US" sz="2800" dirty="0">
                <a:sym typeface="Symbol" pitchFamily="18" charset="2"/>
              </a:rPr>
              <a:t></a:t>
            </a:r>
            <a:r>
              <a:rPr lang="en-US" sz="2800" baseline="-25000" dirty="0" err="1">
                <a:sym typeface="Symbol" pitchFamily="18" charset="2"/>
              </a:rPr>
              <a:t>i</a:t>
            </a:r>
            <a:r>
              <a:rPr lang="en-US" sz="2800" baseline="-25000" dirty="0">
                <a:sym typeface="Symbol" pitchFamily="18" charset="2"/>
              </a:rPr>
              <a:t> </a:t>
            </a:r>
            <a:endParaRPr lang="en-US" sz="2800" dirty="0"/>
          </a:p>
          <a:p>
            <a:pPr marL="609600" indent="-609600">
              <a:buFontTx/>
              <a:buNone/>
            </a:pPr>
            <a:r>
              <a:rPr lang="en-US" sz="2800" dirty="0"/>
              <a:t>       </a:t>
            </a:r>
            <a:r>
              <a:rPr lang="en-US" sz="2800" b="1" i="1" dirty="0"/>
              <a:t>In other words, all the eigenvalues of the matrix A</a:t>
            </a:r>
            <a:r>
              <a:rPr lang="en-US" sz="2800" b="1" i="1" baseline="30000" dirty="0"/>
              <a:t>T</a:t>
            </a:r>
            <a:r>
              <a:rPr lang="en-US" sz="2800" b="1" i="1" dirty="0"/>
              <a:t>A are non-negative. </a:t>
            </a:r>
            <a:r>
              <a:rPr lang="en-US" sz="2800" dirty="0"/>
              <a:t>Hence we can if necessary re-arrange the eigenvalues so that: </a:t>
            </a:r>
            <a:r>
              <a:rPr lang="en-US" sz="2800" dirty="0">
                <a:sym typeface="Symbol" pitchFamily="18" charset="2"/>
              </a:rPr>
              <a:t>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</a:t>
            </a:r>
            <a:r>
              <a:rPr lang="en-US" sz="2800" dirty="0">
                <a:sym typeface="Symbol" pitchFamily="18" charset="2"/>
              </a:rPr>
              <a:t> 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 …..  </a:t>
            </a:r>
            <a:r>
              <a:rPr lang="en-US" sz="2800" dirty="0">
                <a:sym typeface="Symbol" pitchFamily="18" charset="2"/>
              </a:rPr>
              <a:t></a:t>
            </a:r>
            <a:r>
              <a:rPr lang="en-US" sz="2800" baseline="-25000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 0</a:t>
            </a:r>
            <a:r>
              <a:rPr lang="en-US" sz="2800" dirty="0"/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3600" b="1"/>
              <a:t>Singular Value Decomposition - 3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334000"/>
          </a:xfrm>
        </p:spPr>
        <p:txBody>
          <a:bodyPr/>
          <a:lstStyle/>
          <a:p>
            <a:pPr marL="609600" indent="-609600"/>
            <a:r>
              <a:rPr lang="en-US" sz="2800" b="1" dirty="0"/>
              <a:t>Definition: </a:t>
            </a:r>
            <a:r>
              <a:rPr lang="en-US" sz="2800" dirty="0"/>
              <a:t>Let A be an </a:t>
            </a:r>
            <a:r>
              <a:rPr lang="en-US" sz="2800" dirty="0" err="1"/>
              <a:t>m</a:t>
            </a:r>
            <a:r>
              <a:rPr lang="en-US" sz="2800" dirty="0" err="1">
                <a:sym typeface="Symbol" pitchFamily="18" charset="2"/>
              </a:rPr>
              <a:t>n</a:t>
            </a:r>
            <a:r>
              <a:rPr lang="en-US" sz="2800" dirty="0"/>
              <a:t> matrix. The </a:t>
            </a:r>
            <a:r>
              <a:rPr lang="en-US" sz="2800" b="1" dirty="0"/>
              <a:t>singular values</a:t>
            </a:r>
            <a:r>
              <a:rPr lang="en-US" sz="2800" dirty="0"/>
              <a:t> of A are the square roots of the </a:t>
            </a:r>
            <a:r>
              <a:rPr lang="en-US" sz="2800" dirty="0" err="1"/>
              <a:t>eigenvalues</a:t>
            </a:r>
            <a:r>
              <a:rPr lang="en-US" sz="2800" dirty="0"/>
              <a:t> of A</a:t>
            </a:r>
            <a:r>
              <a:rPr lang="en-US" sz="2800" baseline="30000" dirty="0"/>
              <a:t>T</a:t>
            </a:r>
            <a:r>
              <a:rPr lang="en-US" sz="2800" dirty="0"/>
              <a:t>A, denoted by </a:t>
            </a:r>
            <a:r>
              <a:rPr lang="en-US" sz="2800" dirty="0">
                <a:sym typeface="Symbol" pitchFamily="18" charset="2"/>
              </a:rPr>
              <a:t>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,</a:t>
            </a:r>
            <a:r>
              <a:rPr lang="en-US" sz="2800" dirty="0">
                <a:sym typeface="Symbol" pitchFamily="18" charset="2"/>
              </a:rPr>
              <a:t> 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, ….. </a:t>
            </a:r>
            <a:r>
              <a:rPr lang="en-US" sz="2800" dirty="0">
                <a:sym typeface="Symbol" pitchFamily="18" charset="2"/>
              </a:rPr>
              <a:t></a:t>
            </a:r>
            <a:r>
              <a:rPr lang="en-US" sz="2800" baseline="-25000" dirty="0">
                <a:sym typeface="Symbol" pitchFamily="18" charset="2"/>
              </a:rPr>
              <a:t>n</a:t>
            </a:r>
            <a:r>
              <a:rPr lang="en-US" sz="2800" dirty="0"/>
              <a:t> arranged in descending order, i.e. </a:t>
            </a:r>
            <a:r>
              <a:rPr lang="en-US" sz="2800" dirty="0">
                <a:sym typeface="Symbol" pitchFamily="18" charset="2"/>
              </a:rPr>
              <a:t></a:t>
            </a:r>
            <a:r>
              <a:rPr lang="en-US" sz="2800" baseline="-25000" dirty="0" err="1">
                <a:sym typeface="Symbol" pitchFamily="18" charset="2"/>
              </a:rPr>
              <a:t>i</a:t>
            </a:r>
            <a:r>
              <a:rPr lang="en-US" sz="2800" dirty="0"/>
              <a:t> = </a:t>
            </a:r>
            <a:r>
              <a:rPr lang="en-US" sz="2800" dirty="0">
                <a:sym typeface="Symbol" pitchFamily="18" charset="2"/>
              </a:rPr>
              <a:t></a:t>
            </a:r>
            <a:r>
              <a:rPr lang="en-US" sz="2800" baseline="-25000" dirty="0" err="1">
                <a:sym typeface="Symbol" pitchFamily="18" charset="2"/>
              </a:rPr>
              <a:t>i</a:t>
            </a:r>
            <a:r>
              <a:rPr lang="en-US" sz="2800" dirty="0"/>
              <a:t> for </a:t>
            </a:r>
            <a:r>
              <a:rPr lang="en-US" sz="2800" dirty="0" err="1"/>
              <a:t>i</a:t>
            </a:r>
            <a:r>
              <a:rPr lang="en-US" sz="2800" dirty="0"/>
              <a:t> = 1,…n. Note that the singular values are the lengths of the vectors A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, A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,…., </a:t>
            </a:r>
            <a:r>
              <a:rPr lang="en-US" sz="2800" dirty="0" err="1">
                <a:sym typeface="Symbol" pitchFamily="18" charset="2"/>
              </a:rPr>
              <a:t>A</a:t>
            </a:r>
            <a:r>
              <a:rPr lang="en-US" sz="2800" b="1" dirty="0" err="1">
                <a:sym typeface="Symbol" pitchFamily="18" charset="2"/>
              </a:rPr>
              <a:t>v</a:t>
            </a:r>
            <a:r>
              <a:rPr lang="en-US" sz="2800" baseline="-25000" dirty="0" err="1">
                <a:sym typeface="Symbol" pitchFamily="18" charset="2"/>
              </a:rPr>
              <a:t>n</a:t>
            </a:r>
            <a:endParaRPr lang="en-US" sz="2800" baseline="-25000" dirty="0">
              <a:sym typeface="Symbol" pitchFamily="18" charset="2"/>
            </a:endParaRPr>
          </a:p>
          <a:p>
            <a:pPr marL="609600" indent="-609600"/>
            <a:r>
              <a:rPr lang="en-US" sz="2800" b="1" dirty="0" smtClean="0"/>
              <a:t>Proposition 58:</a:t>
            </a:r>
            <a:r>
              <a:rPr lang="en-US" sz="2800" dirty="0" smtClean="0"/>
              <a:t>  </a:t>
            </a:r>
            <a:r>
              <a:rPr lang="en-US" sz="2800" dirty="0"/>
              <a:t>Suppose that {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,…., </a:t>
            </a:r>
            <a:r>
              <a:rPr lang="en-US" sz="2800" b="1" dirty="0" err="1">
                <a:sym typeface="Symbol" pitchFamily="18" charset="2"/>
              </a:rPr>
              <a:t>v</a:t>
            </a:r>
            <a:r>
              <a:rPr lang="en-US" sz="2800" baseline="-25000" dirty="0" err="1">
                <a:sym typeface="Symbol" pitchFamily="18" charset="2"/>
              </a:rPr>
              <a:t>n</a:t>
            </a:r>
            <a:r>
              <a:rPr lang="en-US" sz="2800" dirty="0"/>
              <a:t>} is an orthonormal basis for </a:t>
            </a:r>
            <a:r>
              <a:rPr lang="en-US" altLang="en-US" sz="2800" dirty="0">
                <a:solidFill>
                  <a:srgbClr val="000000"/>
                </a:solidFill>
                <a:latin typeface="Castellar" pitchFamily="18" charset="0"/>
              </a:rPr>
              <a:t>R</a:t>
            </a:r>
            <a:r>
              <a:rPr lang="en-US" altLang="en-US" sz="2800" baseline="30000" dirty="0">
                <a:solidFill>
                  <a:srgbClr val="000000"/>
                </a:solidFill>
              </a:rPr>
              <a:t>n</a:t>
            </a:r>
            <a:r>
              <a:rPr lang="en-US" sz="2800" dirty="0" smtClean="0"/>
              <a:t> </a:t>
            </a:r>
            <a:r>
              <a:rPr lang="en-US" sz="2800" dirty="0"/>
              <a:t>consisting of eigenvectors of A</a:t>
            </a:r>
            <a:r>
              <a:rPr lang="en-US" sz="2800" baseline="30000" dirty="0"/>
              <a:t>T</a:t>
            </a:r>
            <a:r>
              <a:rPr lang="en-US" sz="2800" dirty="0"/>
              <a:t>A with corresponding eigenvalues arranged so that </a:t>
            </a:r>
            <a:r>
              <a:rPr lang="en-US" sz="2800" dirty="0">
                <a:sym typeface="Symbol" pitchFamily="18" charset="2"/>
              </a:rPr>
              <a:t>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</a:t>
            </a:r>
            <a:r>
              <a:rPr lang="en-US" sz="2800" dirty="0">
                <a:sym typeface="Symbol" pitchFamily="18" charset="2"/>
              </a:rPr>
              <a:t> 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 …..  </a:t>
            </a:r>
            <a:r>
              <a:rPr lang="en-US" sz="2800" dirty="0">
                <a:sym typeface="Symbol" pitchFamily="18" charset="2"/>
              </a:rPr>
              <a:t></a:t>
            </a:r>
            <a:r>
              <a:rPr lang="en-US" sz="2800" baseline="-25000" dirty="0">
                <a:sym typeface="Symbol" pitchFamily="18" charset="2"/>
              </a:rPr>
              <a:t>n </a:t>
            </a:r>
            <a:r>
              <a:rPr lang="en-US" sz="2800" dirty="0">
                <a:sym typeface="Symbol" pitchFamily="18" charset="2"/>
              </a:rPr>
              <a:t> 0</a:t>
            </a:r>
            <a:r>
              <a:rPr lang="en-US" sz="2800" dirty="0"/>
              <a:t>. Suppose that A has r nonzero singular values. Then {A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, A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,…., </a:t>
            </a:r>
            <a:r>
              <a:rPr lang="en-US" sz="2800" dirty="0" err="1">
                <a:sym typeface="Symbol" pitchFamily="18" charset="2"/>
              </a:rPr>
              <a:t>A</a:t>
            </a:r>
            <a:r>
              <a:rPr lang="en-US" sz="2800" b="1" dirty="0" err="1">
                <a:sym typeface="Symbol" pitchFamily="18" charset="2"/>
              </a:rPr>
              <a:t>v</a:t>
            </a:r>
            <a:r>
              <a:rPr lang="en-US" sz="2800" baseline="-25000" dirty="0" err="1">
                <a:sym typeface="Symbol" pitchFamily="18" charset="2"/>
              </a:rPr>
              <a:t>r</a:t>
            </a:r>
            <a:r>
              <a:rPr lang="en-US" sz="2800" dirty="0"/>
              <a:t>} is an </a:t>
            </a:r>
            <a:r>
              <a:rPr lang="en-US" sz="2800" b="1" i="1" dirty="0"/>
              <a:t>orthogonal basis </a:t>
            </a:r>
            <a:r>
              <a:rPr lang="en-US" sz="2800" dirty="0"/>
              <a:t>for Col A, and  rank A = r.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sz="3600" b="1"/>
              <a:t>Singular Value Decomposition </a:t>
            </a:r>
          </a:p>
        </p:txBody>
      </p:sp>
      <p:sp>
        <p:nvSpPr>
          <p:cNvPr id="23040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609600" indent="-609600"/>
            <a:r>
              <a:rPr lang="en-US" b="1" dirty="0"/>
              <a:t>Theorem </a:t>
            </a:r>
            <a:r>
              <a:rPr lang="en-US" b="1" dirty="0" smtClean="0"/>
              <a:t>10 (Singular </a:t>
            </a:r>
            <a:r>
              <a:rPr lang="en-US" b="1" dirty="0"/>
              <a:t>Value Decomposition (SVD) of a </a:t>
            </a:r>
            <a:r>
              <a:rPr lang="en-US" b="1" dirty="0" smtClean="0"/>
              <a:t>Matrix): </a:t>
            </a:r>
            <a:r>
              <a:rPr lang="en-US" dirty="0"/>
              <a:t>Let A be an </a:t>
            </a:r>
            <a:r>
              <a:rPr lang="en-US" dirty="0" err="1"/>
              <a:t>m</a:t>
            </a:r>
            <a:r>
              <a:rPr lang="en-US" dirty="0" err="1">
                <a:sym typeface="Symbol" pitchFamily="18" charset="2"/>
              </a:rPr>
              <a:t>n</a:t>
            </a:r>
            <a:r>
              <a:rPr lang="en-US" dirty="0"/>
              <a:t> matrix with rank r. Then A can be factored as a product 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Symbol" pitchFamily="18" charset="2"/>
              </a:rPr>
              <a:t>      A = UV</a:t>
            </a:r>
            <a:r>
              <a:rPr lang="en-US" baseline="30000" dirty="0">
                <a:sym typeface="Symbol" pitchFamily="18" charset="2"/>
              </a:rPr>
              <a:t>T </a:t>
            </a:r>
            <a:r>
              <a:rPr lang="en-US" dirty="0"/>
              <a:t>as follows:  </a:t>
            </a:r>
          </a:p>
          <a:p>
            <a:pPr marL="609600" indent="-609600">
              <a:buFont typeface="Wingdings" pitchFamily="2" charset="2"/>
              <a:buChar char="§"/>
            </a:pPr>
            <a:r>
              <a:rPr lang="en-US" dirty="0">
                <a:sym typeface="Symbol" pitchFamily="18" charset="2"/>
              </a:rPr>
              <a:t></a:t>
            </a:r>
            <a:r>
              <a:rPr lang="en-US" dirty="0"/>
              <a:t> is an </a:t>
            </a:r>
            <a:r>
              <a:rPr lang="en-US" dirty="0" err="1"/>
              <a:t>m</a:t>
            </a:r>
            <a:r>
              <a:rPr lang="en-US" dirty="0" err="1">
                <a:sym typeface="Symbol" pitchFamily="18" charset="2"/>
              </a:rPr>
              <a:t>n</a:t>
            </a:r>
            <a:r>
              <a:rPr lang="en-US" dirty="0"/>
              <a:t> matrix </a:t>
            </a:r>
            <a:r>
              <a:rPr lang="en-US" dirty="0">
                <a:sym typeface="Symbol" pitchFamily="18" charset="2"/>
              </a:rPr>
              <a:t>containing an </a:t>
            </a:r>
            <a:r>
              <a:rPr lang="en-US" dirty="0" err="1"/>
              <a:t>r</a:t>
            </a:r>
            <a:r>
              <a:rPr lang="en-US" dirty="0" err="1">
                <a:sym typeface="Symbol" pitchFamily="18" charset="2"/>
              </a:rPr>
              <a:t>r</a:t>
            </a:r>
            <a:r>
              <a:rPr lang="en-US" dirty="0">
                <a:sym typeface="Symbol" pitchFamily="18" charset="2"/>
              </a:rPr>
              <a:t> diagonal matrix D with the r non-zero singular values of A, </a:t>
            </a:r>
            <a:r>
              <a:rPr lang="en-US" baseline="-25000" dirty="0">
                <a:sym typeface="Symbol" pitchFamily="18" charset="2"/>
              </a:rPr>
              <a:t>1 </a:t>
            </a:r>
            <a:r>
              <a:rPr lang="en-US" dirty="0">
                <a:sym typeface="Symbol" pitchFamily="18" charset="2"/>
              </a:rPr>
              <a:t> </a:t>
            </a:r>
            <a:r>
              <a:rPr lang="en-US" baseline="-25000" dirty="0">
                <a:sym typeface="Symbol" pitchFamily="18" charset="2"/>
              </a:rPr>
              <a:t>2 </a:t>
            </a:r>
            <a:r>
              <a:rPr lang="en-US" dirty="0">
                <a:sym typeface="Symbol" pitchFamily="18" charset="2"/>
              </a:rPr>
              <a:t> …  </a:t>
            </a:r>
            <a:r>
              <a:rPr lang="en-US" baseline="-25000" dirty="0">
                <a:sym typeface="Symbol" pitchFamily="18" charset="2"/>
              </a:rPr>
              <a:t>r</a:t>
            </a:r>
            <a:r>
              <a:rPr lang="en-US" dirty="0"/>
              <a:t> &gt; 0, along the main diagonal. D is placed in upper left hand corner of </a:t>
            </a:r>
            <a:r>
              <a:rPr lang="en-US" dirty="0">
                <a:sym typeface="Symbol" pitchFamily="18" charset="2"/>
              </a:rPr>
              <a:t>. R</a:t>
            </a:r>
            <a:r>
              <a:rPr lang="en-US" dirty="0"/>
              <a:t>emaining entries of </a:t>
            </a:r>
            <a:r>
              <a:rPr lang="en-US" dirty="0">
                <a:sym typeface="Symbol" pitchFamily="18" charset="2"/>
              </a:rPr>
              <a:t></a:t>
            </a:r>
            <a:r>
              <a:rPr lang="en-US" dirty="0"/>
              <a:t> are zero.</a:t>
            </a:r>
          </a:p>
          <a:p>
            <a:pPr marL="609600" indent="-609600">
              <a:buFont typeface="Wingdings" pitchFamily="2" charset="2"/>
              <a:buChar char="§"/>
            </a:pPr>
            <a:r>
              <a:rPr lang="en-US" dirty="0"/>
              <a:t>U is an </a:t>
            </a:r>
            <a:r>
              <a:rPr lang="en-US" dirty="0" err="1"/>
              <a:t>m</a:t>
            </a:r>
            <a:r>
              <a:rPr lang="en-US" dirty="0" err="1">
                <a:sym typeface="Symbol" pitchFamily="18" charset="2"/>
              </a:rPr>
              <a:t>m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/>
              <a:t>orthogonal matrix and V is an </a:t>
            </a:r>
            <a:r>
              <a:rPr lang="en-US" dirty="0" err="1"/>
              <a:t>n</a:t>
            </a:r>
            <a:r>
              <a:rPr lang="en-US" dirty="0" err="1">
                <a:sym typeface="Symbol" pitchFamily="18" charset="2"/>
              </a:rPr>
              <a:t>n</a:t>
            </a:r>
            <a:r>
              <a:rPr lang="en-US" dirty="0">
                <a:sym typeface="Symbol" pitchFamily="18" charset="2"/>
              </a:rPr>
              <a:t> orthogonal matrix.</a:t>
            </a:r>
            <a:r>
              <a:rPr lang="en-US" dirty="0"/>
              <a:t> </a:t>
            </a:r>
          </a:p>
          <a:p>
            <a:pPr marL="609600" indent="-609600">
              <a:buFont typeface="Wingdings" pitchFamily="2" charset="2"/>
              <a:buNone/>
            </a:pPr>
            <a:endParaRPr lang="en-US" baseline="-250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 sz="3600" b="1"/>
              <a:t>Singular Value Decomposition - Continued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The matrix V has as its columns the </a:t>
            </a:r>
            <a:r>
              <a:rPr lang="en-US" sz="2400" dirty="0" err="1"/>
              <a:t>orthonormal</a:t>
            </a:r>
            <a:r>
              <a:rPr lang="en-US" sz="2400" dirty="0"/>
              <a:t> basis {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,…., 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aseline="-25000" dirty="0" err="1">
                <a:sym typeface="Symbol" pitchFamily="18" charset="2"/>
              </a:rPr>
              <a:t>n</a:t>
            </a:r>
            <a:r>
              <a:rPr lang="en-US" sz="2400" dirty="0"/>
              <a:t>} of eigenvectors of A</a:t>
            </a:r>
            <a:r>
              <a:rPr lang="en-US" sz="2400" baseline="30000" dirty="0"/>
              <a:t>T</a:t>
            </a:r>
            <a:r>
              <a:rPr lang="en-US" sz="2400" dirty="0"/>
              <a:t>A. 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In</a:t>
            </a:r>
            <a:r>
              <a:rPr lang="en-US" sz="2400" b="1" dirty="0"/>
              <a:t> </a:t>
            </a:r>
            <a:r>
              <a:rPr lang="en-US" sz="2400" dirty="0"/>
              <a:t>order to obtain</a:t>
            </a:r>
            <a:r>
              <a:rPr lang="en-US" sz="2400" b="1" dirty="0"/>
              <a:t> </a:t>
            </a:r>
            <a:r>
              <a:rPr lang="en-US" sz="2400" dirty="0"/>
              <a:t>U, we take the r vectors A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aseline="-25000" dirty="0">
                <a:sym typeface="Symbol" pitchFamily="18" charset="2"/>
              </a:rPr>
              <a:t>i </a:t>
            </a:r>
            <a:r>
              <a:rPr lang="en-US" sz="2400" dirty="0"/>
              <a:t>corresponding to the nonzero singular values, extend them to an orthogonal basis of </a:t>
            </a:r>
            <a:r>
              <a:rPr lang="en-US" altLang="en-US" sz="2400" dirty="0" smtClean="0">
                <a:solidFill>
                  <a:srgbClr val="000000"/>
                </a:solidFill>
                <a:latin typeface="Castellar" pitchFamily="18" charset="0"/>
              </a:rPr>
              <a:t>R</a:t>
            </a:r>
            <a:r>
              <a:rPr lang="en-US" altLang="en-US" sz="2400" baseline="30000" dirty="0" smtClean="0">
                <a:solidFill>
                  <a:srgbClr val="000000"/>
                </a:solidFill>
              </a:rPr>
              <a:t>m</a:t>
            </a:r>
            <a:r>
              <a:rPr lang="en-US" sz="2400" dirty="0" smtClean="0"/>
              <a:t> </a:t>
            </a:r>
            <a:r>
              <a:rPr lang="en-US" sz="2400" dirty="0"/>
              <a:t>using the Gram-Schmidt Process (this step is needed only in case r &lt;  m), and finally normalize the vectors to obtain an orthonormal basis {</a:t>
            </a:r>
            <a:r>
              <a:rPr lang="en-US" sz="2400" b="1" dirty="0">
                <a:sym typeface="Symbol" pitchFamily="18" charset="2"/>
              </a:rPr>
              <a:t>u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b="1" dirty="0">
                <a:sym typeface="Symbol" pitchFamily="18" charset="2"/>
              </a:rPr>
              <a:t>u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,…., </a:t>
            </a:r>
            <a:r>
              <a:rPr lang="en-US" sz="2400" b="1" dirty="0">
                <a:sym typeface="Symbol" pitchFamily="18" charset="2"/>
              </a:rPr>
              <a:t>u</a:t>
            </a:r>
            <a:r>
              <a:rPr lang="en-US" sz="2400" baseline="-25000" dirty="0">
                <a:sym typeface="Symbol" pitchFamily="18" charset="2"/>
              </a:rPr>
              <a:t>m</a:t>
            </a:r>
            <a:r>
              <a:rPr lang="en-US" sz="2400" dirty="0"/>
              <a:t>}. U has the vectors </a:t>
            </a:r>
            <a:r>
              <a:rPr lang="en-US" sz="2400" b="1" dirty="0" err="1">
                <a:sym typeface="Symbol" pitchFamily="18" charset="2"/>
              </a:rPr>
              <a:t>u</a:t>
            </a:r>
            <a:r>
              <a:rPr lang="en-US" sz="2400" baseline="-25000" dirty="0" err="1">
                <a:sym typeface="Symbol" pitchFamily="18" charset="2"/>
              </a:rPr>
              <a:t>i</a:t>
            </a:r>
            <a:r>
              <a:rPr lang="en-US" sz="2400" dirty="0"/>
              <a:t> as its columns. 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dirty="0"/>
              <a:t>Remark: Any factorization </a:t>
            </a:r>
            <a:r>
              <a:rPr lang="en-US" sz="2400" dirty="0">
                <a:sym typeface="Symbol" pitchFamily="18" charset="2"/>
              </a:rPr>
              <a:t>A = UV</a:t>
            </a:r>
            <a:r>
              <a:rPr lang="en-US" sz="2400" baseline="30000" dirty="0">
                <a:sym typeface="Symbol" pitchFamily="18" charset="2"/>
              </a:rPr>
              <a:t>T</a:t>
            </a:r>
            <a:r>
              <a:rPr lang="en-US" sz="2400" dirty="0"/>
              <a:t>, with U and V orthogonal matrices, </a:t>
            </a:r>
            <a:r>
              <a:rPr lang="en-US" sz="2400" dirty="0">
                <a:sym typeface="Symbol" pitchFamily="18" charset="2"/>
              </a:rPr>
              <a:t></a:t>
            </a:r>
            <a:r>
              <a:rPr lang="en-US" sz="2400" dirty="0"/>
              <a:t> as described above, </a:t>
            </a:r>
            <a:r>
              <a:rPr lang="en-US" sz="2400" dirty="0" smtClean="0"/>
              <a:t>is </a:t>
            </a:r>
            <a:r>
              <a:rPr lang="en-US" sz="2400" dirty="0"/>
              <a:t>called a Singular Value Decomposition (SVD) of A. Note that U and V are not uniquely determined by A, but the diagonal entries of  </a:t>
            </a:r>
            <a:r>
              <a:rPr lang="en-US" sz="2400" dirty="0">
                <a:sym typeface="Symbol" pitchFamily="18" charset="2"/>
              </a:rPr>
              <a:t> are necessarily the singular values of A.  </a:t>
            </a:r>
            <a:endParaRPr lang="en-US" sz="2400" dirty="0" smtClean="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Proof of Theorem 10 is available in the lecture notes. It is straightforward – the matrices U and V have been defined in such a way that A =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U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V</a:t>
            </a:r>
            <a:r>
              <a:rPr lang="en-US" sz="2400" baseline="30000" dirty="0" smtClean="0">
                <a:solidFill>
                  <a:srgbClr val="000000"/>
                </a:solidFill>
                <a:sym typeface="Symbol" pitchFamily="18" charset="2"/>
              </a:rPr>
              <a:t>T 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holds by construction. </a:t>
            </a:r>
            <a:endParaRPr lang="en-US" sz="24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sz="3600" b="1" dirty="0"/>
              <a:t>Singular Value Decomposition - </a:t>
            </a:r>
            <a:r>
              <a:rPr lang="en-US" sz="3600" b="1" dirty="0" smtClean="0"/>
              <a:t>Review</a:t>
            </a:r>
            <a:endParaRPr lang="en-US" sz="3600" b="1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/>
            <a:r>
              <a:rPr lang="en-US" sz="2400" dirty="0"/>
              <a:t>Let A be any </a:t>
            </a:r>
            <a:r>
              <a:rPr lang="en-US" sz="2400" dirty="0" err="1"/>
              <a:t>m</a:t>
            </a:r>
            <a:r>
              <a:rPr lang="en-US" sz="2400" dirty="0" err="1">
                <a:sym typeface="Symbol" pitchFamily="18" charset="2"/>
              </a:rPr>
              <a:t>n</a:t>
            </a:r>
            <a:r>
              <a:rPr lang="en-US" sz="2400" dirty="0"/>
              <a:t> matrix – then A represents a linear transformation </a:t>
            </a:r>
            <a:r>
              <a:rPr lang="en-US" sz="2400" b="1" dirty="0"/>
              <a:t>x </a:t>
            </a:r>
            <a:r>
              <a:rPr lang="en-US" sz="2400" dirty="0">
                <a:sym typeface="Symbol" pitchFamily="18" charset="2"/>
              </a:rPr>
              <a:t> </a:t>
            </a:r>
            <a:r>
              <a:rPr lang="en-US" sz="2400" dirty="0"/>
              <a:t>A</a:t>
            </a:r>
            <a:r>
              <a:rPr lang="en-US" sz="2400" b="1" dirty="0"/>
              <a:t>x</a:t>
            </a:r>
            <a:r>
              <a:rPr lang="en-US" sz="2400" dirty="0"/>
              <a:t> from </a:t>
            </a:r>
            <a:r>
              <a:rPr lang="en-US" altLang="en-US" sz="2800" dirty="0">
                <a:solidFill>
                  <a:srgbClr val="000000"/>
                </a:solidFill>
                <a:latin typeface="Castellar" pitchFamily="18" charset="0"/>
              </a:rPr>
              <a:t>R</a:t>
            </a:r>
            <a:r>
              <a:rPr lang="en-US" altLang="en-US" sz="2800" baseline="30000" dirty="0">
                <a:solidFill>
                  <a:srgbClr val="000000"/>
                </a:solidFill>
              </a:rPr>
              <a:t>n</a:t>
            </a:r>
            <a:r>
              <a:rPr lang="en-US" sz="2400" dirty="0" smtClean="0"/>
              <a:t> </a:t>
            </a:r>
            <a:r>
              <a:rPr lang="en-US" sz="2400" dirty="0"/>
              <a:t>to </a:t>
            </a:r>
            <a:r>
              <a:rPr lang="en-US" altLang="en-US" sz="2800" dirty="0" smtClean="0">
                <a:solidFill>
                  <a:srgbClr val="000000"/>
                </a:solidFill>
                <a:latin typeface="Castellar" pitchFamily="18" charset="0"/>
              </a:rPr>
              <a:t>R</a:t>
            </a:r>
            <a:r>
              <a:rPr lang="en-US" altLang="en-US" sz="2800" baseline="30000" dirty="0" smtClean="0">
                <a:solidFill>
                  <a:srgbClr val="000000"/>
                </a:solidFill>
              </a:rPr>
              <a:t>m</a:t>
            </a:r>
            <a:r>
              <a:rPr lang="en-US" sz="2400" dirty="0" smtClean="0"/>
              <a:t>. </a:t>
            </a:r>
            <a:endParaRPr lang="en-US" sz="2400" dirty="0"/>
          </a:p>
          <a:p>
            <a:pPr marL="609600" indent="-609600"/>
            <a:r>
              <a:rPr lang="en-US" sz="2400" dirty="0"/>
              <a:t>Recall the following:</a:t>
            </a:r>
          </a:p>
          <a:p>
            <a:pPr marL="609600" indent="-609600">
              <a:buFontTx/>
              <a:buAutoNum type="arabicPeriod"/>
            </a:pPr>
            <a:r>
              <a:rPr lang="en-US" sz="2400" dirty="0"/>
              <a:t>The matrix A</a:t>
            </a:r>
            <a:r>
              <a:rPr lang="en-US" sz="2400" baseline="30000" dirty="0"/>
              <a:t>T</a:t>
            </a:r>
            <a:r>
              <a:rPr lang="en-US" sz="2400" dirty="0"/>
              <a:t>A is a symmetric </a:t>
            </a:r>
            <a:r>
              <a:rPr lang="en-US" sz="2400" dirty="0" err="1"/>
              <a:t>n</a:t>
            </a:r>
            <a:r>
              <a:rPr lang="en-US" sz="2400" dirty="0" err="1">
                <a:sym typeface="Symbol" pitchFamily="18" charset="2"/>
              </a:rPr>
              <a:t>n</a:t>
            </a:r>
            <a:r>
              <a:rPr lang="en-US" sz="2400" dirty="0"/>
              <a:t> matrix. Therefore, we select an </a:t>
            </a:r>
            <a:r>
              <a:rPr lang="en-US" sz="2400" dirty="0" err="1"/>
              <a:t>orthonormal</a:t>
            </a:r>
            <a:r>
              <a:rPr lang="en-US" sz="2400" dirty="0"/>
              <a:t> basis for </a:t>
            </a:r>
            <a:r>
              <a:rPr lang="en-US" sz="2400" dirty="0" err="1"/>
              <a:t>R</a:t>
            </a:r>
            <a:r>
              <a:rPr lang="en-US" sz="2400" baseline="30000" dirty="0" err="1"/>
              <a:t>n</a:t>
            </a:r>
            <a:r>
              <a:rPr lang="en-US" sz="2400" dirty="0"/>
              <a:t> {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,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,…., 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aseline="-25000" dirty="0" err="1">
                <a:sym typeface="Symbol" pitchFamily="18" charset="2"/>
              </a:rPr>
              <a:t>n</a:t>
            </a:r>
            <a:r>
              <a:rPr lang="en-US" sz="2400" dirty="0"/>
              <a:t>} consisting of eigenvectors of A</a:t>
            </a:r>
            <a:r>
              <a:rPr lang="en-US" sz="2400" baseline="30000" dirty="0"/>
              <a:t>T</a:t>
            </a:r>
            <a:r>
              <a:rPr lang="en-US" sz="2400" dirty="0"/>
              <a:t>A with corresponding </a:t>
            </a:r>
            <a:r>
              <a:rPr lang="en-US" sz="2400" dirty="0" err="1"/>
              <a:t>eigenvalues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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, 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, ……,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/>
              <a:t>. </a:t>
            </a:r>
          </a:p>
          <a:p>
            <a:pPr marL="609600" indent="-609600">
              <a:buFontTx/>
              <a:buAutoNum type="arabicPeriod"/>
            </a:pPr>
            <a:r>
              <a:rPr lang="en-US" sz="2400" dirty="0">
                <a:sym typeface="Symbol" pitchFamily="18" charset="2"/>
              </a:rPr>
              <a:t></a:t>
            </a:r>
            <a:r>
              <a:rPr lang="en-US" sz="2400" baseline="-25000" dirty="0" err="1">
                <a:sym typeface="Symbol" pitchFamily="18" charset="2"/>
              </a:rPr>
              <a:t>i</a:t>
            </a:r>
            <a:r>
              <a:rPr lang="en-US" sz="2400" baseline="-25000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= </a:t>
            </a:r>
            <a:r>
              <a:rPr lang="en-US" sz="2400" dirty="0"/>
              <a:t>||</a:t>
            </a:r>
            <a:r>
              <a:rPr lang="en-US" sz="2400" dirty="0" err="1"/>
              <a:t>A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aseline="-25000" dirty="0" err="1">
                <a:sym typeface="Symbol" pitchFamily="18" charset="2"/>
              </a:rPr>
              <a:t>i</a:t>
            </a:r>
            <a:r>
              <a:rPr lang="en-US" sz="2400" dirty="0"/>
              <a:t>||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 0; </a:t>
            </a:r>
            <a:r>
              <a:rPr lang="en-US" sz="2400" dirty="0"/>
              <a:t>Hence we can arrange the </a:t>
            </a:r>
            <a:r>
              <a:rPr lang="en-US" sz="2400" dirty="0" err="1"/>
              <a:t>eigenvalues</a:t>
            </a:r>
            <a:r>
              <a:rPr lang="en-US" sz="2400" dirty="0"/>
              <a:t> so that: </a:t>
            </a:r>
            <a:r>
              <a:rPr lang="en-US" sz="2400" dirty="0">
                <a:sym typeface="Symbol" pitchFamily="18" charset="2"/>
              </a:rPr>
              <a:t>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 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 …..  </a:t>
            </a:r>
            <a:r>
              <a:rPr lang="en-US" sz="2400" baseline="-25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 0</a:t>
            </a:r>
            <a:r>
              <a:rPr lang="en-US" sz="2400" dirty="0"/>
              <a:t>. </a:t>
            </a:r>
          </a:p>
          <a:p>
            <a:pPr marL="609600" indent="-609600">
              <a:buFontTx/>
              <a:buAutoNum type="arabicPeriod"/>
            </a:pPr>
            <a:r>
              <a:rPr lang="en-US" sz="2400" dirty="0"/>
              <a:t>The </a:t>
            </a:r>
            <a:r>
              <a:rPr lang="en-US" sz="2400" b="1" dirty="0"/>
              <a:t>singular values</a:t>
            </a:r>
            <a:r>
              <a:rPr lang="en-US" sz="2400" dirty="0"/>
              <a:t> of A are the square roots of the </a:t>
            </a:r>
            <a:r>
              <a:rPr lang="en-US" sz="2400" dirty="0" err="1"/>
              <a:t>eigenvalues</a:t>
            </a:r>
            <a:r>
              <a:rPr lang="en-US" sz="2400" dirty="0"/>
              <a:t> of A</a:t>
            </a:r>
            <a:r>
              <a:rPr lang="en-US" sz="2400" baseline="30000" dirty="0"/>
              <a:t>T</a:t>
            </a:r>
            <a:r>
              <a:rPr lang="en-US" sz="2400" dirty="0"/>
              <a:t>A, i.e. </a:t>
            </a:r>
            <a:r>
              <a:rPr lang="en-US" sz="2400" dirty="0">
                <a:sym typeface="Symbol" pitchFamily="18" charset="2"/>
              </a:rPr>
              <a:t></a:t>
            </a:r>
            <a:r>
              <a:rPr lang="en-US" sz="2400" baseline="-25000" dirty="0" err="1">
                <a:sym typeface="Symbol" pitchFamily="18" charset="2"/>
              </a:rPr>
              <a:t>i</a:t>
            </a:r>
            <a:r>
              <a:rPr lang="en-US" sz="2400" dirty="0"/>
              <a:t> = </a:t>
            </a:r>
            <a:r>
              <a:rPr lang="en-US" sz="2400" dirty="0">
                <a:sym typeface="Symbol" pitchFamily="18" charset="2"/>
              </a:rPr>
              <a:t></a:t>
            </a:r>
            <a:r>
              <a:rPr lang="en-US" sz="2400" baseline="-25000" dirty="0" err="1">
                <a:sym typeface="Symbol" pitchFamily="18" charset="2"/>
              </a:rPr>
              <a:t>i</a:t>
            </a:r>
            <a:r>
              <a:rPr lang="en-US" sz="2400" dirty="0"/>
              <a:t> for </a:t>
            </a:r>
            <a:r>
              <a:rPr lang="en-US" sz="2400" dirty="0" err="1"/>
              <a:t>i</a:t>
            </a:r>
            <a:r>
              <a:rPr lang="en-US" sz="2400" dirty="0"/>
              <a:t> = 1,…n.</a:t>
            </a:r>
          </a:p>
          <a:p>
            <a:pPr marL="609600" indent="-609600">
              <a:buFontTx/>
              <a:buAutoNum type="arabicPeriod"/>
            </a:pPr>
            <a:r>
              <a:rPr lang="en-US" sz="2400" b="1" dirty="0" smtClean="0"/>
              <a:t>Proposition 58:</a:t>
            </a:r>
            <a:r>
              <a:rPr lang="en-US" sz="2400" dirty="0" smtClean="0"/>
              <a:t> </a:t>
            </a:r>
            <a:r>
              <a:rPr lang="en-US" sz="2400" dirty="0"/>
              <a:t>Suppose that A has r nonzero singular values. Then:</a:t>
            </a:r>
          </a:p>
          <a:p>
            <a:pPr marL="990600" lvl="1" indent="-533400">
              <a:buFontTx/>
              <a:buChar char="•"/>
            </a:pPr>
            <a:r>
              <a:rPr lang="en-US" sz="2000" dirty="0"/>
              <a:t> </a:t>
            </a:r>
            <a:r>
              <a:rPr lang="en-US" sz="2400" dirty="0"/>
              <a:t>Rank A = r </a:t>
            </a:r>
          </a:p>
          <a:p>
            <a:pPr marL="990600" lvl="1" indent="-533400">
              <a:buFontTx/>
              <a:buChar char="•"/>
            </a:pPr>
            <a:r>
              <a:rPr lang="en-US" sz="2400" dirty="0"/>
              <a:t>{A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, A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,…., </a:t>
            </a:r>
            <a:r>
              <a:rPr lang="en-US" sz="2400" dirty="0" err="1">
                <a:sym typeface="Symbol" pitchFamily="18" charset="2"/>
              </a:rPr>
              <a:t>A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aseline="-25000" dirty="0" err="1">
                <a:sym typeface="Symbol" pitchFamily="18" charset="2"/>
              </a:rPr>
              <a:t>r</a:t>
            </a:r>
            <a:r>
              <a:rPr lang="en-US" sz="2400" dirty="0"/>
              <a:t>} is an orthogonal basis for Col 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sz="3600" b="1"/>
              <a:t>Singular Value Decomposition – 3a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400" b="1" dirty="0"/>
              <a:t>Proof of </a:t>
            </a:r>
            <a:r>
              <a:rPr lang="en-US" sz="2400" b="1" dirty="0" smtClean="0"/>
              <a:t>Proposition 58: </a:t>
            </a:r>
            <a:r>
              <a:rPr lang="en-US" sz="2400" dirty="0"/>
              <a:t>Clearly the vectors A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, A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,…., </a:t>
            </a:r>
            <a:r>
              <a:rPr lang="en-US" sz="2400" dirty="0" err="1">
                <a:sym typeface="Symbol" pitchFamily="18" charset="2"/>
              </a:rPr>
              <a:t>A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aseline="-25000" dirty="0" err="1">
                <a:sym typeface="Symbol" pitchFamily="18" charset="2"/>
              </a:rPr>
              <a:t>n</a:t>
            </a:r>
            <a:r>
              <a:rPr lang="en-US" sz="2400" baseline="-25000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belong to Col A. Also, for j &gt; r, we have ||</a:t>
            </a:r>
            <a:r>
              <a:rPr lang="en-US" sz="2400" dirty="0" err="1">
                <a:sym typeface="Symbol" pitchFamily="18" charset="2"/>
              </a:rPr>
              <a:t>A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aseline="-25000" dirty="0" err="1">
                <a:sym typeface="Symbol" pitchFamily="18" charset="2"/>
              </a:rPr>
              <a:t>j</a:t>
            </a:r>
            <a:r>
              <a:rPr lang="en-US" sz="2400" dirty="0">
                <a:sym typeface="Symbol" pitchFamily="18" charset="2"/>
              </a:rPr>
              <a:t>|| = </a:t>
            </a:r>
            <a:r>
              <a:rPr lang="en-US" sz="2400" baseline="-25000" dirty="0">
                <a:sym typeface="Symbol" pitchFamily="18" charset="2"/>
              </a:rPr>
              <a:t>j</a:t>
            </a:r>
            <a:r>
              <a:rPr lang="en-US" sz="2400" dirty="0"/>
              <a:t> = </a:t>
            </a:r>
            <a:r>
              <a:rPr lang="en-US" sz="2400" dirty="0">
                <a:sym typeface="Symbol" pitchFamily="18" charset="2"/>
              </a:rPr>
              <a:t></a:t>
            </a:r>
            <a:r>
              <a:rPr lang="en-US" sz="2400" baseline="-25000" dirty="0">
                <a:sym typeface="Symbol" pitchFamily="18" charset="2"/>
              </a:rPr>
              <a:t>j </a:t>
            </a:r>
            <a:r>
              <a:rPr lang="en-US" sz="2400" dirty="0"/>
              <a:t>= 0, so </a:t>
            </a:r>
            <a:r>
              <a:rPr lang="en-US" sz="2400" dirty="0" err="1">
                <a:sym typeface="Symbol" pitchFamily="18" charset="2"/>
              </a:rPr>
              <a:t>A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aseline="-25000" dirty="0" err="1">
                <a:sym typeface="Symbol" pitchFamily="18" charset="2"/>
              </a:rPr>
              <a:t>j</a:t>
            </a:r>
            <a:r>
              <a:rPr lang="en-US" sz="2400" baseline="-25000" dirty="0">
                <a:sym typeface="Symbol" pitchFamily="18" charset="2"/>
              </a:rPr>
              <a:t> </a:t>
            </a:r>
            <a:r>
              <a:rPr lang="en-US" sz="2400" dirty="0"/>
              <a:t>= 0. For </a:t>
            </a:r>
            <a:r>
              <a:rPr lang="en-US" sz="2400" dirty="0" err="1"/>
              <a:t>i,j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 r, we have: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     </a:t>
            </a:r>
            <a:r>
              <a:rPr lang="en-US" sz="2400" dirty="0" err="1"/>
              <a:t>A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aseline="-25000" dirty="0" err="1">
                <a:sym typeface="Symbol" pitchFamily="18" charset="2"/>
              </a:rPr>
              <a:t>i</a:t>
            </a:r>
            <a:r>
              <a:rPr lang="en-US" sz="2400" dirty="0" err="1">
                <a:cs typeface="Times New Roman" charset="0"/>
                <a:sym typeface="Symbol" pitchFamily="18" charset="2"/>
              </a:rPr>
              <a:t>·</a:t>
            </a:r>
            <a:r>
              <a:rPr lang="en-US" sz="2400" dirty="0" err="1">
                <a:sym typeface="Symbol" pitchFamily="18" charset="2"/>
              </a:rPr>
              <a:t>A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aseline="-25000" dirty="0" err="1">
                <a:sym typeface="Symbol" pitchFamily="18" charset="2"/>
              </a:rPr>
              <a:t>j</a:t>
            </a:r>
            <a:r>
              <a:rPr lang="en-US" sz="2400" baseline="-25000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= </a:t>
            </a:r>
            <a:r>
              <a:rPr lang="en-US" sz="2400" dirty="0"/>
              <a:t>(</a:t>
            </a:r>
            <a:r>
              <a:rPr lang="en-US" sz="2400" dirty="0" err="1"/>
              <a:t>A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aseline="-25000" dirty="0" err="1">
                <a:sym typeface="Symbol" pitchFamily="18" charset="2"/>
              </a:rPr>
              <a:t>i</a:t>
            </a:r>
            <a:r>
              <a:rPr lang="en-US" sz="2400" dirty="0"/>
              <a:t>)</a:t>
            </a:r>
            <a:r>
              <a:rPr lang="en-US" sz="2400" baseline="30000" dirty="0"/>
              <a:t>T</a:t>
            </a:r>
            <a:r>
              <a:rPr lang="en-US" sz="2400" dirty="0"/>
              <a:t>(</a:t>
            </a:r>
            <a:r>
              <a:rPr lang="en-US" sz="2400" dirty="0" err="1"/>
              <a:t>A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aseline="-25000" dirty="0" err="1">
                <a:sym typeface="Symbol" pitchFamily="18" charset="2"/>
              </a:rPr>
              <a:t>j</a:t>
            </a:r>
            <a:r>
              <a:rPr lang="en-US" sz="2400" dirty="0"/>
              <a:t>) = 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aseline="-25000" dirty="0" err="1">
                <a:sym typeface="Symbol" pitchFamily="18" charset="2"/>
              </a:rPr>
              <a:t>i</a:t>
            </a:r>
            <a:r>
              <a:rPr lang="en-US" sz="2400" baseline="30000" dirty="0" err="1"/>
              <a:t>T</a:t>
            </a:r>
            <a:r>
              <a:rPr lang="en-US" sz="2400" dirty="0"/>
              <a:t>(A</a:t>
            </a:r>
            <a:r>
              <a:rPr lang="en-US" sz="2400" baseline="30000" dirty="0"/>
              <a:t>T</a:t>
            </a:r>
            <a:r>
              <a:rPr lang="en-US" sz="2400" dirty="0"/>
              <a:t>A)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aseline="-25000" dirty="0" err="1">
                <a:sym typeface="Symbol" pitchFamily="18" charset="2"/>
              </a:rPr>
              <a:t>j</a:t>
            </a:r>
            <a:r>
              <a:rPr lang="en-US" sz="2400" b="1" dirty="0"/>
              <a:t>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b="1" dirty="0"/>
              <a:t>     </a:t>
            </a:r>
            <a:r>
              <a:rPr lang="en-US" sz="2400" dirty="0"/>
              <a:t>= 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aseline="-25000" dirty="0">
                <a:sym typeface="Symbol" pitchFamily="18" charset="2"/>
              </a:rPr>
              <a:t>i </a:t>
            </a:r>
            <a:r>
              <a:rPr lang="en-US" sz="2400" baseline="30000" dirty="0" err="1">
                <a:sym typeface="Symbol" pitchFamily="18" charset="2"/>
              </a:rPr>
              <a:t>T</a:t>
            </a:r>
            <a:r>
              <a:rPr lang="en-US" sz="2400" dirty="0" err="1">
                <a:sym typeface="Symbol" pitchFamily="18" charset="2"/>
              </a:rPr>
              <a:t></a:t>
            </a:r>
            <a:r>
              <a:rPr lang="en-US" sz="2400" baseline="-25000" dirty="0" err="1">
                <a:sym typeface="Symbol" pitchFamily="18" charset="2"/>
              </a:rPr>
              <a:t>j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aseline="-25000" dirty="0" err="1">
                <a:sym typeface="Symbol" pitchFamily="18" charset="2"/>
              </a:rPr>
              <a:t>j</a:t>
            </a:r>
            <a:r>
              <a:rPr lang="en-US" sz="2400" baseline="-25000" dirty="0">
                <a:sym typeface="Symbol" pitchFamily="18" charset="2"/>
              </a:rPr>
              <a:t>    </a:t>
            </a:r>
            <a:r>
              <a:rPr lang="en-US" sz="2400" dirty="0"/>
              <a:t>(since 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aseline="-25000" dirty="0" err="1">
                <a:sym typeface="Symbol" pitchFamily="18" charset="2"/>
              </a:rPr>
              <a:t>j</a:t>
            </a:r>
            <a:r>
              <a:rPr lang="en-US" sz="2400" dirty="0"/>
              <a:t> is an eigenvector of A</a:t>
            </a:r>
            <a:r>
              <a:rPr lang="en-US" sz="2400" baseline="30000" dirty="0"/>
              <a:t>T</a:t>
            </a:r>
            <a:r>
              <a:rPr lang="en-US" sz="2400" dirty="0"/>
              <a:t>A for </a:t>
            </a:r>
            <a:r>
              <a:rPr lang="en-US" sz="2400" dirty="0">
                <a:sym typeface="Symbol" pitchFamily="18" charset="2"/>
              </a:rPr>
              <a:t></a:t>
            </a:r>
            <a:r>
              <a:rPr lang="en-US" sz="2400" baseline="-25000" dirty="0">
                <a:sym typeface="Symbol" pitchFamily="18" charset="2"/>
              </a:rPr>
              <a:t>j</a:t>
            </a:r>
            <a:r>
              <a:rPr lang="en-US" sz="2400" dirty="0"/>
              <a:t>)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     = </a:t>
            </a:r>
            <a:r>
              <a:rPr lang="en-US" sz="2400" dirty="0">
                <a:sym typeface="Symbol" pitchFamily="18" charset="2"/>
              </a:rPr>
              <a:t></a:t>
            </a:r>
            <a:r>
              <a:rPr lang="en-US" sz="2400" baseline="-25000" dirty="0">
                <a:sym typeface="Symbol" pitchFamily="18" charset="2"/>
              </a:rPr>
              <a:t>j </a:t>
            </a:r>
            <a:r>
              <a:rPr lang="en-US" sz="2400" dirty="0"/>
              <a:t>(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aseline="-25000" dirty="0" err="1">
                <a:sym typeface="Symbol" pitchFamily="18" charset="2"/>
              </a:rPr>
              <a:t>i</a:t>
            </a:r>
            <a:r>
              <a:rPr lang="en-US" sz="2400" dirty="0" err="1">
                <a:cs typeface="Times New Roman" charset="0"/>
                <a:sym typeface="Symbol" pitchFamily="18" charset="2"/>
              </a:rPr>
              <a:t>·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aseline="-25000" dirty="0" err="1">
                <a:sym typeface="Symbol" pitchFamily="18" charset="2"/>
              </a:rPr>
              <a:t>j</a:t>
            </a:r>
            <a:r>
              <a:rPr lang="en-US" sz="2400" baseline="-25000" dirty="0">
                <a:sym typeface="Symbol" pitchFamily="18" charset="2"/>
              </a:rPr>
              <a:t> </a:t>
            </a:r>
            <a:r>
              <a:rPr lang="en-US" sz="2400" dirty="0"/>
              <a:t>) = 0, since {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,…., 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aseline="-25000" dirty="0" err="1">
                <a:sym typeface="Symbol" pitchFamily="18" charset="2"/>
              </a:rPr>
              <a:t>n</a:t>
            </a:r>
            <a:r>
              <a:rPr lang="en-US" sz="2400" dirty="0"/>
              <a:t>} is an </a:t>
            </a:r>
            <a:r>
              <a:rPr lang="en-US" sz="2400" dirty="0" err="1"/>
              <a:t>orthonormal</a:t>
            </a:r>
            <a:r>
              <a:rPr lang="en-US" sz="2400" dirty="0"/>
              <a:t> basis for </a:t>
            </a:r>
            <a:r>
              <a:rPr lang="en-US" sz="2400" dirty="0" err="1"/>
              <a:t>R</a:t>
            </a:r>
            <a:r>
              <a:rPr lang="en-US" sz="2400" baseline="30000" dirty="0" err="1"/>
              <a:t>n</a:t>
            </a:r>
            <a:r>
              <a:rPr lang="en-US" sz="2400" dirty="0"/>
              <a:t>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b="1" dirty="0"/>
              <a:t>     </a:t>
            </a:r>
            <a:r>
              <a:rPr lang="en-US" sz="2400" dirty="0"/>
              <a:t>Thus, the</a:t>
            </a:r>
            <a:r>
              <a:rPr lang="en-US" sz="2400" b="1" dirty="0"/>
              <a:t> </a:t>
            </a:r>
            <a:r>
              <a:rPr lang="en-US" sz="2400" dirty="0"/>
              <a:t>vectors A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, A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,…., </a:t>
            </a:r>
            <a:r>
              <a:rPr lang="en-US" sz="2400" dirty="0" err="1">
                <a:sym typeface="Symbol" pitchFamily="18" charset="2"/>
              </a:rPr>
              <a:t>A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aseline="-25000" dirty="0" err="1">
                <a:sym typeface="Symbol" pitchFamily="18" charset="2"/>
              </a:rPr>
              <a:t>r</a:t>
            </a:r>
            <a:r>
              <a:rPr lang="en-US" sz="2400" baseline="-25000" dirty="0">
                <a:sym typeface="Symbol" pitchFamily="18" charset="2"/>
              </a:rPr>
              <a:t> </a:t>
            </a:r>
            <a:r>
              <a:rPr lang="en-US" sz="2400" dirty="0"/>
              <a:t>form an orthogonal set of non-zero vectors and are therefore linearly independent.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      Finally suppose that </a:t>
            </a:r>
            <a:r>
              <a:rPr lang="en-US" sz="2400" b="1" dirty="0"/>
              <a:t>y</a:t>
            </a:r>
            <a:r>
              <a:rPr lang="en-US" sz="2400" dirty="0"/>
              <a:t> is in Col A. Then </a:t>
            </a:r>
            <a:r>
              <a:rPr lang="en-US" sz="2400" b="1" dirty="0"/>
              <a:t>y</a:t>
            </a:r>
            <a:r>
              <a:rPr lang="en-US" sz="2400" dirty="0"/>
              <a:t> = A</a:t>
            </a:r>
            <a:r>
              <a:rPr lang="en-US" sz="2400" b="1" dirty="0"/>
              <a:t>x</a:t>
            </a:r>
            <a:r>
              <a:rPr lang="en-US" sz="2400" dirty="0"/>
              <a:t> for some vector </a:t>
            </a:r>
            <a:r>
              <a:rPr lang="en-US" sz="2400" b="1" dirty="0"/>
              <a:t>x</a:t>
            </a:r>
            <a:r>
              <a:rPr lang="en-US" sz="2400" dirty="0"/>
              <a:t>.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      Then </a:t>
            </a:r>
            <a:r>
              <a:rPr lang="en-US" sz="2400" b="1" dirty="0"/>
              <a:t>x</a:t>
            </a:r>
            <a:r>
              <a:rPr lang="en-US" sz="2400" dirty="0"/>
              <a:t> can be expressed in terms of the basis </a:t>
            </a:r>
            <a:r>
              <a:rPr lang="en-US" sz="2800" dirty="0"/>
              <a:t>{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,…., </a:t>
            </a:r>
            <a:r>
              <a:rPr lang="en-US" sz="2800" b="1" dirty="0" err="1">
                <a:sym typeface="Symbol" pitchFamily="18" charset="2"/>
              </a:rPr>
              <a:t>v</a:t>
            </a:r>
            <a:r>
              <a:rPr lang="en-US" sz="2800" baseline="-25000" dirty="0" err="1">
                <a:sym typeface="Symbol" pitchFamily="18" charset="2"/>
              </a:rPr>
              <a:t>n</a:t>
            </a:r>
            <a:r>
              <a:rPr lang="en-US" sz="2800" dirty="0"/>
              <a:t>},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b="1" dirty="0"/>
              <a:t>       x</a:t>
            </a:r>
            <a:r>
              <a:rPr lang="en-US" sz="2400" dirty="0"/>
              <a:t> = c</a:t>
            </a:r>
            <a:r>
              <a:rPr lang="en-US" sz="2400" baseline="-25000" dirty="0"/>
              <a:t>1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+ </a:t>
            </a:r>
            <a:r>
              <a:rPr lang="en-US" sz="2400" dirty="0"/>
              <a:t>c</a:t>
            </a:r>
            <a:r>
              <a:rPr lang="en-US" sz="2400" baseline="-25000" dirty="0"/>
              <a:t>2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+ ….+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 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aseline="-25000" dirty="0" err="1">
                <a:sym typeface="Symbol" pitchFamily="18" charset="2"/>
              </a:rPr>
              <a:t>n</a:t>
            </a:r>
            <a:r>
              <a:rPr lang="en-US" sz="2400" dirty="0"/>
              <a:t>.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      Then </a:t>
            </a:r>
            <a:r>
              <a:rPr lang="en-US" sz="2400" b="1" dirty="0"/>
              <a:t>y</a:t>
            </a:r>
            <a:r>
              <a:rPr lang="en-US" sz="2400" dirty="0"/>
              <a:t> = A</a:t>
            </a:r>
            <a:r>
              <a:rPr lang="en-US" sz="2400" b="1" dirty="0"/>
              <a:t>x</a:t>
            </a:r>
            <a:r>
              <a:rPr lang="en-US" sz="2400" dirty="0"/>
              <a:t> = A(c</a:t>
            </a:r>
            <a:r>
              <a:rPr lang="en-US" sz="2400" baseline="-25000" dirty="0"/>
              <a:t>1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+ </a:t>
            </a:r>
            <a:r>
              <a:rPr lang="en-US" sz="2400" dirty="0"/>
              <a:t>c</a:t>
            </a:r>
            <a:r>
              <a:rPr lang="en-US" sz="2400" baseline="-25000" dirty="0"/>
              <a:t>2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+ ….+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 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aseline="-25000" dirty="0" err="1">
                <a:sym typeface="Symbol" pitchFamily="18" charset="2"/>
              </a:rPr>
              <a:t>n</a:t>
            </a:r>
            <a:r>
              <a:rPr lang="en-US" sz="2400" dirty="0"/>
              <a:t>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                  = c</a:t>
            </a:r>
            <a:r>
              <a:rPr lang="en-US" sz="2400" baseline="-25000" dirty="0"/>
              <a:t>1</a:t>
            </a:r>
            <a:r>
              <a:rPr lang="en-US" sz="2400" dirty="0"/>
              <a:t>A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+ </a:t>
            </a:r>
            <a:r>
              <a:rPr lang="en-US" sz="2400" dirty="0"/>
              <a:t>c</a:t>
            </a:r>
            <a:r>
              <a:rPr lang="en-US" sz="2400" baseline="-25000" dirty="0"/>
              <a:t>2</a:t>
            </a:r>
            <a:r>
              <a:rPr lang="en-US" sz="2400" dirty="0"/>
              <a:t>A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+ ….+ </a:t>
            </a:r>
            <a:r>
              <a:rPr lang="en-US" sz="2400" dirty="0" err="1"/>
              <a:t>c</a:t>
            </a:r>
            <a:r>
              <a:rPr lang="en-US" sz="2400" baseline="-25000" dirty="0" err="1"/>
              <a:t>r</a:t>
            </a:r>
            <a:r>
              <a:rPr lang="en-US" sz="2400" dirty="0" err="1"/>
              <a:t>A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aseline="-25000" dirty="0" err="1">
                <a:sym typeface="Symbol" pitchFamily="18" charset="2"/>
              </a:rPr>
              <a:t>r</a:t>
            </a:r>
            <a:r>
              <a:rPr lang="en-US" sz="2400" dirty="0"/>
              <a:t>, since remaining terms are </a:t>
            </a:r>
            <a:r>
              <a:rPr lang="en-US" sz="2400" b="1" dirty="0"/>
              <a:t>0</a:t>
            </a:r>
            <a:r>
              <a:rPr lang="en-US" sz="2400" dirty="0"/>
              <a:t>, as noted at the start of the proof.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      Thus, the</a:t>
            </a:r>
            <a:r>
              <a:rPr lang="en-US" sz="2400" b="1" dirty="0"/>
              <a:t> </a:t>
            </a:r>
            <a:r>
              <a:rPr lang="en-US" sz="2400" dirty="0"/>
              <a:t>vectors A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, A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,…., </a:t>
            </a:r>
            <a:r>
              <a:rPr lang="en-US" sz="2400" dirty="0" err="1">
                <a:sym typeface="Symbol" pitchFamily="18" charset="2"/>
              </a:rPr>
              <a:t>A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aseline="-25000" dirty="0" err="1">
                <a:sym typeface="Symbol" pitchFamily="18" charset="2"/>
              </a:rPr>
              <a:t>r</a:t>
            </a:r>
            <a:r>
              <a:rPr lang="en-US" sz="2400" baseline="-25000" dirty="0">
                <a:sym typeface="Symbol" pitchFamily="18" charset="2"/>
              </a:rPr>
              <a:t> </a:t>
            </a:r>
            <a:r>
              <a:rPr lang="en-US" sz="2400" dirty="0"/>
              <a:t>also span Col A.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4488</TotalTime>
  <Words>1364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Review - Quadratic Forms</vt:lpstr>
      <vt:lpstr>Singular Value Decomposition - 1</vt:lpstr>
      <vt:lpstr>Singular Value Decomposition - 2</vt:lpstr>
      <vt:lpstr>Singular Value Decomposition - 3</vt:lpstr>
      <vt:lpstr>Singular Value Decomposition </vt:lpstr>
      <vt:lpstr>Singular Value Decomposition - Continued</vt:lpstr>
      <vt:lpstr>Singular Value Decomposition - Review</vt:lpstr>
      <vt:lpstr>Singular Value Decomposition – 3a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390</cp:revision>
  <cp:lastPrinted>2018-11-14T08:56:48Z</cp:lastPrinted>
  <dcterms:created xsi:type="dcterms:W3CDTF">2001-08-16T03:34:40Z</dcterms:created>
  <dcterms:modified xsi:type="dcterms:W3CDTF">2018-11-15T07:31:23Z</dcterms:modified>
</cp:coreProperties>
</file>