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5"/>
  </p:handoutMasterIdLst>
  <p:sldIdLst>
    <p:sldId id="420" r:id="rId2"/>
    <p:sldId id="421" r:id="rId3"/>
    <p:sldId id="422" r:id="rId4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105A5-CC5F-4486-8780-8FFB19140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1ACD-1107-4B46-9156-234D2D805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359FA-05B6-438E-B592-98AD994CE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44991-F252-40C4-A166-0F9E415F4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846-4BF0-4462-B122-B387BBF8B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B472-E787-4C32-A044-5F505D8C8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D3F9B-0F9D-48D1-9E05-C92849FA39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AEBB4-4E1F-4304-A38D-89F1FD261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1737-02BC-478F-9117-C1D735FD3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DDA3-A5C2-4D36-B216-F3C5FEF301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F3DEC-E363-4256-AA2E-A2B45FDAC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9535-FD67-467A-B318-23A1B079D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8F0523-3EFC-4AF9-B444-26E0596926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 dirty="0"/>
              <a:t>Singular Value Decomposition - </a:t>
            </a:r>
            <a:r>
              <a:rPr lang="en-US" sz="3600" b="1" dirty="0" smtClean="0"/>
              <a:t>Review</a:t>
            </a:r>
            <a:endParaRPr lang="en-US" sz="3600" b="1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400" dirty="0"/>
              <a:t>Let A be any 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/>
              <a:t> matrix – then A represents a linear transformation </a:t>
            </a:r>
            <a:r>
              <a:rPr lang="en-US" sz="2400" b="1" dirty="0"/>
              <a:t>x </a:t>
            </a:r>
            <a:r>
              <a:rPr lang="en-US" sz="2400" dirty="0">
                <a:sym typeface="Symbol" pitchFamily="18" charset="2"/>
              </a:rPr>
              <a:t> </a:t>
            </a:r>
            <a:r>
              <a:rPr lang="en-US" sz="2400" dirty="0"/>
              <a:t>A</a:t>
            </a:r>
            <a:r>
              <a:rPr lang="en-US" sz="2400" b="1" dirty="0"/>
              <a:t>x</a:t>
            </a:r>
            <a:r>
              <a:rPr lang="en-US" sz="2400" dirty="0"/>
              <a:t> from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altLang="en-US" sz="28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 smtClean="0">
                <a:solidFill>
                  <a:srgbClr val="000000"/>
                </a:solidFill>
              </a:rPr>
              <a:t>m</a:t>
            </a:r>
            <a:r>
              <a:rPr lang="en-US" sz="2400" dirty="0" smtClean="0"/>
              <a:t>. </a:t>
            </a:r>
            <a:endParaRPr lang="en-US" sz="2400" dirty="0"/>
          </a:p>
          <a:p>
            <a:pPr marL="609600" indent="-609600"/>
            <a:r>
              <a:rPr lang="en-US" sz="2400" dirty="0"/>
              <a:t>Recall the following: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The matrix A</a:t>
            </a:r>
            <a:r>
              <a:rPr lang="en-US" sz="2400" baseline="30000" dirty="0"/>
              <a:t>T</a:t>
            </a:r>
            <a:r>
              <a:rPr lang="en-US" sz="2400" dirty="0"/>
              <a:t>A is a symmetric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/>
              <a:t> matrix. Therefore, we select an </a:t>
            </a:r>
            <a:r>
              <a:rPr lang="en-US" sz="2400" dirty="0" err="1"/>
              <a:t>orthonormal</a:t>
            </a:r>
            <a:r>
              <a:rPr lang="en-US" sz="2400" dirty="0"/>
              <a:t> basis for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{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} consisting of eigenvectors of A</a:t>
            </a:r>
            <a:r>
              <a:rPr lang="en-US" sz="2400" baseline="30000" dirty="0"/>
              <a:t>T</a:t>
            </a:r>
            <a:r>
              <a:rPr lang="en-US" sz="2400" dirty="0"/>
              <a:t>A with corresponding </a:t>
            </a:r>
            <a:r>
              <a:rPr lang="en-US" sz="2400" dirty="0" err="1"/>
              <a:t>eigenvalues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 ……,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/>
              <a:t>. 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/>
              <a:t>||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0; </a:t>
            </a:r>
            <a:r>
              <a:rPr lang="en-US" sz="2400" dirty="0"/>
              <a:t>Hence we can arrange the </a:t>
            </a:r>
            <a:r>
              <a:rPr lang="en-US" sz="2400" dirty="0" err="1"/>
              <a:t>eigenvalues</a:t>
            </a:r>
            <a:r>
              <a:rPr lang="en-US" sz="2400" dirty="0"/>
              <a:t> so that: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 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 …..  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 0</a:t>
            </a:r>
            <a:r>
              <a:rPr lang="en-US" sz="2400" dirty="0"/>
              <a:t>. 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singular values</a:t>
            </a:r>
            <a:r>
              <a:rPr lang="en-US" sz="2400" dirty="0"/>
              <a:t> of A are the square roots of the </a:t>
            </a:r>
            <a:r>
              <a:rPr lang="en-US" sz="2400" dirty="0" err="1"/>
              <a:t>eigenvalues</a:t>
            </a:r>
            <a:r>
              <a:rPr lang="en-US" sz="2400" dirty="0"/>
              <a:t> of A</a:t>
            </a:r>
            <a:r>
              <a:rPr lang="en-US" sz="2400" baseline="30000" dirty="0"/>
              <a:t>T</a:t>
            </a:r>
            <a:r>
              <a:rPr lang="en-US" sz="2400" dirty="0"/>
              <a:t>A, i.e.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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= 1,…n.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 smtClean="0"/>
              <a:t>Proposition 58:</a:t>
            </a:r>
            <a:r>
              <a:rPr lang="en-US" sz="2400" dirty="0" smtClean="0"/>
              <a:t> </a:t>
            </a:r>
            <a:r>
              <a:rPr lang="en-US" sz="2400" dirty="0"/>
              <a:t>Suppose that A has r nonzero singular values. Then: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 </a:t>
            </a:r>
            <a:r>
              <a:rPr lang="en-US" sz="2400" dirty="0"/>
              <a:t>Rank A = r </a:t>
            </a:r>
          </a:p>
          <a:p>
            <a:pPr marL="990600" lvl="1" indent="-533400">
              <a:buFontTx/>
              <a:buChar char="•"/>
            </a:pPr>
            <a:r>
              <a:rPr lang="en-US" sz="2400" dirty="0"/>
              <a:t>{A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r</a:t>
            </a:r>
            <a:r>
              <a:rPr lang="en-US" sz="2400" dirty="0"/>
              <a:t>} is an orthogonal basis for Col 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Singular Value Decomposition </a:t>
            </a:r>
          </a:p>
        </p:txBody>
      </p:sp>
      <p:sp>
        <p:nvSpPr>
          <p:cNvPr id="2304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b="1" dirty="0"/>
              <a:t>Theorem </a:t>
            </a:r>
            <a:r>
              <a:rPr lang="en-US" b="1" dirty="0" smtClean="0"/>
              <a:t>10 (Singular </a:t>
            </a:r>
            <a:r>
              <a:rPr lang="en-US" b="1" dirty="0"/>
              <a:t>Value Decomposition (SVD) of a </a:t>
            </a:r>
            <a:r>
              <a:rPr lang="en-US" b="1" dirty="0" smtClean="0"/>
              <a:t>Matrix): </a:t>
            </a:r>
            <a:r>
              <a:rPr lang="en-US" dirty="0"/>
              <a:t>Let A be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 with rank r. Then A can be factored as a product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A = UV</a:t>
            </a:r>
            <a:r>
              <a:rPr lang="en-US" baseline="30000" dirty="0">
                <a:sym typeface="Symbol" pitchFamily="18" charset="2"/>
              </a:rPr>
              <a:t>T </a:t>
            </a:r>
            <a:r>
              <a:rPr lang="en-US" dirty="0"/>
              <a:t>as follows:  </a:t>
            </a:r>
          </a:p>
          <a:p>
            <a:pPr marL="609600" indent="-609600">
              <a:buFont typeface="Wingdings" pitchFamily="2" charset="2"/>
              <a:buChar char="§"/>
            </a:pP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 </a:t>
            </a:r>
            <a:r>
              <a:rPr lang="en-US" dirty="0">
                <a:sym typeface="Symbol" pitchFamily="18" charset="2"/>
              </a:rPr>
              <a:t>containing an </a:t>
            </a:r>
            <a:r>
              <a:rPr lang="en-US" dirty="0" err="1"/>
              <a:t>r</a:t>
            </a:r>
            <a:r>
              <a:rPr lang="en-US" dirty="0" err="1">
                <a:sym typeface="Symbol" pitchFamily="18" charset="2"/>
              </a:rPr>
              <a:t>r</a:t>
            </a:r>
            <a:r>
              <a:rPr lang="en-US" dirty="0">
                <a:sym typeface="Symbol" pitchFamily="18" charset="2"/>
              </a:rPr>
              <a:t> diagonal matrix D with the r non-zero singular values of A, 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 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 …  </a:t>
            </a:r>
            <a:r>
              <a:rPr lang="en-US" baseline="-25000" dirty="0">
                <a:sym typeface="Symbol" pitchFamily="18" charset="2"/>
              </a:rPr>
              <a:t>r</a:t>
            </a:r>
            <a:r>
              <a:rPr lang="en-US" dirty="0"/>
              <a:t> &gt; 0, along the main diagonal. D is placed in upper left hand corner of </a:t>
            </a:r>
            <a:r>
              <a:rPr lang="en-US" dirty="0">
                <a:sym typeface="Symbol" pitchFamily="18" charset="2"/>
              </a:rPr>
              <a:t>. R</a:t>
            </a:r>
            <a:r>
              <a:rPr lang="en-US" dirty="0"/>
              <a:t>emaining entries of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are zero.</a:t>
            </a:r>
          </a:p>
          <a:p>
            <a:pPr marL="609600" indent="-609600">
              <a:buFont typeface="Wingdings" pitchFamily="2" charset="2"/>
              <a:buChar char="§"/>
            </a:pPr>
            <a:r>
              <a:rPr lang="en-US" dirty="0"/>
              <a:t>U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orthogonal matrix and V is an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orthogonal matrix.</a:t>
            </a:r>
            <a:r>
              <a:rPr lang="en-US" dirty="0"/>
              <a:t> </a:t>
            </a:r>
          </a:p>
          <a:p>
            <a:pPr marL="609600" indent="-609600">
              <a:buFont typeface="Wingdings" pitchFamily="2" charset="2"/>
              <a:buNone/>
            </a:pPr>
            <a:endParaRPr lang="en-US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z="3600" b="1"/>
              <a:t>Singular Value Decomposition - Continued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The matrix V has as its columns the </a:t>
            </a:r>
            <a:r>
              <a:rPr lang="en-US" sz="2800" dirty="0" err="1"/>
              <a:t>orthonormal</a:t>
            </a:r>
            <a:r>
              <a:rPr lang="en-US" sz="2800" dirty="0"/>
              <a:t> basis {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/>
              <a:t>} of eigenvectors of A</a:t>
            </a:r>
            <a:r>
              <a:rPr lang="en-US" sz="2800" baseline="30000" dirty="0"/>
              <a:t>T</a:t>
            </a:r>
            <a:r>
              <a:rPr lang="en-US" sz="2800" dirty="0"/>
              <a:t>A.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In</a:t>
            </a:r>
            <a:r>
              <a:rPr lang="en-US" sz="2800" b="1" dirty="0"/>
              <a:t> </a:t>
            </a:r>
            <a:r>
              <a:rPr lang="en-US" sz="2800" dirty="0"/>
              <a:t>order to obtain</a:t>
            </a:r>
            <a:r>
              <a:rPr lang="en-US" sz="2800" b="1" dirty="0"/>
              <a:t> </a:t>
            </a:r>
            <a:r>
              <a:rPr lang="en-US" sz="2800" dirty="0"/>
              <a:t>U, we take the r vectors 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 </a:t>
            </a:r>
            <a:r>
              <a:rPr lang="en-US" sz="2800" dirty="0"/>
              <a:t>corresponding to the nonzero singular values, extend them to an orthogonal basis of </a:t>
            </a:r>
            <a:r>
              <a:rPr lang="en-US" altLang="en-US" sz="28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 smtClean="0">
                <a:solidFill>
                  <a:srgbClr val="000000"/>
                </a:solidFill>
              </a:rPr>
              <a:t>m</a:t>
            </a:r>
            <a:r>
              <a:rPr lang="en-US" sz="2800" dirty="0" smtClean="0"/>
              <a:t> </a:t>
            </a:r>
            <a:r>
              <a:rPr lang="en-US" sz="2800" dirty="0"/>
              <a:t>using the Gram-Schmidt Process (this step is needed only in case r &lt;  m), and finally normalize the vectors to obtain an orthonormal basis {</a:t>
            </a:r>
            <a:r>
              <a:rPr lang="en-US" sz="2800" b="1" dirty="0">
                <a:sym typeface="Symbol" pitchFamily="18" charset="2"/>
              </a:rPr>
              <a:t>u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b="1" dirty="0">
                <a:sym typeface="Symbol" pitchFamily="18" charset="2"/>
              </a:rPr>
              <a:t>u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b="1" dirty="0">
                <a:sym typeface="Symbol" pitchFamily="18" charset="2"/>
              </a:rPr>
              <a:t>u</a:t>
            </a:r>
            <a:r>
              <a:rPr lang="en-US" sz="2800" baseline="-25000" dirty="0">
                <a:sym typeface="Symbol" pitchFamily="18" charset="2"/>
              </a:rPr>
              <a:t>m</a:t>
            </a:r>
            <a:r>
              <a:rPr lang="en-US" sz="2800" dirty="0"/>
              <a:t>}. U has the vectors </a:t>
            </a:r>
            <a:r>
              <a:rPr lang="en-US" sz="2800" b="1" dirty="0" err="1">
                <a:sym typeface="Symbol" pitchFamily="18" charset="2"/>
              </a:rPr>
              <a:t>u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/>
              <a:t> as its columns.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Remark:</a:t>
            </a:r>
            <a:r>
              <a:rPr lang="en-US" sz="2800" dirty="0"/>
              <a:t> Any factorization </a:t>
            </a:r>
            <a:r>
              <a:rPr lang="en-US" sz="2800" dirty="0">
                <a:sym typeface="Symbol" pitchFamily="18" charset="2"/>
              </a:rPr>
              <a:t>A = UV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/>
              <a:t>, with U and V orthogonal matrices,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 as described above, </a:t>
            </a:r>
            <a:r>
              <a:rPr lang="en-US" sz="2800" dirty="0" smtClean="0"/>
              <a:t>is </a:t>
            </a:r>
            <a:r>
              <a:rPr lang="en-US" sz="2800" dirty="0"/>
              <a:t>called a Singular Value Decomposition (SVD) of A. Note that U and V are not uniquely determined by A, </a:t>
            </a:r>
            <a:r>
              <a:rPr lang="en-US" sz="2800" dirty="0" smtClean="0"/>
              <a:t>because it is possible to select different eigenvectors of 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r>
              <a:rPr lang="en-US" sz="2800" baseline="30000" dirty="0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A, b</a:t>
            </a:r>
            <a:r>
              <a:rPr lang="en-US" sz="2800" dirty="0" smtClean="0"/>
              <a:t>ut </a:t>
            </a:r>
            <a:r>
              <a:rPr lang="en-US" sz="2800" dirty="0"/>
              <a:t>the diagonal entries of  </a:t>
            </a:r>
            <a:r>
              <a:rPr lang="en-US" sz="2800" dirty="0">
                <a:sym typeface="Symbol" pitchFamily="18" charset="2"/>
              </a:rPr>
              <a:t> are necessarily the singular values of A.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460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Singular Value Decomposition - Review</vt:lpstr>
      <vt:lpstr>Singular Value Decomposition </vt:lpstr>
      <vt:lpstr>Singular Value Decomposition - Continued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393</cp:revision>
  <cp:lastPrinted>2018-11-16T02:58:27Z</cp:lastPrinted>
  <dcterms:created xsi:type="dcterms:W3CDTF">2001-08-16T03:34:40Z</dcterms:created>
  <dcterms:modified xsi:type="dcterms:W3CDTF">2018-11-16T09:38:00Z</dcterms:modified>
</cp:coreProperties>
</file>