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3"/>
  </p:handoutMasterIdLst>
  <p:sldIdLst>
    <p:sldId id="520" r:id="rId2"/>
    <p:sldId id="521" r:id="rId3"/>
    <p:sldId id="522" r:id="rId4"/>
    <p:sldId id="523" r:id="rId5"/>
    <p:sldId id="524" r:id="rId6"/>
    <p:sldId id="525" r:id="rId7"/>
    <p:sldId id="526" r:id="rId8"/>
    <p:sldId id="527" r:id="rId9"/>
    <p:sldId id="533" r:id="rId10"/>
    <p:sldId id="534" r:id="rId11"/>
    <p:sldId id="535" r:id="rId12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76" autoAdjust="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EF59B-B657-4C07-8035-519D56A60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95889-CC39-4E80-B204-D0D1DEF2F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DE7C-CBFA-49F5-AD07-C42161411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40A02-57C8-43C5-AAE7-C1B0D13A96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3ACE9-220F-4A20-9EF3-2328830D3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B814E-B509-48E0-8FA9-B98A43759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3A6B-965A-403F-A74E-CC1DFE0ECB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61703-2E83-4A62-9BE3-B93A5A8DC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2B12-B803-4816-8C02-41A1C3C01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C572-9622-4781-BD67-9D2EDA96A3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EDF12-4A4D-432B-9CC5-8639D74B0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054C-A47C-4C05-8145-B2B660961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AFFC57-4CD5-4615-92FF-55F3427E42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620000" cy="1295400"/>
          </a:xfrm>
        </p:spPr>
        <p:txBody>
          <a:bodyPr/>
          <a:lstStyle/>
          <a:p>
            <a:r>
              <a:rPr lang="en-US" dirty="0" smtClean="0"/>
              <a:t>REVIEW: Non-Homogeneous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sz="2800" b="1" dirty="0" smtClean="0"/>
              <a:t>In this case, we work with the augmented matrix and reduce it to an RREF matrix, say R:</a:t>
            </a:r>
          </a:p>
          <a:p>
            <a:pPr>
              <a:lnSpc>
                <a:spcPct val="90000"/>
              </a:lnSpc>
            </a:pPr>
            <a:r>
              <a:rPr lang="en-US" sz="2800" b="1" dirty="0" smtClean="0"/>
              <a:t>Proposition 4</a:t>
            </a:r>
            <a:r>
              <a:rPr lang="en-US" sz="2800" dirty="0" smtClean="0"/>
              <a:t> (Existence and Nature of Solutions): The system is consistent if and only if the rightmost column of R is not a pivot column, i.e. if there is no row of the form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 [0 ……… 0 b] with b </a:t>
            </a:r>
            <a:r>
              <a:rPr lang="en-US" sz="2800" u="sng" dirty="0" smtClean="0"/>
              <a:t>non-zero</a:t>
            </a:r>
            <a:r>
              <a:rPr lang="en-US" sz="2800" dirty="0" smtClean="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If the system is consistent, then it has either (</a:t>
            </a:r>
            <a:r>
              <a:rPr lang="en-US" sz="2800" dirty="0" err="1" smtClean="0"/>
              <a:t>i</a:t>
            </a:r>
            <a:r>
              <a:rPr lang="en-US" sz="2800" dirty="0" smtClean="0"/>
              <a:t>) a unique solution if there are no free variables or (ii) infinitely many solutions when there is at least one free variable.</a:t>
            </a:r>
          </a:p>
          <a:p>
            <a:pPr lvl="0">
              <a:lnSpc>
                <a:spcPct val="90000"/>
              </a:lnSpc>
              <a:buNone/>
            </a:pPr>
            <a:endParaRPr lang="en-US" sz="2800" dirty="0" smtClean="0"/>
          </a:p>
          <a:p>
            <a:pPr lv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1" dirty="0" smtClean="0"/>
              <a:t>Proof is left as an exercise. (Hint: the row of the form</a:t>
            </a:r>
          </a:p>
          <a:p>
            <a:pPr lvl="0">
              <a:lnSpc>
                <a:spcPct val="90000"/>
              </a:lnSpc>
              <a:buNone/>
            </a:pPr>
            <a:r>
              <a:rPr lang="en-US" sz="2800" b="1" i="1" dirty="0" smtClean="0"/>
              <a:t> </a:t>
            </a:r>
            <a:r>
              <a:rPr lang="en-US" sz="2800" b="1" i="1" dirty="0">
                <a:solidFill>
                  <a:srgbClr val="000000"/>
                </a:solidFill>
              </a:rPr>
              <a:t>[0 ……… 0 b] with b </a:t>
            </a:r>
            <a:r>
              <a:rPr lang="en-US" sz="2800" b="1" i="1" u="sng" dirty="0" smtClean="0">
                <a:solidFill>
                  <a:srgbClr val="000000"/>
                </a:solidFill>
              </a:rPr>
              <a:t>non-zero</a:t>
            </a:r>
            <a:r>
              <a:rPr lang="en-US" sz="2800" b="1" i="1" dirty="0" smtClean="0">
                <a:solidFill>
                  <a:srgbClr val="000000"/>
                </a:solidFill>
              </a:rPr>
              <a:t> </a:t>
            </a:r>
            <a:r>
              <a:rPr lang="en-US" sz="2800" b="1" i="1" dirty="0">
                <a:solidFill>
                  <a:srgbClr val="000000"/>
                </a:solidFill>
              </a:rPr>
              <a:t>l</a:t>
            </a:r>
            <a:r>
              <a:rPr lang="en-US" sz="2800" b="1" i="1" dirty="0" smtClean="0">
                <a:solidFill>
                  <a:srgbClr val="000000"/>
                </a:solidFill>
              </a:rPr>
              <a:t>eads to a false equation.)</a:t>
            </a:r>
            <a:endParaRPr lang="en-US" sz="2800" b="1" i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162800" cy="838200"/>
          </a:xfrm>
        </p:spPr>
        <p:txBody>
          <a:bodyPr/>
          <a:lstStyle/>
          <a:p>
            <a:r>
              <a:rPr lang="en-US" dirty="0"/>
              <a:t>Proof of Corollary </a:t>
            </a:r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Proof:</a:t>
            </a:r>
            <a:r>
              <a:rPr lang="en-US" dirty="0"/>
              <a:t> If A is invertible, then by VIT, A is row equivalent to the identity, i.e. I = (</a:t>
            </a:r>
            <a:r>
              <a:rPr lang="en-US" dirty="0" err="1"/>
              <a:t>e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e</a:t>
            </a:r>
            <a:r>
              <a:rPr lang="en-US" baseline="-25000" dirty="0"/>
              <a:t>p-1</a:t>
            </a:r>
            <a:r>
              <a:rPr lang="en-US" dirty="0"/>
              <a:t>…..e</a:t>
            </a:r>
            <a:r>
              <a:rPr lang="en-US" baseline="-25000" dirty="0"/>
              <a:t>1</a:t>
            </a:r>
            <a:r>
              <a:rPr lang="en-US" dirty="0"/>
              <a:t>)A for some sequence of elementary row operations. If E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dirty="0" err="1"/>
              <a:t>E</a:t>
            </a:r>
            <a:r>
              <a:rPr lang="en-US" baseline="-25000" dirty="0" err="1"/>
              <a:t>p</a:t>
            </a:r>
            <a:r>
              <a:rPr lang="en-US" dirty="0"/>
              <a:t> are the corresponding elementary matrices, then I = (</a:t>
            </a:r>
            <a:r>
              <a:rPr lang="en-US" dirty="0" err="1"/>
              <a:t>E</a:t>
            </a:r>
            <a:r>
              <a:rPr lang="en-US" baseline="-25000" dirty="0" err="1"/>
              <a:t>p</a:t>
            </a:r>
            <a:r>
              <a:rPr lang="en-US" dirty="0"/>
              <a:t>…..E</a:t>
            </a:r>
            <a:r>
              <a:rPr lang="en-US" baseline="-25000" dirty="0"/>
              <a:t>1</a:t>
            </a:r>
            <a:r>
              <a:rPr lang="en-US" dirty="0"/>
              <a:t>)A. Each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being invertible, we can write A = (</a:t>
            </a:r>
            <a:r>
              <a:rPr lang="en-US" dirty="0" err="1"/>
              <a:t>E</a:t>
            </a:r>
            <a:r>
              <a:rPr lang="en-US" baseline="-25000" dirty="0" err="1"/>
              <a:t>p</a:t>
            </a:r>
            <a:r>
              <a:rPr lang="en-US" dirty="0"/>
              <a:t>…..E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 smtClean="0"/>
              <a:t>1 </a:t>
            </a:r>
            <a:r>
              <a:rPr lang="en-US" sz="2800" dirty="0" smtClean="0"/>
              <a:t>I</a:t>
            </a:r>
            <a:r>
              <a:rPr lang="en-US" sz="2800" baseline="30000" dirty="0" smtClean="0"/>
              <a:t> </a:t>
            </a:r>
            <a:r>
              <a:rPr lang="en-US" dirty="0" smtClean="0"/>
              <a:t> </a:t>
            </a:r>
            <a:r>
              <a:rPr lang="en-US" dirty="0"/>
              <a:t>= E</a:t>
            </a:r>
            <a:r>
              <a:rPr lang="en-US" baseline="-25000" dirty="0"/>
              <a:t>1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dirty="0"/>
              <a:t>…. E</a:t>
            </a:r>
            <a:r>
              <a:rPr lang="en-US" baseline="-25000" dirty="0"/>
              <a:t>p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Hence A is a product of elementary matrices. Furthermore, A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dirty="0"/>
              <a:t> = (E</a:t>
            </a:r>
            <a:r>
              <a:rPr lang="en-US" baseline="-25000" dirty="0"/>
              <a:t>1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dirty="0"/>
              <a:t>…. E</a:t>
            </a:r>
            <a:r>
              <a:rPr lang="en-US" baseline="-25000" dirty="0"/>
              <a:t>p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dirty="0"/>
              <a:t>)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  = (</a:t>
            </a:r>
            <a:r>
              <a:rPr lang="en-US" dirty="0" err="1"/>
              <a:t>E</a:t>
            </a:r>
            <a:r>
              <a:rPr lang="en-US" baseline="-25000" dirty="0" err="1"/>
              <a:t>p</a:t>
            </a:r>
            <a:r>
              <a:rPr lang="en-US" dirty="0"/>
              <a:t>…..E</a:t>
            </a:r>
            <a:r>
              <a:rPr lang="en-US" baseline="-25000" dirty="0"/>
              <a:t>1</a:t>
            </a:r>
            <a:r>
              <a:rPr lang="en-US" dirty="0"/>
              <a:t>) = (</a:t>
            </a:r>
            <a:r>
              <a:rPr lang="en-US" dirty="0" err="1"/>
              <a:t>E</a:t>
            </a:r>
            <a:r>
              <a:rPr lang="en-US" baseline="-25000" dirty="0" err="1"/>
              <a:t>p</a:t>
            </a:r>
            <a:r>
              <a:rPr lang="en-US" dirty="0"/>
              <a:t>…..E</a:t>
            </a:r>
            <a:r>
              <a:rPr lang="en-US" baseline="-25000" dirty="0"/>
              <a:t>1</a:t>
            </a:r>
            <a:r>
              <a:rPr lang="en-US" dirty="0"/>
              <a:t>)I  = (</a:t>
            </a:r>
            <a:r>
              <a:rPr lang="en-US" dirty="0" err="1"/>
              <a:t>e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e</a:t>
            </a:r>
            <a:r>
              <a:rPr lang="en-US" baseline="-25000" dirty="0"/>
              <a:t>p-1</a:t>
            </a:r>
            <a:r>
              <a:rPr lang="en-US" dirty="0"/>
              <a:t>…..e</a:t>
            </a:r>
            <a:r>
              <a:rPr lang="en-US" baseline="-25000" dirty="0"/>
              <a:t>1</a:t>
            </a:r>
            <a:r>
              <a:rPr lang="en-US" dirty="0"/>
              <a:t>)I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In other words, the same sequence of row operations that reduces A to I also reduces I to A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1447800"/>
          </a:xfrm>
        </p:spPr>
        <p:txBody>
          <a:bodyPr/>
          <a:lstStyle/>
          <a:p>
            <a:r>
              <a:rPr lang="en-US"/>
              <a:t>Calculation of the Inverse Matrix - II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3400" cy="4038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Method: </a:t>
            </a:r>
            <a:r>
              <a:rPr lang="en-US"/>
              <a:t>Form the augmented matrix [A : I] (this is sometimes known as the </a:t>
            </a:r>
            <a:r>
              <a:rPr lang="en-US" i="1"/>
              <a:t>enlarged</a:t>
            </a:r>
            <a:r>
              <a:rPr lang="en-US"/>
              <a:t> </a:t>
            </a:r>
            <a:r>
              <a:rPr lang="en-US" i="1"/>
              <a:t>matrix</a:t>
            </a:r>
            <a:r>
              <a:rPr lang="en-US"/>
              <a:t> of A) and carry out elementary row operations till the A part becomes I. The final result has the form [I : </a:t>
            </a:r>
            <a:r>
              <a:rPr lang="en-US" sz="2800"/>
              <a:t>A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 baseline="30000"/>
              <a:t>1</a:t>
            </a:r>
            <a:r>
              <a:rPr lang="en-US"/>
              <a:t>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mtClean="0"/>
              <a:t>Vector  Interpretation of Solutions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 The general solution of a system of linear equations can be expressed compactly and conveniently in vector form.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Let A</a:t>
            </a:r>
            <a:r>
              <a:rPr lang="en-US" sz="2800" b="1" smtClean="0"/>
              <a:t>x</a:t>
            </a:r>
            <a:r>
              <a:rPr lang="en-US" sz="2800" smtClean="0"/>
              <a:t> = </a:t>
            </a:r>
            <a:r>
              <a:rPr lang="en-US" sz="2800" b="1" smtClean="0"/>
              <a:t>b</a:t>
            </a:r>
            <a:r>
              <a:rPr lang="en-US" sz="2800" smtClean="0"/>
              <a:t> be a non-homogeneous system, and let  A</a:t>
            </a:r>
            <a:r>
              <a:rPr lang="en-US" sz="2800" b="1" smtClean="0"/>
              <a:t>x</a:t>
            </a:r>
            <a:r>
              <a:rPr lang="en-US" sz="2800" smtClean="0"/>
              <a:t> = </a:t>
            </a:r>
            <a:r>
              <a:rPr lang="en-US" sz="2800" b="1" smtClean="0"/>
              <a:t>0</a:t>
            </a:r>
            <a:r>
              <a:rPr lang="en-US" sz="2800" smtClean="0"/>
              <a:t> be its associated homogeneous system. Assume that the system is consistent so that it has at least one solution </a:t>
            </a:r>
            <a:r>
              <a:rPr lang="en-US" sz="2800" b="1" smtClean="0"/>
              <a:t>u</a:t>
            </a:r>
            <a:r>
              <a:rPr lang="en-US" sz="2800" smtClean="0"/>
              <a:t>. By necessity, </a:t>
            </a:r>
            <a:r>
              <a:rPr lang="en-US" sz="2800" b="1" smtClean="0"/>
              <a:t>u </a:t>
            </a:r>
            <a:r>
              <a:rPr lang="en-US" sz="2800" b="1" smtClean="0">
                <a:sym typeface="Symbol" pitchFamily="18" charset="2"/>
              </a:rPr>
              <a:t> 0</a:t>
            </a:r>
            <a:r>
              <a:rPr lang="en-US" sz="2800" smtClean="0">
                <a:sym typeface="Symbol" pitchFamily="18" charset="2"/>
              </a:rPr>
              <a:t>.</a:t>
            </a: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Observation 6</a:t>
            </a:r>
            <a:r>
              <a:rPr lang="en-US" sz="2800" smtClean="0"/>
              <a:t>: A vector is a solution of the system if and only if  it is of the form </a:t>
            </a:r>
            <a:r>
              <a:rPr lang="en-US" sz="2800" b="1" smtClean="0"/>
              <a:t>u</a:t>
            </a:r>
            <a:r>
              <a:rPr lang="en-US" sz="2800" smtClean="0"/>
              <a:t> + </a:t>
            </a:r>
            <a:r>
              <a:rPr lang="en-US" sz="2800" b="1" smtClean="0"/>
              <a:t>v</a:t>
            </a:r>
            <a:r>
              <a:rPr lang="en-US" sz="2800" smtClean="0"/>
              <a:t>, where </a:t>
            </a:r>
            <a:r>
              <a:rPr lang="en-US" sz="2800" b="1" smtClean="0"/>
              <a:t>v</a:t>
            </a:r>
            <a:r>
              <a:rPr lang="en-US" sz="2800" smtClean="0"/>
              <a:t> is a solution of the associated  homogeneous system.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 case the homogeneous system has only the trivial solution, then </a:t>
            </a:r>
            <a:r>
              <a:rPr lang="en-US" sz="2800" b="1" smtClean="0"/>
              <a:t>v </a:t>
            </a:r>
            <a:r>
              <a:rPr lang="en-US" sz="2800" smtClean="0"/>
              <a:t>= </a:t>
            </a:r>
            <a:r>
              <a:rPr lang="en-US" sz="2800" b="1" smtClean="0"/>
              <a:t>0</a:t>
            </a:r>
            <a:r>
              <a:rPr lang="en-US" sz="2800" smtClean="0"/>
              <a:t>, and there is a unique solution </a:t>
            </a:r>
            <a:r>
              <a:rPr lang="en-US" sz="2800" b="1" smtClean="0"/>
              <a:t>u</a:t>
            </a:r>
            <a:r>
              <a:rPr lang="en-US" sz="2800" smtClean="0"/>
              <a:t>. Otherwise we have infinitely many solutions.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Geometric  Interpretation of Solutions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r>
              <a:rPr lang="en-US" sz="2800" dirty="0" smtClean="0"/>
              <a:t>We can have a geometrical interpretation in case we are working with 2-tuples or 3-tuples. In this case, each vector corresponds to a point in either 2-space or 3-space.</a:t>
            </a:r>
          </a:p>
          <a:p>
            <a:r>
              <a:rPr lang="en-US" sz="2800" dirty="0" smtClean="0"/>
              <a:t>Observation 7: Then, the solution of  a homogeneous system is either the origin only or all the points on a line or a plane through the origin. </a:t>
            </a:r>
          </a:p>
          <a:p>
            <a:r>
              <a:rPr lang="en-US" sz="2800" dirty="0" smtClean="0"/>
              <a:t>Observation 8: If a non-homogenous system has even a single solution </a:t>
            </a:r>
            <a:r>
              <a:rPr lang="en-US" sz="2800" dirty="0" smtClean="0"/>
              <a:t>(</a:t>
            </a:r>
            <a:r>
              <a:rPr lang="en-US" sz="2800" dirty="0" smtClean="0"/>
              <a:t>namely a </a:t>
            </a:r>
            <a:r>
              <a:rPr lang="en-US" sz="2800" dirty="0" smtClean="0"/>
              <a:t>point P in 2-space or 3-space), </a:t>
            </a:r>
            <a:r>
              <a:rPr lang="en-US" sz="2800" dirty="0" smtClean="0"/>
              <a:t>then its entire solution set consists </a:t>
            </a:r>
            <a:r>
              <a:rPr lang="en-US" sz="2800" dirty="0" smtClean="0"/>
              <a:t>either of only </a:t>
            </a:r>
            <a:r>
              <a:rPr lang="en-US" sz="2800" dirty="0" smtClean="0"/>
              <a:t>that point </a:t>
            </a:r>
            <a:r>
              <a:rPr lang="en-US" sz="2800" dirty="0" smtClean="0"/>
              <a:t>P or </a:t>
            </a:r>
            <a:r>
              <a:rPr lang="en-US" sz="2800" dirty="0" smtClean="0"/>
              <a:t>the </a:t>
            </a:r>
            <a:r>
              <a:rPr lang="en-US" sz="2800" dirty="0" smtClean="0"/>
              <a:t>line (2-dimnesional case)  </a:t>
            </a:r>
            <a:r>
              <a:rPr lang="en-US" sz="2800" dirty="0" smtClean="0"/>
              <a:t>or plane </a:t>
            </a:r>
            <a:r>
              <a:rPr lang="en-US" sz="2800" dirty="0" smtClean="0"/>
              <a:t>(3-dimensionsal case) through P parallel </a:t>
            </a:r>
            <a:r>
              <a:rPr lang="en-US" sz="2800" dirty="0" smtClean="0"/>
              <a:t>to the solution of the associated homogeneous system.</a:t>
            </a:r>
          </a:p>
          <a:p>
            <a:pPr>
              <a:buFontTx/>
              <a:buNone/>
            </a:pPr>
            <a:r>
              <a:rPr lang="en-US" dirty="0" smtClean="0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solve the system: 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x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 smtClean="0"/>
              <a:t>                                      2x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cs typeface="Times New Roman" pitchFamily="18" charset="0"/>
              </a:rPr>
              <a:t>–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x</a:t>
            </a:r>
            <a:r>
              <a:rPr lang="en-US" sz="2800" baseline="-25000" dirty="0" smtClean="0"/>
              <a:t>3 </a:t>
            </a:r>
            <a:r>
              <a:rPr lang="en-US" sz="2800" dirty="0" smtClean="0"/>
              <a:t>=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in the form </a:t>
            </a:r>
            <a:r>
              <a:rPr lang="en-US" sz="2800" dirty="0" smtClean="0">
                <a:sym typeface="Symbol" pitchFamily="18" charset="2"/>
              </a:rPr>
              <a:t>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 pitchFamily="18" charset="2"/>
              </a:rPr>
              <a:t>  </a:t>
            </a:r>
            <a:r>
              <a:rPr lang="en-US" sz="2800" b="1" dirty="0" smtClean="0">
                <a:sym typeface="Symbol" pitchFamily="18" charset="2"/>
              </a:rPr>
              <a:t>=</a:t>
            </a:r>
            <a:r>
              <a:rPr lang="en-US" sz="2800" dirty="0" smtClean="0">
                <a:sym typeface="Symbol" pitchFamily="18" charset="2"/>
              </a:rPr>
              <a:t>  </a:t>
            </a:r>
            <a:r>
              <a:rPr lang="en-US" sz="2800" dirty="0" smtClean="0"/>
              <a:t>1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itchFamily="18" charset="2"/>
              </a:rPr>
              <a:t> + t 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–2/3</a:t>
            </a:r>
            <a:r>
              <a:rPr lang="en-US" sz="2800" dirty="0" smtClean="0">
                <a:sym typeface="Symbol" pitchFamily="18" charset="2"/>
              </a:rPr>
              <a:t>   = </a:t>
            </a:r>
            <a:r>
              <a:rPr lang="en-US" sz="2800" b="1" dirty="0" smtClean="0">
                <a:sym typeface="Symbol" pitchFamily="18" charset="2"/>
              </a:rPr>
              <a:t>u</a:t>
            </a:r>
            <a:r>
              <a:rPr lang="en-US" sz="2800" dirty="0" smtClean="0">
                <a:sym typeface="Symbol" pitchFamily="18" charset="2"/>
              </a:rPr>
              <a:t> + </a:t>
            </a:r>
            <a:r>
              <a:rPr lang="en-US" sz="2800" dirty="0" err="1" smtClean="0">
                <a:sym typeface="Symbol" pitchFamily="18" charset="2"/>
              </a:rPr>
              <a:t>t</a:t>
            </a:r>
            <a:r>
              <a:rPr lang="en-US" sz="2800" b="1" dirty="0" err="1" smtClean="0">
                <a:sym typeface="Symbol" pitchFamily="18" charset="2"/>
              </a:rPr>
              <a:t>v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(t scalar)</a:t>
            </a:r>
            <a:endParaRPr lang="en-US" sz="2800" b="1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/>
              <a:t>                     </a:t>
            </a:r>
            <a:r>
              <a:rPr lang="en-US" sz="2800" dirty="0" smtClean="0">
                <a:sym typeface="Symbol" pitchFamily="18" charset="2"/>
              </a:rPr>
              <a:t>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>
                <a:sym typeface="Symbol" pitchFamily="18" charset="2"/>
              </a:rPr>
              <a:t>    0  |       |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–1/3</a:t>
            </a:r>
            <a:r>
              <a:rPr lang="en-US" sz="2800" dirty="0" smtClean="0">
                <a:sym typeface="Symbol" pitchFamily="18" charset="2"/>
              </a:rPr>
              <a:t>   |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             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3 </a:t>
            </a:r>
            <a:r>
              <a:rPr lang="en-US" sz="2800" dirty="0" smtClean="0">
                <a:sym typeface="Symbol" pitchFamily="18" charset="2"/>
              </a:rPr>
              <a:t>   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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itchFamily="18" charset="2"/>
              </a:rPr>
              <a:t></a:t>
            </a:r>
            <a:r>
              <a:rPr lang="en-US" sz="2800" dirty="0" smtClean="0"/>
              <a:t>       </a:t>
            </a:r>
            <a:r>
              <a:rPr lang="en-US" sz="2800" dirty="0" smtClean="0">
                <a:sym typeface="Symbol" pitchFamily="18" charset="2"/>
              </a:rPr>
              <a:t>   </a:t>
            </a:r>
            <a:r>
              <a:rPr lang="en-US" sz="2800" dirty="0" smtClean="0"/>
              <a:t>1    </a:t>
            </a:r>
            <a:r>
              <a:rPr lang="en-US" sz="2800" dirty="0" smtClean="0">
                <a:sym typeface="Symbol" pitchFamily="18" charset="2"/>
              </a:rPr>
              <a:t>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where </a:t>
            </a:r>
            <a:r>
              <a:rPr lang="en-US" sz="2800" b="1" dirty="0" smtClean="0">
                <a:sym typeface="Symbol" pitchFamily="18" charset="2"/>
              </a:rPr>
              <a:t>u </a:t>
            </a:r>
            <a:r>
              <a:rPr lang="en-US" sz="2800" dirty="0" smtClean="0">
                <a:sym typeface="Symbol" pitchFamily="18" charset="2"/>
              </a:rPr>
              <a:t>is a solution of the system and </a:t>
            </a:r>
            <a:r>
              <a:rPr lang="en-US" sz="2800" b="1" dirty="0" smtClean="0">
                <a:sym typeface="Symbol" pitchFamily="18" charset="2"/>
              </a:rPr>
              <a:t>v </a:t>
            </a:r>
            <a:r>
              <a:rPr lang="en-US" sz="2800" dirty="0" smtClean="0">
                <a:sym typeface="Symbol" pitchFamily="18" charset="2"/>
              </a:rPr>
              <a:t>is a solution of the associated homogeneous system</a:t>
            </a:r>
            <a:endParaRPr lang="en-US" sz="28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ym typeface="Symbol" pitchFamily="18" charset="2"/>
              </a:rPr>
              <a:t>Reminder from </a:t>
            </a:r>
            <a:r>
              <a:rPr lang="en-US" sz="2800" i="1" dirty="0" smtClean="0">
                <a:sym typeface="Symbol" pitchFamily="18" charset="2"/>
              </a:rPr>
              <a:t>Coordinate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Geometry</a:t>
            </a:r>
            <a:r>
              <a:rPr lang="en-US" sz="2800" dirty="0" smtClean="0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    </a:t>
            </a:r>
            <a:r>
              <a:rPr lang="en-US" sz="2400" i="1" dirty="0" smtClean="0"/>
              <a:t>Equation for the Line through P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(x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,y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,z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) parallel to a given vector </a:t>
            </a:r>
            <a:r>
              <a:rPr lang="en-US" sz="2400" b="1" dirty="0" smtClean="0"/>
              <a:t>v = </a:t>
            </a:r>
            <a:r>
              <a:rPr lang="en-US" sz="2400" dirty="0" smtClean="0"/>
              <a:t>A</a:t>
            </a:r>
            <a:r>
              <a:rPr lang="en-US" sz="2400" b="1" dirty="0" smtClean="0"/>
              <a:t>i + </a:t>
            </a:r>
            <a:r>
              <a:rPr lang="en-US" sz="2400" dirty="0" err="1" smtClean="0"/>
              <a:t>B</a:t>
            </a:r>
            <a:r>
              <a:rPr lang="en-US" sz="2400" b="1" dirty="0" err="1" smtClean="0"/>
              <a:t>j</a:t>
            </a:r>
            <a:r>
              <a:rPr lang="en-US" sz="2400" b="1" dirty="0" smtClean="0"/>
              <a:t> +</a:t>
            </a:r>
            <a:r>
              <a:rPr lang="en-US" sz="2400" dirty="0" smtClean="0"/>
              <a:t>C</a:t>
            </a:r>
            <a:r>
              <a:rPr lang="en-US" sz="2400" b="1" dirty="0" smtClean="0"/>
              <a:t>k</a:t>
            </a:r>
            <a:r>
              <a:rPr lang="en-US" sz="2400" dirty="0" smtClean="0"/>
              <a:t> (i.e. the line segment from (0,0,0) to (A,B,C) is </a:t>
            </a:r>
            <a:r>
              <a:rPr lang="en-US" sz="2400" b="1" dirty="0" smtClean="0"/>
              <a:t>: 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 x =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n-US" sz="2400" dirty="0" err="1" smtClean="0"/>
              <a:t>tA</a:t>
            </a:r>
            <a:r>
              <a:rPr lang="en-US" sz="2400" dirty="0" smtClean="0"/>
              <a:t>, y = y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+ </a:t>
            </a:r>
            <a:r>
              <a:rPr lang="en-US" sz="2400" dirty="0" err="1" smtClean="0"/>
              <a:t>tB</a:t>
            </a:r>
            <a:r>
              <a:rPr lang="en-US" sz="2400" dirty="0" smtClean="0"/>
              <a:t>,  z = z</a:t>
            </a:r>
            <a:r>
              <a:rPr lang="en-US" sz="2400" baseline="-25000" dirty="0" smtClean="0"/>
              <a:t>0</a:t>
            </a:r>
            <a:r>
              <a:rPr lang="en-US" sz="2400" b="1" dirty="0" smtClean="0"/>
              <a:t> + </a:t>
            </a:r>
            <a:r>
              <a:rPr lang="en-US" sz="2400" dirty="0" err="1" smtClean="0"/>
              <a:t>tC</a:t>
            </a:r>
            <a:r>
              <a:rPr lang="en-US" sz="2400" dirty="0" smtClean="0"/>
              <a:t>,  </a:t>
            </a:r>
            <a:r>
              <a:rPr lang="en-US" sz="2400" dirty="0" smtClean="0">
                <a:sym typeface="Symbol" pitchFamily="18" charset="2"/>
              </a:rPr>
              <a:t> &lt; t &lt; 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 smtClean="0">
                <a:sym typeface="Symbol" pitchFamily="18" charset="2"/>
              </a:rPr>
              <a:t>The solution we have obtained corresponds to the geometrical equation of the line through (1,0,0) which is parallel to the </a:t>
            </a:r>
            <a:r>
              <a:rPr lang="en-US" sz="2400" smtClean="0">
                <a:sym typeface="Symbol" pitchFamily="18" charset="2"/>
              </a:rPr>
              <a:t>vector determined by (</a:t>
            </a:r>
            <a:r>
              <a:rPr lang="en-US" sz="2400" smtClean="0">
                <a:sym typeface="Symbol"/>
              </a:rPr>
              <a:t>2/3, 1/3,1)</a:t>
            </a:r>
            <a:r>
              <a:rPr lang="en-US" sz="2400" smtClean="0">
                <a:sym typeface="Symbol" pitchFamily="18" charset="2"/>
              </a:rPr>
              <a:t>.  </a:t>
            </a:r>
            <a:endParaRPr 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sz="4000"/>
              <a:t>Invertible Matrices – Quick Revision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Definition: An </a:t>
            </a:r>
            <a:r>
              <a:rPr lang="en-US" sz="2400" dirty="0" err="1"/>
              <a:t>m</a:t>
            </a:r>
            <a:r>
              <a:rPr lang="en-US" sz="2400" dirty="0" err="1">
                <a:sym typeface="Symbol" pitchFamily="18" charset="2"/>
              </a:rPr>
              <a:t>m</a:t>
            </a:r>
            <a:r>
              <a:rPr lang="en-US" sz="2400" dirty="0"/>
              <a:t> (square) matrix A is </a:t>
            </a:r>
            <a:r>
              <a:rPr lang="en-US" sz="2400" dirty="0">
                <a:sym typeface="Symbol" pitchFamily="18" charset="2"/>
              </a:rPr>
              <a:t>said to be </a:t>
            </a:r>
            <a:r>
              <a:rPr lang="en-US" sz="2400" b="1" dirty="0">
                <a:sym typeface="Symbol" pitchFamily="18" charset="2"/>
              </a:rPr>
              <a:t>invertible</a:t>
            </a:r>
            <a:r>
              <a:rPr lang="en-US" sz="2400" dirty="0"/>
              <a:t> if there exists another square matrix B such that BA = AB = </a:t>
            </a:r>
            <a:r>
              <a:rPr lang="en-US" sz="2400" dirty="0" err="1"/>
              <a:t>I</a:t>
            </a:r>
            <a:r>
              <a:rPr lang="en-US" sz="2400" baseline="-25000" dirty="0" err="1"/>
              <a:t>m</a:t>
            </a:r>
            <a:r>
              <a:rPr lang="en-US" sz="2400" dirty="0"/>
              <a:t> (</a:t>
            </a:r>
            <a:r>
              <a:rPr lang="en-US" sz="2400" dirty="0" err="1"/>
              <a:t>m</a:t>
            </a:r>
            <a:r>
              <a:rPr lang="en-US" sz="2400" dirty="0" err="1">
                <a:sym typeface="Symbol" pitchFamily="18" charset="2"/>
              </a:rPr>
              <a:t>m</a:t>
            </a:r>
            <a:r>
              <a:rPr lang="en-US" sz="2400" dirty="0">
                <a:sym typeface="Symbol" pitchFamily="18" charset="2"/>
              </a:rPr>
              <a:t> identity matrix). B </a:t>
            </a:r>
            <a:r>
              <a:rPr lang="en-US" sz="2400" dirty="0"/>
              <a:t> is said to be an </a:t>
            </a:r>
            <a:r>
              <a:rPr lang="en-US" sz="2400" b="1" dirty="0"/>
              <a:t>inverse </a:t>
            </a:r>
            <a:r>
              <a:rPr lang="en-US" sz="2400" dirty="0"/>
              <a:t>of A. </a:t>
            </a:r>
          </a:p>
          <a:p>
            <a:pPr marL="731520">
              <a:lnSpc>
                <a:spcPct val="80000"/>
              </a:lnSpc>
            </a:pPr>
            <a:r>
              <a:rPr lang="en-US" sz="2400" dirty="0"/>
              <a:t>Another terminology: Invertible matrices are also called </a:t>
            </a:r>
            <a:r>
              <a:rPr lang="en-US" sz="2400" b="1" dirty="0"/>
              <a:t>nonsingular. </a:t>
            </a:r>
            <a:r>
              <a:rPr lang="en-US" sz="2400" dirty="0"/>
              <a:t>Matrices which are not invertible are said to be </a:t>
            </a:r>
            <a:r>
              <a:rPr lang="en-US" sz="2400" b="1" dirty="0"/>
              <a:t>singular</a:t>
            </a:r>
            <a:r>
              <a:rPr lang="en-US" sz="2400" dirty="0"/>
              <a:t>. </a:t>
            </a:r>
          </a:p>
          <a:p>
            <a:pPr marL="731520">
              <a:lnSpc>
                <a:spcPct val="80000"/>
              </a:lnSpc>
            </a:pPr>
            <a:r>
              <a:rPr lang="en-US" sz="2400" b="1" dirty="0"/>
              <a:t>Observation</a:t>
            </a:r>
            <a:r>
              <a:rPr lang="en-US" sz="2400" dirty="0"/>
              <a:t> </a:t>
            </a:r>
            <a:r>
              <a:rPr lang="en-US" sz="2400" b="1" dirty="0"/>
              <a:t>1</a:t>
            </a:r>
            <a:r>
              <a:rPr lang="en-US" sz="2400" dirty="0"/>
              <a:t>: The inverse of A if it exists is </a:t>
            </a:r>
            <a:r>
              <a:rPr lang="en-US" sz="2400" dirty="0" smtClean="0"/>
              <a:t>unique, </a:t>
            </a:r>
          </a:p>
          <a:p>
            <a:pPr marL="731520">
              <a:lnSpc>
                <a:spcPct val="80000"/>
              </a:lnSpc>
              <a:buNone/>
            </a:pPr>
            <a:r>
              <a:rPr lang="en-US" sz="2400" smtClean="0"/>
              <a:t>	notation </a:t>
            </a:r>
            <a:r>
              <a:rPr lang="en-US" sz="2400" dirty="0" smtClean="0"/>
              <a:t>A</a:t>
            </a:r>
            <a:r>
              <a:rPr lang="en-US" sz="2400" baseline="30000" dirty="0" smtClean="0">
                <a:cs typeface="Times New Roman" pitchFamily="18" charset="0"/>
              </a:rPr>
              <a:t>–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. </a:t>
            </a:r>
            <a:endParaRPr lang="en-US" sz="2400" dirty="0"/>
          </a:p>
          <a:p>
            <a:pPr marL="731520">
              <a:lnSpc>
                <a:spcPct val="80000"/>
              </a:lnSpc>
            </a:pPr>
            <a:r>
              <a:rPr lang="en-US" sz="2400" b="1" dirty="0"/>
              <a:t>Observation 2</a:t>
            </a:r>
            <a:r>
              <a:rPr lang="en-US" sz="2400" dirty="0"/>
              <a:t>: If A is invertible, then so is 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and (A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)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= A.</a:t>
            </a:r>
          </a:p>
          <a:p>
            <a:pPr marL="731520">
              <a:lnSpc>
                <a:spcPct val="80000"/>
              </a:lnSpc>
              <a:buFontTx/>
              <a:buNone/>
            </a:pPr>
            <a:r>
              <a:rPr lang="en-US" sz="2400" b="1" dirty="0"/>
              <a:t>	Observation 3</a:t>
            </a:r>
            <a:r>
              <a:rPr lang="en-US" sz="2400" dirty="0"/>
              <a:t>: If A and B are invertible, so is AB, and </a:t>
            </a:r>
            <a:endParaRPr lang="en-US" sz="2400" dirty="0" smtClean="0"/>
          </a:p>
          <a:p>
            <a:pPr marL="731520">
              <a:lnSpc>
                <a:spcPct val="80000"/>
              </a:lnSpc>
              <a:buFontTx/>
              <a:buNone/>
            </a:pPr>
            <a:r>
              <a:rPr lang="en-US" sz="2400" dirty="0" smtClean="0"/>
              <a:t>	(</a:t>
            </a:r>
            <a:r>
              <a:rPr lang="en-US" sz="2400" dirty="0"/>
              <a:t>AB)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=</a:t>
            </a:r>
            <a:r>
              <a:rPr lang="en-US" sz="2400" baseline="30000" dirty="0"/>
              <a:t> </a:t>
            </a:r>
            <a:r>
              <a:rPr lang="en-US" sz="2400" dirty="0"/>
              <a:t>B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 </a:t>
            </a:r>
            <a:r>
              <a:rPr lang="en-US" sz="2400" dirty="0"/>
              <a:t>A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b="1" dirty="0"/>
              <a:t>.</a:t>
            </a:r>
            <a:endParaRPr lang="en-US" sz="2400" dirty="0"/>
          </a:p>
          <a:p>
            <a:pPr marL="731520">
              <a:lnSpc>
                <a:spcPct val="80000"/>
              </a:lnSpc>
              <a:spcBef>
                <a:spcPct val="0"/>
              </a:spcBef>
            </a:pPr>
            <a:r>
              <a:rPr lang="en-US" sz="2400" b="1" dirty="0"/>
              <a:t>Observation 4 (Generalization of 3)</a:t>
            </a:r>
            <a:r>
              <a:rPr lang="en-US" sz="2400" dirty="0"/>
              <a:t>: The product of invertible matrices is invertible, and the inverse is the product of the inverses taken in reverse order. In other words, if 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,…., A</a:t>
            </a:r>
            <a:r>
              <a:rPr lang="en-US" sz="2400" baseline="-25000" dirty="0"/>
              <a:t>n</a:t>
            </a:r>
            <a:r>
              <a:rPr lang="en-US" sz="2400" dirty="0"/>
              <a:t>, are invertible matrices, then C =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….A</a:t>
            </a:r>
            <a:r>
              <a:rPr lang="en-US" sz="2400" baseline="-25000" dirty="0"/>
              <a:t>n</a:t>
            </a:r>
            <a:r>
              <a:rPr lang="en-US" sz="2400" dirty="0"/>
              <a:t> is an invertible matrix, and </a:t>
            </a:r>
            <a:endParaRPr lang="en-US" sz="2400" dirty="0" smtClean="0"/>
          </a:p>
          <a:p>
            <a:pPr marL="73152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dirty="0" smtClean="0"/>
              <a:t>	C</a:t>
            </a:r>
            <a:r>
              <a:rPr lang="en-US" sz="2400" baseline="30000" dirty="0" smtClean="0">
                <a:cs typeface="Times New Roman" pitchFamily="18" charset="0"/>
              </a:rPr>
              <a:t>–</a:t>
            </a:r>
            <a:r>
              <a:rPr lang="en-US" sz="2400" baseline="30000" dirty="0" smtClean="0"/>
              <a:t>1 </a:t>
            </a:r>
            <a:r>
              <a:rPr lang="en-US" sz="2400" dirty="0"/>
              <a:t>=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baseline="30000" dirty="0" smtClean="0">
                <a:cs typeface="Times New Roman" pitchFamily="18" charset="0"/>
              </a:rPr>
              <a:t>–1</a:t>
            </a:r>
            <a:r>
              <a:rPr lang="en-US" sz="2400" dirty="0" smtClean="0"/>
              <a:t>…. 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 A</a:t>
            </a:r>
            <a:r>
              <a:rPr lang="en-US" sz="2400" baseline="-25000" dirty="0"/>
              <a:t>1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baseline="30000" dirty="0"/>
              <a:t>1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dirty="0"/>
              <a:t>Elementary Matrices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m</a:t>
            </a:r>
            <a:r>
              <a:rPr lang="en-US" sz="2800" dirty="0">
                <a:sym typeface="Symbol" pitchFamily="18" charset="2"/>
              </a:rPr>
              <a:t> (square) matrix is said to be an </a:t>
            </a:r>
            <a:r>
              <a:rPr lang="en-US" sz="2800" b="1" dirty="0">
                <a:sym typeface="Symbol" pitchFamily="18" charset="2"/>
              </a:rPr>
              <a:t>elementary matrix</a:t>
            </a:r>
            <a:r>
              <a:rPr lang="en-US" sz="2800" dirty="0">
                <a:sym typeface="Symbol" pitchFamily="18" charset="2"/>
              </a:rPr>
              <a:t> if it is obtained from the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m</a:t>
            </a:r>
            <a:r>
              <a:rPr lang="en-US" sz="2800" dirty="0">
                <a:sym typeface="Symbol" pitchFamily="18" charset="2"/>
              </a:rPr>
              <a:t> identity matrix </a:t>
            </a:r>
            <a:r>
              <a:rPr lang="en-US" sz="2800" dirty="0" err="1" smtClean="0">
                <a:sym typeface="Symbol" pitchFamily="18" charset="2"/>
              </a:rPr>
              <a:t>I</a:t>
            </a:r>
            <a:r>
              <a:rPr lang="en-US" sz="2800" baseline="-25000" dirty="0" err="1" smtClean="0">
                <a:sym typeface="Symbol" pitchFamily="18" charset="2"/>
              </a:rPr>
              <a:t>m</a:t>
            </a:r>
            <a:r>
              <a:rPr lang="en-US" sz="2800" dirty="0" smtClean="0">
                <a:sym typeface="Symbol" pitchFamily="18" charset="2"/>
              </a:rPr>
              <a:t> by </a:t>
            </a:r>
            <a:r>
              <a:rPr lang="en-US" sz="2800" dirty="0">
                <a:sym typeface="Symbol" pitchFamily="18" charset="2"/>
              </a:rPr>
              <a:t>an elementary row operation.</a:t>
            </a:r>
            <a:endParaRPr lang="en-US" sz="2800" dirty="0"/>
          </a:p>
          <a:p>
            <a:r>
              <a:rPr lang="en-US" sz="2800" b="1" dirty="0"/>
              <a:t>Proposition </a:t>
            </a:r>
            <a:r>
              <a:rPr lang="en-US" sz="2800" b="1" dirty="0" smtClean="0"/>
              <a:t>5: </a:t>
            </a:r>
            <a:r>
              <a:rPr lang="en-US" sz="2800" dirty="0"/>
              <a:t>If e is an elementary row operation and E is the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m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elementary matrix </a:t>
            </a:r>
            <a:r>
              <a:rPr lang="en-US" sz="2800" dirty="0" smtClean="0"/>
              <a:t>e(</a:t>
            </a:r>
            <a:r>
              <a:rPr lang="en-US" sz="2800" dirty="0" err="1" smtClean="0">
                <a:sym typeface="Symbol" pitchFamily="18" charset="2"/>
              </a:rPr>
              <a:t>I</a:t>
            </a:r>
            <a:r>
              <a:rPr lang="en-US" sz="2800" baseline="-25000" dirty="0" err="1" smtClean="0">
                <a:sym typeface="Symbol" pitchFamily="18" charset="2"/>
              </a:rPr>
              <a:t>m</a:t>
            </a:r>
            <a:r>
              <a:rPr lang="en-US" sz="2800" dirty="0" smtClean="0"/>
              <a:t>), </a:t>
            </a:r>
            <a:r>
              <a:rPr lang="en-US" sz="2800" dirty="0"/>
              <a:t>then for every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/>
              <a:t> matrix A, e(A) = EA.</a:t>
            </a:r>
          </a:p>
          <a:p>
            <a:r>
              <a:rPr lang="en-US" sz="2800" dirty="0"/>
              <a:t>In other words, applying an elementary row operation is the same as left multiplication by the corresponding elementary matrix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Proof left as an exercise. Scaling, replacement, and interchange have to be considered as separate cases. </a:t>
            </a:r>
          </a:p>
          <a:p>
            <a:endParaRPr lang="en-US" dirty="0"/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Elementary Matrices - II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86800" cy="5486400"/>
          </a:xfrm>
        </p:spPr>
        <p:txBody>
          <a:bodyPr/>
          <a:lstStyle/>
          <a:p>
            <a:r>
              <a:rPr lang="en-US" sz="2800" b="1"/>
              <a:t>Proposition </a:t>
            </a:r>
            <a:r>
              <a:rPr lang="en-US" sz="2800" b="1" smtClean="0"/>
              <a:t>6</a:t>
            </a:r>
            <a:r>
              <a:rPr lang="en-US" sz="2800" smtClean="0"/>
              <a:t>: </a:t>
            </a:r>
            <a:r>
              <a:rPr lang="en-US" sz="2800" dirty="0"/>
              <a:t>Every elementary matrix is invertible.</a:t>
            </a:r>
          </a:p>
          <a:p>
            <a:pPr>
              <a:buFontTx/>
              <a:buNone/>
            </a:pPr>
            <a:r>
              <a:rPr lang="en-US" sz="2800" dirty="0"/>
              <a:t>   Proof: Let E be any elementary matrix, and let e be its corresponding elementary row operation. We know that there is another row operation f of the same type that reverses the action of e. Let F be the elementary matrix corresponding to f. Then:</a:t>
            </a:r>
          </a:p>
          <a:p>
            <a:pPr>
              <a:buFontTx/>
              <a:buNone/>
            </a:pPr>
            <a:r>
              <a:rPr lang="en-US" sz="2800" dirty="0"/>
              <a:t>   FE = (FE)I = F(EI) = f(e(I)) = I </a:t>
            </a:r>
          </a:p>
          <a:p>
            <a:pPr>
              <a:buFontTx/>
              <a:buNone/>
            </a:pPr>
            <a:r>
              <a:rPr lang="en-US" sz="2800" dirty="0"/>
              <a:t>   Similarly, EF = I, so F is E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sz="2800" dirty="0"/>
              <a:t> </a:t>
            </a:r>
          </a:p>
          <a:p>
            <a:pPr>
              <a:buFontTx/>
              <a:buNone/>
            </a:pPr>
            <a:r>
              <a:rPr lang="en-US" sz="2800" dirty="0"/>
              <a:t>Actually, we have seen that the inverse of an elementary matrix is also an elementary matrix (of the same type).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/>
              <a:t>Very Important Theorem – Ver 1.0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en-US" sz="3600" b="1"/>
              <a:t>Theorem </a:t>
            </a:r>
            <a:r>
              <a:rPr lang="en-US" sz="3600" b="1" smtClean="0"/>
              <a:t>1</a:t>
            </a:r>
            <a:r>
              <a:rPr lang="en-US" smtClean="0"/>
              <a:t>: </a:t>
            </a:r>
            <a:r>
              <a:rPr lang="en-US" dirty="0"/>
              <a:t>The following are equivalent for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m</a:t>
            </a:r>
            <a:r>
              <a:rPr lang="en-US" dirty="0"/>
              <a:t> square matrix A:</a:t>
            </a:r>
          </a:p>
          <a:p>
            <a:pPr>
              <a:buFontTx/>
              <a:buNone/>
            </a:pPr>
            <a:r>
              <a:rPr lang="en-US" dirty="0"/>
              <a:t>    a. A is invertible</a:t>
            </a:r>
          </a:p>
          <a:p>
            <a:pPr>
              <a:buFontTx/>
              <a:buNone/>
            </a:pPr>
            <a:r>
              <a:rPr lang="en-US" dirty="0"/>
              <a:t>    b. A is row equivalent to the identity matrix</a:t>
            </a:r>
          </a:p>
          <a:p>
            <a:pPr>
              <a:buFontTx/>
              <a:buNone/>
            </a:pPr>
            <a:r>
              <a:rPr lang="en-US" dirty="0"/>
              <a:t>    c. The homogeneous system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has only the trivial solution</a:t>
            </a:r>
          </a:p>
          <a:p>
            <a:pPr>
              <a:buFontTx/>
              <a:buNone/>
            </a:pPr>
            <a:r>
              <a:rPr lang="en-US" dirty="0"/>
              <a:t>    d. The system of equations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has at least one solution for every </a:t>
            </a:r>
            <a:r>
              <a:rPr lang="en-US" b="1" dirty="0"/>
              <a:t>b </a:t>
            </a:r>
            <a:r>
              <a:rPr lang="en-US" dirty="0"/>
              <a:t>in R</a:t>
            </a:r>
            <a:r>
              <a:rPr lang="en-US" baseline="30000" dirty="0"/>
              <a:t>m</a:t>
            </a:r>
            <a:r>
              <a:rPr lang="en-US" b="1" dirty="0"/>
              <a:t>. </a:t>
            </a:r>
          </a:p>
          <a:p>
            <a:pPr>
              <a:buFontTx/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162800" cy="1371600"/>
          </a:xfrm>
        </p:spPr>
        <p:txBody>
          <a:bodyPr/>
          <a:lstStyle/>
          <a:p>
            <a:r>
              <a:rPr lang="en-US"/>
              <a:t>Calculation of the Inverse Matrix - I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010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In order to calculate the inverse of a matrix, we use the following result:</a:t>
            </a:r>
          </a:p>
          <a:p>
            <a:r>
              <a:rPr lang="en-US" b="1" dirty="0"/>
              <a:t>Corollary </a:t>
            </a:r>
            <a:r>
              <a:rPr lang="en-US" b="1" dirty="0" smtClean="0"/>
              <a:t>1.1:</a:t>
            </a:r>
            <a:r>
              <a:rPr lang="en-US" dirty="0" smtClean="0"/>
              <a:t> </a:t>
            </a:r>
            <a:r>
              <a:rPr lang="en-US" dirty="0"/>
              <a:t>An invertible matrix A is a product of elementary matrices. Any sequence of row operations that reduces A to I also transforms I into </a:t>
            </a:r>
            <a:r>
              <a:rPr lang="en-US" sz="2800" dirty="0"/>
              <a:t>A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baseline="30000" dirty="0"/>
              <a:t>1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NB: We are implicitly using Theorem 1(b) here.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1228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REVIEW: Non-Homogeneous Systems</vt:lpstr>
      <vt:lpstr>Vector  Interpretation of Solutions</vt:lpstr>
      <vt:lpstr>Geometric  Interpretation of Solutions</vt:lpstr>
      <vt:lpstr>Example</vt:lpstr>
      <vt:lpstr>Invertible Matrices – Quick Revision</vt:lpstr>
      <vt:lpstr>Elementary Matrices</vt:lpstr>
      <vt:lpstr>Elementary Matrices - II</vt:lpstr>
      <vt:lpstr>Very Important Theorem – Ver 1.0</vt:lpstr>
      <vt:lpstr>Calculation of the Inverse Matrix - I</vt:lpstr>
      <vt:lpstr>Proof of Corollary 1.1</vt:lpstr>
      <vt:lpstr>Calculation of the Inverse Matrix - II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375</cp:revision>
  <dcterms:created xsi:type="dcterms:W3CDTF">2001-08-16T03:34:40Z</dcterms:created>
  <dcterms:modified xsi:type="dcterms:W3CDTF">2018-08-14T09:11:15Z</dcterms:modified>
</cp:coreProperties>
</file>