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9" r:id="rId7"/>
    <p:sldId id="262" r:id="rId8"/>
    <p:sldId id="260" r:id="rId9"/>
    <p:sldId id="263" r:id="rId10"/>
    <p:sldId id="264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80" r:id="rId19"/>
    <p:sldId id="274" r:id="rId20"/>
    <p:sldId id="281" r:id="rId21"/>
    <p:sldId id="277" r:id="rId22"/>
    <p:sldId id="278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0459-8B7A-4266-B6FB-9E91FD557CF5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mbuddho@iiitd.ac.i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ambuddho@iiitd.ac.i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i="1" dirty="0" smtClean="0"/>
              <a:t>Computer Systems Management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CSE 131</a:t>
            </a:r>
            <a:br>
              <a:rPr lang="en-US" sz="3600" b="1" dirty="0" smtClean="0"/>
            </a:br>
            <a:r>
              <a:rPr lang="en-US" sz="3600" b="1" dirty="0" smtClean="0"/>
              <a:t>Instructor: Sambuddho Chakravarty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(Semester: Monsoon 2017)</a:t>
            </a:r>
          </a:p>
          <a:p>
            <a:r>
              <a:rPr lang="en-US" dirty="0" smtClean="0"/>
              <a:t>Week 1: Aug 2 – Aug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45" y="-112888"/>
            <a:ext cx="11808178" cy="1325563"/>
          </a:xfrm>
        </p:spPr>
        <p:txBody>
          <a:bodyPr/>
          <a:lstStyle/>
          <a:p>
            <a:r>
              <a:rPr lang="en-US" dirty="0" smtClean="0"/>
              <a:t>Evolution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1308847"/>
            <a:ext cx="10511118" cy="4868116"/>
          </a:xfrm>
        </p:spPr>
        <p:txBody>
          <a:bodyPr/>
          <a:lstStyle/>
          <a:p>
            <a:r>
              <a:rPr lang="en-US" dirty="0" smtClean="0"/>
              <a:t>Abacus – Chinese, Roman and Russian – ancient form of calculator.</a:t>
            </a:r>
          </a:p>
          <a:p>
            <a:pPr lvl="1"/>
            <a:r>
              <a:rPr lang="en-US" dirty="0" smtClean="0"/>
              <a:t>Relies on a series of beads and their movements to perform calculations.</a:t>
            </a:r>
          </a:p>
          <a:p>
            <a:pPr lvl="1">
              <a:buFontTx/>
              <a:buChar char="-"/>
            </a:pPr>
            <a:r>
              <a:rPr lang="en-US" dirty="0" smtClean="0"/>
              <a:t>Homework : Read and describe how the Abacus works (would be graded)</a:t>
            </a:r>
          </a:p>
          <a:p>
            <a:pPr lvl="1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45" y="-112888"/>
            <a:ext cx="11808178" cy="1325563"/>
          </a:xfrm>
        </p:spPr>
        <p:txBody>
          <a:bodyPr/>
          <a:lstStyle/>
          <a:p>
            <a:r>
              <a:rPr lang="en-US" dirty="0" smtClean="0"/>
              <a:t>Babbage Analytical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1308847"/>
            <a:ext cx="10511118" cy="4868116"/>
          </a:xfrm>
        </p:spPr>
        <p:txBody>
          <a:bodyPr/>
          <a:lstStyle/>
          <a:p>
            <a:r>
              <a:rPr lang="en-US" dirty="0" smtClean="0"/>
              <a:t>Mechanical form of the Abacus used for calculating polynomial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functions.</a:t>
            </a:r>
          </a:p>
          <a:p>
            <a:r>
              <a:rPr lang="en-US" dirty="0" smtClean="0"/>
              <a:t>Separation of storage and processing…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94" y="2881742"/>
            <a:ext cx="5264685" cy="38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458201" cy="826172"/>
          </a:xfrm>
        </p:spPr>
        <p:txBody>
          <a:bodyPr>
            <a:normAutofit/>
          </a:bodyPr>
          <a:lstStyle/>
          <a:p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Century – Enigma Machine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35" y="923365"/>
            <a:ext cx="985221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800" b="1" dirty="0" smtClean="0"/>
              <a:t>Designed by Arthur </a:t>
            </a:r>
            <a:r>
              <a:rPr lang="en-IN" sz="2800" b="1" dirty="0" err="1" smtClean="0"/>
              <a:t>Scherbius</a:t>
            </a:r>
            <a:r>
              <a:rPr lang="en-IN" sz="2800" b="1" dirty="0" smtClean="0"/>
              <a:t> (Axis Germany) towards end of WW1 to send encrypted messages</a:t>
            </a: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 smtClean="0"/>
              <a:t>Used during WW2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5" y="2126055"/>
            <a:ext cx="2520280" cy="26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458201" cy="826172"/>
          </a:xfrm>
        </p:spPr>
        <p:txBody>
          <a:bodyPr>
            <a:normAutofit/>
          </a:bodyPr>
          <a:lstStyle/>
          <a:p>
            <a:r>
              <a:rPr lang="en-US" dirty="0" smtClean="0"/>
              <a:t>Inside the Enigma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3512" y="1124745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51" y="1628800"/>
            <a:ext cx="5715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8288" y="25129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43706" y="465371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</a:t>
            </a:r>
          </a:p>
          <a:p>
            <a:r>
              <a:rPr lang="en-IN" dirty="0"/>
              <a:t>(via </a:t>
            </a:r>
          </a:p>
          <a:p>
            <a:r>
              <a:rPr lang="en-IN" dirty="0" err="1"/>
              <a:t>Glowlamps</a:t>
            </a:r>
            <a:r>
              <a:rPr lang="en-IN" dirty="0"/>
              <a:t>)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8112224" y="2697638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79166" y="4953064"/>
            <a:ext cx="564541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458201" cy="826172"/>
          </a:xfrm>
        </p:spPr>
        <p:txBody>
          <a:bodyPr>
            <a:normAutofit/>
          </a:bodyPr>
          <a:lstStyle/>
          <a:p>
            <a:r>
              <a:rPr lang="en-US" dirty="0" err="1" smtClean="0"/>
              <a:t>Collosus</a:t>
            </a:r>
            <a:r>
              <a:rPr lang="en-US" dirty="0" smtClean="0"/>
              <a:t> Machine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35" y="923365"/>
            <a:ext cx="985221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800" b="1" dirty="0" smtClean="0"/>
              <a:t>Designed by Britain (Allied) to break encrypted messages of enigma...</a:t>
            </a: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3" y="1879673"/>
            <a:ext cx="6356998" cy="44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93164"/>
            <a:ext cx="10152530" cy="734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WW2 – </a:t>
            </a:r>
            <a:r>
              <a:rPr lang="en-US" b="1" dirty="0" smtClean="0"/>
              <a:t>E</a:t>
            </a:r>
            <a:r>
              <a:rPr lang="en-US" dirty="0" smtClean="0"/>
              <a:t>lectronic </a:t>
            </a:r>
            <a:r>
              <a:rPr lang="en-US" b="1" dirty="0" smtClean="0"/>
              <a:t>N</a:t>
            </a:r>
            <a:r>
              <a:rPr lang="en-US" dirty="0" smtClean="0"/>
              <a:t>umerical </a:t>
            </a:r>
            <a:r>
              <a:rPr lang="en-US" b="1" dirty="0" smtClean="0"/>
              <a:t>I</a:t>
            </a:r>
            <a:r>
              <a:rPr lang="en-US" dirty="0" smtClean="0"/>
              <a:t>ntegrator and </a:t>
            </a:r>
            <a:r>
              <a:rPr lang="en-US" b="1" dirty="0" smtClean="0"/>
              <a:t>C</a:t>
            </a:r>
            <a:r>
              <a:rPr lang="en-US" dirty="0" smtClean="0"/>
              <a:t>omputer (ENIAC)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482" y="1524000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59223" y="1524000"/>
            <a:ext cx="10234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-Designed by </a:t>
            </a:r>
            <a:r>
              <a:rPr lang="en-US" sz="2400" dirty="0" err="1" smtClean="0"/>
              <a:t>Univ</a:t>
            </a:r>
            <a:r>
              <a:rPr lang="en-US" sz="2400" dirty="0" smtClean="0"/>
              <a:t> of Pennsylvania, in Feb 15, 1946. </a:t>
            </a:r>
          </a:p>
          <a:p>
            <a:r>
              <a:rPr lang="en-US" sz="2400" dirty="0" smtClean="0"/>
              <a:t>-General purpose computer designed based on Turing Machine principle</a:t>
            </a:r>
          </a:p>
          <a:p>
            <a:endParaRPr lang="en-US" sz="2400" dirty="0"/>
          </a:p>
          <a:p>
            <a:r>
              <a:rPr lang="en-US" sz="2400" dirty="0" smtClean="0"/>
              <a:t>Operation time samples: 10-digit </a:t>
            </a:r>
            <a:r>
              <a:rPr lang="en-US" sz="2400" dirty="0" err="1" smtClean="0"/>
              <a:t>num</a:t>
            </a:r>
            <a:r>
              <a:rPr lang="en-US" sz="2400" dirty="0" smtClean="0"/>
              <a:t> x 10-digit </a:t>
            </a:r>
            <a:r>
              <a:rPr lang="en-US" sz="2400" dirty="0" err="1" smtClean="0"/>
              <a:t>num</a:t>
            </a:r>
            <a:r>
              <a:rPr lang="en-US" sz="2400" dirty="0" smtClean="0"/>
              <a:t> took 2800 µsec, 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https://www.youtube.com/watch?v=rO2SScF6rrM</a:t>
            </a:r>
          </a:p>
        </p:txBody>
      </p:sp>
    </p:spTree>
    <p:extLst>
      <p:ext uri="{BB962C8B-B14F-4D97-AF65-F5344CB8AC3E}">
        <p14:creationId xmlns:p14="http://schemas.microsoft.com/office/powerpoint/2010/main" val="39583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3" y="337988"/>
            <a:ext cx="10152530" cy="734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WW2 – </a:t>
            </a:r>
            <a:r>
              <a:rPr lang="en-US" b="1" dirty="0" smtClean="0"/>
              <a:t>General Purpose Computers Post 1960s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0595" y="1200834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59224" y="1524000"/>
            <a:ext cx="77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59223" y="1524000"/>
            <a:ext cx="10234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-Greatest invention for computing world – Transistor – improvement in size and speed of operation – lower power consumption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Majority of general purpose mainframes evolved in this era – the PDP (Programmed Data Processors)</a:t>
            </a:r>
            <a:r>
              <a:rPr lang="en-US" sz="2400" dirty="0"/>
              <a:t> </a:t>
            </a:r>
            <a:r>
              <a:rPr lang="en-US" sz="2400" dirty="0" smtClean="0"/>
              <a:t>– PDP 1 .. PDP 16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Different processing capabilities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b="1" dirty="0"/>
              <a:t>UNIVAC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b="1" dirty="0" err="1"/>
              <a:t>UNIV</a:t>
            </a:r>
            <a:r>
              <a:rPr lang="en-US" sz="2400" dirty="0" err="1"/>
              <a:t>ersal</a:t>
            </a:r>
            <a:r>
              <a:rPr lang="en-US" sz="2400" dirty="0"/>
              <a:t> </a:t>
            </a:r>
            <a:r>
              <a:rPr lang="en-US" sz="2400" b="1" dirty="0"/>
              <a:t>A</a:t>
            </a:r>
            <a:r>
              <a:rPr lang="en-US" sz="2400" dirty="0"/>
              <a:t>utomatic </a:t>
            </a:r>
            <a:r>
              <a:rPr lang="en-US" sz="2400" b="1" dirty="0" smtClean="0"/>
              <a:t>C</a:t>
            </a:r>
            <a:r>
              <a:rPr lang="en-US" sz="2400" dirty="0" smtClean="0"/>
              <a:t>omputer) – Mid 1960s. Used as general purpose mainframes – quite ahead of their times 36-bit word size (modern Intel x86_64 – 64bit word size).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Big challenge in increasing word size in computers…</a:t>
            </a:r>
          </a:p>
        </p:txBody>
      </p:sp>
    </p:spTree>
    <p:extLst>
      <p:ext uri="{BB962C8B-B14F-4D97-AF65-F5344CB8AC3E}">
        <p14:creationId xmlns:p14="http://schemas.microsoft.com/office/powerpoint/2010/main" val="26014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3" y="337988"/>
            <a:ext cx="10152530" cy="734725"/>
          </a:xfrm>
        </p:spPr>
        <p:txBody>
          <a:bodyPr>
            <a:normAutofit/>
          </a:bodyPr>
          <a:lstStyle/>
          <a:p>
            <a:r>
              <a:rPr lang="en-US" dirty="0" smtClean="0"/>
              <a:t>Era of IC based design 1970s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482" y="1524000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59223" y="1524000"/>
            <a:ext cx="10234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Jack </a:t>
            </a:r>
            <a:r>
              <a:rPr lang="en-US" sz="2400" dirty="0" err="1" smtClean="0"/>
              <a:t>Kilby</a:t>
            </a:r>
            <a:r>
              <a:rPr lang="en-US" sz="2400" dirty="0" smtClean="0"/>
              <a:t> (Noble laureate), father of IC semi-conductors. </a:t>
            </a:r>
          </a:p>
          <a:p>
            <a:r>
              <a:rPr lang="en-US" sz="2400" dirty="0" smtClean="0"/>
              <a:t>- Integrated circuits – semi-conductors were ``grown’’ over silicon substrates. Faster than ordinary BJTs.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Many ``fast’’ transistors could be integrated into a single physical ``chip’’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Beginning of VLSI age..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Computer chips become even smaller, faster and consume lesser power (overall faster computation speeds).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ICs had combinations of transistors arranged to form series of logic gates – the building blocks of modern computers – can be used for all kinds of operations but the classical ones are for storage (aka memory).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More advanced – microcontrollers and microprocessors.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40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3" y="337988"/>
            <a:ext cx="10152530" cy="734725"/>
          </a:xfrm>
        </p:spPr>
        <p:txBody>
          <a:bodyPr>
            <a:normAutofit/>
          </a:bodyPr>
          <a:lstStyle/>
          <a:p>
            <a:r>
              <a:rPr lang="en-US" dirty="0" smtClean="0"/>
              <a:t>Era of Digital Computers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482" y="1524000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87505" y="1072713"/>
            <a:ext cx="10234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ICs used to design a microcontrollers and microprocessors.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Main parts – registers, ALU, control unit, PC, I/O buffers, address bus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and data bus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66" y="2438400"/>
            <a:ext cx="7948279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76" y="55949"/>
            <a:ext cx="10152530" cy="734725"/>
          </a:xfrm>
        </p:spPr>
        <p:txBody>
          <a:bodyPr>
            <a:normAutofit/>
          </a:bodyPr>
          <a:lstStyle/>
          <a:p>
            <a:r>
              <a:rPr lang="en-US" dirty="0" smtClean="0"/>
              <a:t>Intel – 1970s and Beyond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482" y="1524000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99882" y="1676400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46847" y="813851"/>
            <a:ext cx="9654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-First microprocessor by Intel – 4044 (4-bit microprocessor) – release date: Nov 15, 1971</a:t>
            </a:r>
          </a:p>
          <a:p>
            <a:r>
              <a:rPr lang="en-US" dirty="0" smtClean="0"/>
              <a:t>-The </a:t>
            </a:r>
            <a:r>
              <a:rPr lang="en-US" dirty="0"/>
              <a:t>first commercial product to use a microprocessor was </a:t>
            </a:r>
            <a:r>
              <a:rPr lang="en-US" dirty="0" smtClean="0"/>
              <a:t>the </a:t>
            </a:r>
            <a:r>
              <a:rPr lang="en-US" dirty="0" err="1" smtClean="0"/>
              <a:t>Busicom</a:t>
            </a:r>
            <a:r>
              <a:rPr lang="en-US" dirty="0"/>
              <a:t> </a:t>
            </a:r>
            <a:r>
              <a:rPr lang="en-US" dirty="0" smtClean="0"/>
              <a:t>calculator </a:t>
            </a:r>
            <a:r>
              <a:rPr lang="en-US" dirty="0"/>
              <a:t>141-PF</a:t>
            </a:r>
            <a:r>
              <a:rPr lang="en-US" dirty="0" smtClean="0"/>
              <a:t>.</a:t>
            </a:r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The 4004 was also used in the first microprocessor-controlled pinball game, a prototype produced by Dave Nutting Associates for </a:t>
            </a:r>
            <a:r>
              <a:rPr lang="en-US" dirty="0" smtClean="0"/>
              <a:t>Bally</a:t>
            </a:r>
            <a:r>
              <a:rPr lang="en-US" dirty="0"/>
              <a:t> in 1974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37" y="2608730"/>
            <a:ext cx="2663557" cy="1775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3" y="2102065"/>
            <a:ext cx="6191066" cy="4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480"/>
            <a:ext cx="10515600" cy="1325563"/>
          </a:xfrm>
        </p:spPr>
        <p:txBody>
          <a:bodyPr/>
          <a:lstStyle/>
          <a:p>
            <a:r>
              <a:rPr lang="en-US" dirty="0" smtClean="0"/>
              <a:t>Introduction – Course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042"/>
            <a:ext cx="10515600" cy="5026201"/>
          </a:xfrm>
        </p:spPr>
        <p:txBody>
          <a:bodyPr/>
          <a:lstStyle/>
          <a:p>
            <a:r>
              <a:rPr lang="en-US" dirty="0"/>
              <a:t>Learn about PC – assembling one, </a:t>
            </a:r>
            <a:r>
              <a:rPr lang="en-US" dirty="0" smtClean="0"/>
              <a:t>formatting, installing </a:t>
            </a:r>
            <a:r>
              <a:rPr lang="en-US" dirty="0"/>
              <a:t>OS, making boot drive, etc</a:t>
            </a:r>
            <a:r>
              <a:rPr lang="en-US" dirty="0" smtClean="0"/>
              <a:t>.</a:t>
            </a:r>
          </a:p>
          <a:p>
            <a:r>
              <a:rPr lang="en-US" dirty="0"/>
              <a:t>Understanding Linux – OS, commands, </a:t>
            </a:r>
            <a:r>
              <a:rPr lang="en-US" dirty="0" smtClean="0"/>
              <a:t>shell, scripts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Understanding </a:t>
            </a:r>
            <a:r>
              <a:rPr lang="en-US" dirty="0"/>
              <a:t>network – setup </a:t>
            </a:r>
            <a:r>
              <a:rPr lang="en-US" dirty="0" err="1"/>
              <a:t>WiFi</a:t>
            </a:r>
            <a:r>
              <a:rPr lang="en-US" dirty="0"/>
              <a:t>, DNS, DHCP,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Understanding advanced network tools – firewalls,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nmap</a:t>
            </a:r>
            <a:r>
              <a:rPr lang="en-US" dirty="0" smtClean="0"/>
              <a:t>, </a:t>
            </a:r>
            <a:r>
              <a:rPr lang="en-US" dirty="0" err="1" smtClean="0"/>
              <a:t>ifconfig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Setting up your own website</a:t>
            </a:r>
          </a:p>
          <a:p>
            <a:r>
              <a:rPr lang="en-US" dirty="0" smtClean="0"/>
              <a:t>Writing documents in </a:t>
            </a:r>
            <a:r>
              <a:rPr lang="en-US" dirty="0" err="1" smtClean="0"/>
              <a:t>LaTeX</a:t>
            </a:r>
            <a:endParaRPr lang="en-US" dirty="0" smtClean="0"/>
          </a:p>
          <a:p>
            <a:r>
              <a:rPr lang="en-US" dirty="0"/>
              <a:t>Basically, instill confidence that you can deal </a:t>
            </a:r>
            <a:r>
              <a:rPr lang="en-US" dirty="0" smtClean="0"/>
              <a:t>with technology </a:t>
            </a:r>
            <a:r>
              <a:rPr lang="en-US" dirty="0"/>
              <a:t>to your benefit.</a:t>
            </a:r>
          </a:p>
        </p:txBody>
      </p:sp>
    </p:spTree>
    <p:extLst>
      <p:ext uri="{BB962C8B-B14F-4D97-AF65-F5344CB8AC3E}">
        <p14:creationId xmlns:p14="http://schemas.microsoft.com/office/powerpoint/2010/main" val="24617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3" y="337988"/>
            <a:ext cx="10152530" cy="734725"/>
          </a:xfrm>
        </p:spPr>
        <p:txBody>
          <a:bodyPr>
            <a:normAutofit/>
          </a:bodyPr>
          <a:lstStyle/>
          <a:p>
            <a:r>
              <a:rPr lang="en-US" dirty="0" smtClean="0"/>
              <a:t>Rise of the Desktops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4024" y="1999130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34254" y="1145545"/>
            <a:ext cx="96549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Xerox Alto (by Xerox PARC) developed in 1973, the first PC ever designed – used, mouse keyboard etc. 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Closely correlated to the rise of microprocessors.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Series of systems by IBM using IBM PALM processor, running</a:t>
            </a:r>
          </a:p>
          <a:p>
            <a:r>
              <a:rPr lang="en-US" dirty="0"/>
              <a:t> </a:t>
            </a:r>
            <a:r>
              <a:rPr lang="en-US" dirty="0" smtClean="0"/>
              <a:t>    and interpretive language (BASIC).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Altair 8800 – spawned several computer manufacturers to start to produce</a:t>
            </a:r>
          </a:p>
          <a:p>
            <a:r>
              <a:rPr lang="en-US" dirty="0"/>
              <a:t> </a:t>
            </a:r>
            <a:r>
              <a:rPr lang="en-US" dirty="0" smtClean="0"/>
              <a:t>    personal computers –  Processor : </a:t>
            </a:r>
            <a:r>
              <a:rPr lang="en-US" dirty="0" err="1" smtClean="0"/>
              <a:t>Zilog</a:t>
            </a:r>
            <a:r>
              <a:rPr lang="en-US" dirty="0" smtClean="0"/>
              <a:t> Z80 or Intel 8085, running CP/M-80</a:t>
            </a:r>
          </a:p>
          <a:p>
            <a:r>
              <a:rPr lang="en-US" dirty="0"/>
              <a:t> </a:t>
            </a:r>
            <a:r>
              <a:rPr lang="en-US" dirty="0" smtClean="0"/>
              <a:t>    operating systems.</a:t>
            </a:r>
          </a:p>
          <a:p>
            <a:endParaRPr lang="en-US" dirty="0" smtClean="0"/>
          </a:p>
          <a:p>
            <a:r>
              <a:rPr lang="en-US" b="1" dirty="0" smtClean="0"/>
              <a:t>Home computing:</a:t>
            </a:r>
          </a:p>
          <a:p>
            <a:r>
              <a:rPr lang="en-US" dirty="0"/>
              <a:t> </a:t>
            </a:r>
            <a:r>
              <a:rPr lang="en-US" dirty="0" smtClean="0"/>
              <a:t>-  IBM PC – Intel 8088 microprocessor</a:t>
            </a:r>
          </a:p>
          <a:p>
            <a:r>
              <a:rPr lang="en-US" dirty="0"/>
              <a:t> </a:t>
            </a:r>
            <a:r>
              <a:rPr lang="en-US" dirty="0" smtClean="0"/>
              <a:t>- 8 bit microprocessor, booted using floppy disks…</a:t>
            </a:r>
          </a:p>
          <a:p>
            <a:r>
              <a:rPr lang="en-US" dirty="0" smtClean="0"/>
              <a:t> - 5MB HDDs with 640KB of RAM</a:t>
            </a:r>
          </a:p>
          <a:p>
            <a:r>
              <a:rPr lang="en-US" dirty="0" smtClean="0"/>
              <a:t> - PC-DOS operating system.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Apple Lisa and Macintosh – GUI  based interface.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Motorola 68000 microprocessor with about 128 KB of RAM (upgraded to 512 KB of RAM)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Newer faster processors evolved post 1990s – Intel 80386/486/Pentium processor – 32-bit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RAM sizes increased to 16MB </a:t>
            </a:r>
            <a:r>
              <a:rPr lang="en-US" dirty="0" smtClean="0">
                <a:sym typeface="Wingdings" panose="05000000000000000000" pitchFamily="2" charset="2"/>
              </a:rPr>
              <a:t> 32 MB  64 MB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8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3" y="337988"/>
            <a:ext cx="10152530" cy="734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Cellular Communication Married to Computers – Smart Phones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940" y="941294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0636" y="1227785"/>
            <a:ext cx="96975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-A different revolution was brewing since the 1970s… (??)</a:t>
            </a:r>
          </a:p>
          <a:p>
            <a:r>
              <a:rPr lang="en-US" sz="2400" dirty="0" smtClean="0"/>
              <a:t>-ARPANET – 1969 – connection established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First message transmitted – “Login”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Wireless communication has been there since 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Telephony (1876,  Bell)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Wireless telephony – Cellular communication – 1970s.</a:t>
            </a:r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Computers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Left Brace 2"/>
          <p:cNvSpPr/>
          <p:nvPr/>
        </p:nvSpPr>
        <p:spPr>
          <a:xfrm flipH="1">
            <a:off x="8460444" y="1227785"/>
            <a:ext cx="289109" cy="4186517"/>
          </a:xfrm>
          <a:prstGeom prst="leftBrace">
            <a:avLst>
              <a:gd name="adj1" fmla="val 8333"/>
              <a:gd name="adj2" fmla="val 448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7" y="2370784"/>
            <a:ext cx="2100020" cy="19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3" y="337988"/>
            <a:ext cx="10152530" cy="734725"/>
          </a:xfrm>
        </p:spPr>
        <p:txBody>
          <a:bodyPr>
            <a:normAutofit/>
          </a:bodyPr>
          <a:lstStyle/>
          <a:p>
            <a:r>
              <a:rPr lang="en-US" dirty="0" smtClean="0"/>
              <a:t>Age of wearables and </a:t>
            </a:r>
            <a:r>
              <a:rPr lang="en-US" dirty="0" err="1" smtClean="0"/>
              <a:t>implantables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482" y="1524000"/>
            <a:ext cx="985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lvl="1"/>
            <a:r>
              <a:rPr lang="en-IN" dirty="0"/>
              <a:t>                                                                                                  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     	</a:t>
            </a:r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59223" y="1524000"/>
            <a:ext cx="10234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Microprocessors are now fitted into wearable devices (e.g. watches)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Watches + smartphones = smart-watches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Temperature and vital statistics monitoring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Implantables</a:t>
            </a:r>
            <a:r>
              <a:rPr lang="en-US" sz="2400" dirty="0" smtClean="0"/>
              <a:t>….</a:t>
            </a:r>
            <a:endParaRPr lang="en-US" sz="2400" dirty="0"/>
          </a:p>
          <a:p>
            <a:r>
              <a:rPr lang="en-US" sz="2400" dirty="0" smtClean="0"/>
              <a:t>-    Often specific purpose (not so generic…)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15" y="2493496"/>
            <a:ext cx="28575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69" y="4334810"/>
            <a:ext cx="285750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71" y="4132098"/>
            <a:ext cx="2328660" cy="27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481"/>
            <a:ext cx="10378440" cy="940999"/>
          </a:xfrm>
        </p:spPr>
        <p:txBody>
          <a:bodyPr/>
          <a:lstStyle/>
          <a:p>
            <a:r>
              <a:rPr lang="en-US" dirty="0" smtClean="0"/>
              <a:t>The Microprocessor (µP)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042"/>
            <a:ext cx="10515600" cy="502620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" y="1046480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silicon chip which has various millions of transistors etched onto it and those that are organized into gates which are further grouped into sequential circuits – ALU, CU, registers, FPU.</a:t>
            </a:r>
          </a:p>
          <a:p>
            <a:pPr lvl="1"/>
            <a:r>
              <a:rPr lang="en-US" b="1" dirty="0" smtClean="0"/>
              <a:t>Microcontroller: </a:t>
            </a:r>
            <a:r>
              <a:rPr lang="en-US" dirty="0" smtClean="0"/>
              <a:t>Microprocessor + Memory + I/O controller</a:t>
            </a:r>
          </a:p>
          <a:p>
            <a:pPr lvl="1"/>
            <a:r>
              <a:rPr lang="en-US" dirty="0" smtClean="0"/>
              <a:t>Microprocessor or CPU is more useful for general purpose computing while a microcontroller is more specific to individual tasks.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Two types of architectures </a:t>
            </a:r>
            <a:r>
              <a:rPr lang="en-US" dirty="0" smtClean="0"/>
              <a:t>– Harvard </a:t>
            </a:r>
            <a:r>
              <a:rPr lang="en-US" dirty="0"/>
              <a:t>Architecture and Von </a:t>
            </a:r>
            <a:r>
              <a:rPr lang="en-US" dirty="0" err="1"/>
              <a:t>Neuman</a:t>
            </a:r>
            <a:r>
              <a:rPr lang="en-US" dirty="0"/>
              <a:t> Architecture.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Von </a:t>
            </a:r>
            <a:r>
              <a:rPr lang="en-US" b="1" dirty="0" err="1" smtClean="0"/>
              <a:t>Neuman</a:t>
            </a:r>
            <a:r>
              <a:rPr lang="en-US" dirty="0" smtClean="0"/>
              <a:t> – Shared memory for instructions and data input/output. System would be either reading instruction or reading data. </a:t>
            </a:r>
          </a:p>
          <a:p>
            <a:pPr marL="457200" lvl="1" indent="0">
              <a:buNone/>
            </a:pPr>
            <a:r>
              <a:rPr lang="en-US" b="1" dirty="0" smtClean="0"/>
              <a:t>Harvard</a:t>
            </a:r>
            <a:r>
              <a:rPr lang="en-US" dirty="0" smtClean="0"/>
              <a:t> – Different memory for data and instructions. Allows simultaneous </a:t>
            </a:r>
            <a:r>
              <a:rPr lang="en-US" dirty="0" err="1" smtClean="0"/>
              <a:t>instr</a:t>
            </a:r>
            <a:r>
              <a:rPr lang="en-US" dirty="0" smtClean="0"/>
              <a:t>/mem read and write.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Hybrid Harvard: </a:t>
            </a:r>
            <a:r>
              <a:rPr lang="en-US" dirty="0" smtClean="0"/>
              <a:t>Modern CPUs (e.g. Intel x86 series): Separate </a:t>
            </a:r>
            <a:r>
              <a:rPr lang="en-US" dirty="0" err="1" smtClean="0"/>
              <a:t>instr</a:t>
            </a:r>
            <a:r>
              <a:rPr lang="en-US" dirty="0" smtClean="0"/>
              <a:t> and data memory locations but still the CPU is either reading instructions or writing to memory.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7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481"/>
            <a:ext cx="10378440" cy="940999"/>
          </a:xfrm>
        </p:spPr>
        <p:txBody>
          <a:bodyPr/>
          <a:lstStyle/>
          <a:p>
            <a:r>
              <a:rPr lang="en-US" dirty="0" smtClean="0"/>
              <a:t>The Microprocessor (µP)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042"/>
            <a:ext cx="10515600" cy="502620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" y="1046480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ALU : Arithmetic Logic Unit (Performs ALL logical and arithmetic operations)</a:t>
            </a:r>
          </a:p>
          <a:p>
            <a:r>
              <a:rPr lang="en-US" dirty="0" smtClean="0"/>
              <a:t>FU: Floating point unit (used for floating point operations)</a:t>
            </a:r>
          </a:p>
          <a:p>
            <a:r>
              <a:rPr lang="en-US" dirty="0" smtClean="0"/>
              <a:t>Control Unit: Controls processor operation – e.g. identifying memory location to fetch instructions.</a:t>
            </a:r>
          </a:p>
          <a:p>
            <a:r>
              <a:rPr lang="en-US" dirty="0" smtClean="0"/>
              <a:t>Registers: Memory locations within the CPU where all the computation happens. E.g. used as individual operands of an arithmetic/logical operation.</a:t>
            </a:r>
          </a:p>
          <a:p>
            <a:pPr lvl="1"/>
            <a:r>
              <a:rPr lang="en-US" dirty="0" smtClean="0"/>
              <a:t>Accumulator: Register that stores results of an arithmetic operation.</a:t>
            </a:r>
          </a:p>
          <a:p>
            <a:pPr lvl="1"/>
            <a:r>
              <a:rPr lang="en-US" dirty="0" smtClean="0"/>
              <a:t>Flag registers: Used for checking logical conditions (e.g. was the previous logical operation TRUE or FALSE).</a:t>
            </a:r>
          </a:p>
          <a:p>
            <a:pPr lvl="1"/>
            <a:r>
              <a:rPr lang="en-US" dirty="0" smtClean="0"/>
              <a:t>Interrupt registers: Used to signal the CPU to switch operations.</a:t>
            </a:r>
          </a:p>
          <a:p>
            <a:endParaRPr lang="en-US" dirty="0" smtClean="0"/>
          </a:p>
          <a:p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480"/>
            <a:ext cx="10515600" cy="1325563"/>
          </a:xfrm>
        </p:spPr>
        <p:txBody>
          <a:bodyPr/>
          <a:lstStyle/>
          <a:p>
            <a:r>
              <a:rPr lang="en-US" dirty="0" smtClean="0"/>
              <a:t>Inside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042"/>
            <a:ext cx="10515600" cy="5026201"/>
          </a:xfrm>
        </p:spPr>
        <p:txBody>
          <a:bodyPr/>
          <a:lstStyle/>
          <a:p>
            <a:r>
              <a:rPr lang="en-US" dirty="0" smtClean="0"/>
              <a:t>What do you see inside a PC?</a:t>
            </a:r>
            <a:endParaRPr lang="en-US" dirty="0"/>
          </a:p>
          <a:p>
            <a:pPr lvl="1"/>
            <a:r>
              <a:rPr lang="en-US" dirty="0" smtClean="0"/>
              <a:t>Motherboard</a:t>
            </a:r>
            <a:endParaRPr lang="en-US" dirty="0"/>
          </a:p>
          <a:p>
            <a:pPr lvl="2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RAM Chips</a:t>
            </a:r>
          </a:p>
          <a:p>
            <a:pPr lvl="2"/>
            <a:r>
              <a:rPr lang="en-US" dirty="0" smtClean="0"/>
              <a:t>Display adaptors (GPGPU cards optional)</a:t>
            </a:r>
          </a:p>
          <a:p>
            <a:pPr lvl="2"/>
            <a:r>
              <a:rPr lang="en-US" dirty="0" smtClean="0"/>
              <a:t>Network interfaces</a:t>
            </a:r>
          </a:p>
          <a:p>
            <a:pPr lvl="2"/>
            <a:r>
              <a:rPr lang="en-US" dirty="0" smtClean="0"/>
              <a:t>Multimedia boards</a:t>
            </a:r>
          </a:p>
        </p:txBody>
      </p:sp>
    </p:spTree>
    <p:extLst>
      <p:ext uri="{BB962C8B-B14F-4D97-AF65-F5344CB8AC3E}">
        <p14:creationId xmlns:p14="http://schemas.microsoft.com/office/powerpoint/2010/main" val="42019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35" y="-160473"/>
            <a:ext cx="11808178" cy="1325563"/>
          </a:xfrm>
        </p:spPr>
        <p:txBody>
          <a:bodyPr/>
          <a:lstStyle/>
          <a:p>
            <a:r>
              <a:rPr lang="en-US" dirty="0" smtClean="0"/>
              <a:t>Motherboard (~ 2005)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44" y="1255060"/>
            <a:ext cx="9639991" cy="5215470"/>
          </a:xfrm>
        </p:spPr>
      </p:pic>
    </p:spTree>
    <p:extLst>
      <p:ext uri="{BB962C8B-B14F-4D97-AF65-F5344CB8AC3E}">
        <p14:creationId xmlns:p14="http://schemas.microsoft.com/office/powerpoint/2010/main" val="22523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Peripherals Components Interconnection (PCI) </a:t>
            </a:r>
            <a:br>
              <a:rPr lang="en-US" dirty="0" smtClean="0"/>
            </a:br>
            <a:r>
              <a:rPr lang="en-US" dirty="0" smtClean="0"/>
              <a:t>Card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09" y="2237581"/>
            <a:ext cx="7083591" cy="34645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6720" y="1046480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Ethernet (LAN) card (PCI)</a:t>
            </a:r>
          </a:p>
          <a:p>
            <a:pPr lvl="1"/>
            <a:r>
              <a:rPr lang="en-US" dirty="0" smtClean="0"/>
              <a:t>Connects to LAN </a:t>
            </a:r>
            <a:r>
              <a:rPr lang="en-US" dirty="0" smtClean="0">
                <a:sym typeface="Wingdings" panose="05000000000000000000" pitchFamily="2" charset="2"/>
              </a:rPr>
              <a:t> Internet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Uses Direct Memory Access (DMA)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to transfer data between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the  network and the CPU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3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Accelerated Graphics Port (AGP)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" y="1046480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1039075"/>
            <a:ext cx="6123909" cy="443732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63650" y="3465592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VGA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0895" y="4143097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DVI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6" y="1480819"/>
            <a:ext cx="3465268" cy="2838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768770"/>
            <a:ext cx="2590800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62" y="4879052"/>
            <a:ext cx="2981325" cy="15335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48485" y="5605621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DVI-cable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3822" y="5504831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VGA-cable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14924" y="1323089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AGP Card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61994" y="50083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Graphics Processors</a:t>
            </a:r>
          </a:p>
          <a:p>
            <a:pPr marL="0" indent="0">
              <a:buNone/>
            </a:pPr>
            <a:r>
              <a:rPr lang="en-US" dirty="0" smtClean="0"/>
              <a:t>With heatsink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904957" y="1046480"/>
            <a:ext cx="0" cy="73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Random Access Memory (RAM) Chips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5" y="1007767"/>
            <a:ext cx="4507230" cy="2463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95" y="3849912"/>
            <a:ext cx="6191250" cy="2857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739607" y="2878012"/>
            <a:ext cx="0" cy="73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26720" y="1046480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RAM: Used for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ALMOST EVERYTHING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That the CPU does…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Aka Main memory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4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207080"/>
            <a:ext cx="11808178" cy="1325563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1799"/>
            <a:ext cx="11060289" cy="5026201"/>
          </a:xfrm>
        </p:spPr>
        <p:txBody>
          <a:bodyPr>
            <a:normAutofit/>
          </a:bodyPr>
          <a:lstStyle/>
          <a:p>
            <a:r>
              <a:rPr lang="en-US" dirty="0" smtClean="0"/>
              <a:t>Name: Sambuddho Chakravarty</a:t>
            </a:r>
          </a:p>
          <a:p>
            <a:r>
              <a:rPr lang="en-US" dirty="0" smtClean="0"/>
              <a:t>Designation: Assistant Professor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sambuddho@iiitd.ac.in</a:t>
            </a:r>
            <a:endParaRPr lang="en-US" dirty="0" smtClean="0"/>
          </a:p>
          <a:p>
            <a:r>
              <a:rPr lang="en-US" dirty="0" smtClean="0"/>
              <a:t>Tel: x478</a:t>
            </a:r>
          </a:p>
          <a:p>
            <a:r>
              <a:rPr lang="en-US" dirty="0" smtClean="0"/>
              <a:t>Room: A406</a:t>
            </a:r>
          </a:p>
          <a:p>
            <a:r>
              <a:rPr lang="en-US" dirty="0" smtClean="0"/>
              <a:t>Office hours: Friday 4-5 PM or by appointment</a:t>
            </a:r>
          </a:p>
          <a:p>
            <a:r>
              <a:rPr lang="en-US" dirty="0" smtClean="0"/>
              <a:t>TAs: TBA</a:t>
            </a:r>
          </a:p>
        </p:txBody>
      </p:sp>
    </p:spTree>
    <p:extLst>
      <p:ext uri="{BB962C8B-B14F-4D97-AF65-F5344CB8AC3E}">
        <p14:creationId xmlns:p14="http://schemas.microsoft.com/office/powerpoint/2010/main" val="3469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Hard Disk Drive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31042"/>
            <a:ext cx="10515600" cy="5026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-Secondary Memory (Permanent storage) </a:t>
            </a:r>
          </a:p>
          <a:p>
            <a:pPr marL="0" indent="0">
              <a:buNone/>
            </a:pPr>
            <a:r>
              <a:rPr lang="en-US" dirty="0" smtClean="0"/>
              <a:t>-Everything is saved here permanently (until you delete the data or destroy the drive)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51149"/>
            <a:ext cx="5234399" cy="399199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99194" y="3975993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Chassis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6074" y="2909302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Disk Platter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17506" y="2780797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Moving Arm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716652" y="5396100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Motor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79504" y="5360996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and </a:t>
            </a:r>
          </a:p>
          <a:p>
            <a:pPr marL="0" indent="0">
              <a:buNone/>
            </a:pPr>
            <a:r>
              <a:rPr lang="en-US" dirty="0" smtClean="0"/>
              <a:t>Power sockets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09520" y="4734560"/>
            <a:ext cx="846146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31920" y="3789335"/>
            <a:ext cx="711200" cy="61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873133" y="5255517"/>
            <a:ext cx="918226" cy="76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16652" y="3667760"/>
            <a:ext cx="1594228" cy="42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00400" y="5720080"/>
            <a:ext cx="73152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IDE vs SATA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1198880"/>
            <a:ext cx="10795000" cy="525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-Two kinds of disk data transfer interfaces – Integrated Drive Electronics vs Serial AT Transfer (SATA)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260972" y="5528498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1" y="2123670"/>
            <a:ext cx="4347529" cy="3404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52" y="2014191"/>
            <a:ext cx="5016500" cy="3594100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831547" y="5450957"/>
            <a:ext cx="4112945" cy="10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SATA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0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IDE vs SATA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1198880"/>
            <a:ext cx="10795000" cy="525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-IDE: “</a:t>
            </a:r>
            <a:r>
              <a:rPr lang="en-US" dirty="0"/>
              <a:t>The IDE interface contains two IDE device connections and two motherboard connectors for two data cables. An IDE-integrated controller sends an array of 512-byte blocks between the drive and motherboard, which houses up to four chipset-controlled IDE devices within one system. 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-SATA: Designed in 2003. Replaced the IDE for most practical purposes. Much faster (1.5 </a:t>
            </a:r>
            <a:r>
              <a:rPr lang="en-US" dirty="0" err="1" smtClean="0"/>
              <a:t>Gbit</a:t>
            </a:r>
            <a:r>
              <a:rPr lang="en-US" dirty="0" smtClean="0"/>
              <a:t>/s </a:t>
            </a:r>
            <a:r>
              <a:rPr lang="en-US" dirty="0" smtClean="0">
                <a:sym typeface="Wingdings" panose="05000000000000000000" pitchFamily="2" charset="2"/>
              </a:rPr>
              <a:t> 6 </a:t>
            </a:r>
            <a:r>
              <a:rPr lang="en-US" dirty="0" err="1" smtClean="0">
                <a:sym typeface="Wingdings" panose="05000000000000000000" pitchFamily="2" charset="2"/>
              </a:rPr>
              <a:t>Gbit</a:t>
            </a:r>
            <a:r>
              <a:rPr lang="en-US" dirty="0" smtClean="0">
                <a:sym typeface="Wingdings" panose="05000000000000000000" pitchFamily="2" charset="2"/>
              </a:rPr>
              <a:t>/s).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1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Secondary Storage Devices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1198880"/>
            <a:ext cx="10795000" cy="525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Floppy Disks:  Magnetic discs (just like tapes) which are written on and read from using magnetic head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80920"/>
            <a:ext cx="4033520" cy="3025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54" y="4998446"/>
            <a:ext cx="275272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0" y="1864360"/>
            <a:ext cx="3333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Secondary Storage Devices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2" y="3908772"/>
            <a:ext cx="5919788" cy="28702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8800" y="1198880"/>
            <a:ext cx="10795000" cy="525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Floppy Disks: 8” ( late 1960s) with approx. 175kB </a:t>
            </a:r>
            <a:r>
              <a:rPr lang="en-US" dirty="0" err="1" smtClean="0"/>
              <a:t>storay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5.25” (mid 1970s), 1.2 MB   3.5” 1.44MB Floppy Disk.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Initially used to load the microcode for IBM S/370 mainframe while in the 80s and 90s used for storage and loading up the operating system (MS-DOS or MS-Windows 3.1 and even Linux initially…)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7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Secondary Storage Devices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1198880"/>
            <a:ext cx="10795000" cy="525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Compact Discs (CD-ROMs): Compact Disc Read Only Memory</a:t>
            </a:r>
          </a:p>
          <a:p>
            <a:pPr>
              <a:buFontTx/>
              <a:buChar char="-"/>
            </a:pPr>
            <a:r>
              <a:rPr lang="en-US" dirty="0" smtClean="0"/>
              <a:t>Was used to extensively distribute software. </a:t>
            </a:r>
          </a:p>
          <a:p>
            <a:pPr>
              <a:buFontTx/>
              <a:buChar char="-"/>
            </a:pPr>
            <a:r>
              <a:rPr lang="en-US" dirty="0" smtClean="0"/>
              <a:t>“Discs </a:t>
            </a:r>
            <a:r>
              <a:rPr lang="en-US" dirty="0"/>
              <a:t>are made from a 1.2 mm thick disc of polycarbonate plastic, with a thin layer of </a:t>
            </a:r>
            <a:r>
              <a:rPr lang="en-US" dirty="0" err="1"/>
              <a:t>aluminium</a:t>
            </a:r>
            <a:r>
              <a:rPr lang="en-US" dirty="0"/>
              <a:t> to make a reflective surface</a:t>
            </a:r>
            <a:r>
              <a:rPr lang="en-US" dirty="0" smtClean="0"/>
              <a:t>.”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Pits and lands – groves on the surface that are read through laser.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Pits (1), lands (0)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1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Secondary Storage Devices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1198880"/>
            <a:ext cx="10795000" cy="525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DVD and </a:t>
            </a:r>
            <a:r>
              <a:rPr lang="en-US" dirty="0" err="1" smtClean="0"/>
              <a:t>Blu</a:t>
            </a:r>
            <a:r>
              <a:rPr lang="en-US" dirty="0" smtClean="0"/>
              <a:t> Ray: No different from CDs. Differ in the wavelength of laser used and thus encoding and decoding capacity (aka storage capacity aka bandwidth)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2450464"/>
            <a:ext cx="7860030" cy="39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Tertiary Storage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1198880"/>
            <a:ext cx="10795000" cy="525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USB Drives (aka USB flash drive, </a:t>
            </a:r>
            <a:r>
              <a:rPr lang="en-US" dirty="0" err="1" smtClean="0"/>
              <a:t>pendrive</a:t>
            </a:r>
            <a:r>
              <a:rPr lang="en-US" dirty="0" smtClean="0"/>
              <a:t>, thumb drive etc.):</a:t>
            </a:r>
          </a:p>
          <a:p>
            <a:pPr>
              <a:buFontTx/>
              <a:buChar char="-"/>
            </a:pPr>
            <a:r>
              <a:rPr lang="en-US" dirty="0" smtClean="0"/>
              <a:t>Storage capacity: 8GB – 256 GB.</a:t>
            </a:r>
          </a:p>
          <a:p>
            <a:pPr>
              <a:buFontTx/>
              <a:buChar char="-"/>
            </a:pPr>
            <a:r>
              <a:rPr lang="en-US" dirty="0" smtClean="0"/>
              <a:t>EPROM and EEPROM memory</a:t>
            </a:r>
          </a:p>
          <a:p>
            <a:pPr>
              <a:buFontTx/>
              <a:buChar char="-"/>
            </a:pPr>
            <a:r>
              <a:rPr lang="en-US" dirty="0" smtClean="0"/>
              <a:t>Uses high speed USB serial interface for data transfer.</a:t>
            </a:r>
          </a:p>
          <a:p>
            <a:pPr>
              <a:buFontTx/>
              <a:buChar char="-"/>
            </a:pPr>
            <a:r>
              <a:rPr lang="en-US" dirty="0" smtClean="0"/>
              <a:t>Higher lifespan – fewer moving parts, lesser chance of wear and tear damage.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0" y="4181050"/>
            <a:ext cx="2466041" cy="14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Tertiary Storage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37822" y="1325559"/>
          <a:ext cx="3629378" cy="3663000"/>
        </p:xfrm>
        <a:graphic>
          <a:graphicData uri="http://schemas.openxmlformats.org/drawingml/2006/table">
            <a:tbl>
              <a:tblPr/>
              <a:tblGrid>
                <a:gridCol w="22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8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Standard-A, "male" plug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USB mass storage controller device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Test point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Flash memory chip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Crystal oscillator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LED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(Optional)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Write-protect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switch (Optional)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for second flash memory chip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368688"/>
            <a:ext cx="6535377" cy="62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Northbridge and South Bridge Chips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6720" y="1046480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Aka the board chipset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r>
              <a:rPr lang="en-US" dirty="0" smtClean="0"/>
              <a:t>Controls the motherboard, and the various peripheral connectors and slots.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Package the most important components to generate the clock(s),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DMA operations, interrupt handlers, I/O port controllers etc.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Additionally also packages various onboard devices such as audio codec/modules, </a:t>
            </a:r>
            <a:r>
              <a:rPr lang="en-US" dirty="0" err="1" smtClean="0">
                <a:sym typeface="Wingdings" panose="05000000000000000000" pitchFamily="2" charset="2"/>
              </a:rPr>
              <a:t>wifi</a:t>
            </a:r>
            <a:r>
              <a:rPr lang="en-US" dirty="0" smtClean="0">
                <a:sym typeface="Wingdings" panose="05000000000000000000" pitchFamily="2" charset="2"/>
              </a:rPr>
              <a:t> controllers etc.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5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207080"/>
            <a:ext cx="11808178" cy="1325563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1799"/>
            <a:ext cx="11060289" cy="5026201"/>
          </a:xfrm>
        </p:spPr>
        <p:txBody>
          <a:bodyPr>
            <a:normAutofit/>
          </a:bodyPr>
          <a:lstStyle/>
          <a:p>
            <a:r>
              <a:rPr lang="en-US" dirty="0" smtClean="0"/>
              <a:t>Name: Sambuddho Chakravarty</a:t>
            </a:r>
          </a:p>
          <a:p>
            <a:r>
              <a:rPr lang="en-US" dirty="0" smtClean="0"/>
              <a:t>Designation: Assistant Professor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sambuddho@iiitd.ac.in</a:t>
            </a:r>
            <a:endParaRPr lang="en-US" dirty="0" smtClean="0"/>
          </a:p>
          <a:p>
            <a:r>
              <a:rPr lang="en-US" dirty="0" smtClean="0"/>
              <a:t>Tel: x478</a:t>
            </a:r>
          </a:p>
          <a:p>
            <a:r>
              <a:rPr lang="en-US" dirty="0" smtClean="0"/>
              <a:t>Room: A406</a:t>
            </a:r>
          </a:p>
          <a:p>
            <a:r>
              <a:rPr lang="en-US" dirty="0" smtClean="0"/>
              <a:t>Office hours: Friday 4-5 PM or by appointment</a:t>
            </a:r>
          </a:p>
          <a:p>
            <a:r>
              <a:rPr lang="en-US" dirty="0" smtClean="0"/>
              <a:t>TAs: TBA</a:t>
            </a:r>
          </a:p>
        </p:txBody>
      </p:sp>
    </p:spTree>
    <p:extLst>
      <p:ext uri="{BB962C8B-B14F-4D97-AF65-F5344CB8AC3E}">
        <p14:creationId xmlns:p14="http://schemas.microsoft.com/office/powerpoint/2010/main" val="11796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2" y="0"/>
            <a:ext cx="11808178" cy="1325563"/>
          </a:xfrm>
        </p:spPr>
        <p:txBody>
          <a:bodyPr/>
          <a:lstStyle/>
          <a:p>
            <a:r>
              <a:rPr lang="en-US" dirty="0" smtClean="0"/>
              <a:t>Northbridge and South Bridge Chips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362960" y="-688628"/>
            <a:ext cx="11247120" cy="55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39" y="1325563"/>
            <a:ext cx="5301615" cy="4526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11" y="1061402"/>
            <a:ext cx="3605686" cy="55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35" y="-160473"/>
            <a:ext cx="11808178" cy="1325563"/>
          </a:xfrm>
        </p:spPr>
        <p:txBody>
          <a:bodyPr/>
          <a:lstStyle/>
          <a:p>
            <a:r>
              <a:rPr lang="en-US" dirty="0" smtClean="0"/>
              <a:t>Motherboard (Latest)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7" y="1150912"/>
            <a:ext cx="7479784" cy="5591139"/>
          </a:xfrm>
        </p:spPr>
      </p:pic>
    </p:spTree>
    <p:extLst>
      <p:ext uri="{BB962C8B-B14F-4D97-AF65-F5344CB8AC3E}">
        <p14:creationId xmlns:p14="http://schemas.microsoft.com/office/powerpoint/2010/main" val="1708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35" y="-160473"/>
            <a:ext cx="11808178" cy="1325563"/>
          </a:xfrm>
        </p:spPr>
        <p:txBody>
          <a:bodyPr/>
          <a:lstStyle/>
          <a:p>
            <a:r>
              <a:rPr lang="en-US" dirty="0" smtClean="0"/>
              <a:t>Motherboard (Latest)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3120" y="1422400"/>
            <a:ext cx="10520680" cy="4754563"/>
          </a:xfrm>
        </p:spPr>
        <p:txBody>
          <a:bodyPr/>
          <a:lstStyle/>
          <a:p>
            <a:r>
              <a:rPr lang="en-US" dirty="0" smtClean="0"/>
              <a:t>PCI </a:t>
            </a:r>
            <a:r>
              <a:rPr lang="en-US" dirty="0" err="1" smtClean="0"/>
              <a:t>E</a:t>
            </a:r>
            <a:r>
              <a:rPr lang="en-US" b="1" dirty="0" err="1"/>
              <a:t>X</a:t>
            </a:r>
            <a:r>
              <a:rPr lang="en-US" dirty="0" err="1" smtClean="0"/>
              <a:t>press</a:t>
            </a:r>
            <a:r>
              <a:rPr lang="en-US" dirty="0" smtClean="0"/>
              <a:t>: Faster transfer rate than the usual PCI card. (aka transfer bandwidth)</a:t>
            </a:r>
          </a:p>
          <a:p>
            <a:endParaRPr lang="en-US" dirty="0"/>
          </a:p>
          <a:p>
            <a:r>
              <a:rPr lang="en-US" dirty="0" smtClean="0"/>
              <a:t>SATA: Serial AT Attachment. Newer form of faster data transfer rates.</a:t>
            </a:r>
          </a:p>
          <a:p>
            <a:endParaRPr lang="en-US" dirty="0"/>
          </a:p>
          <a:p>
            <a:r>
              <a:rPr lang="en-US" dirty="0" smtClean="0"/>
              <a:t> IDE: Integrated Drive Electronics. Older form of slower transfer rate drive interface.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5" y="-244452"/>
            <a:ext cx="11808178" cy="1325563"/>
          </a:xfrm>
        </p:spPr>
        <p:txBody>
          <a:bodyPr/>
          <a:lstStyle/>
          <a:p>
            <a:r>
              <a:rPr lang="en-US" dirty="0" smtClean="0"/>
              <a:t>Central Processing Unit (The CPU)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2164489"/>
            <a:ext cx="3454400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3" y="1825625"/>
            <a:ext cx="4565503" cy="3611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33" y="1520690"/>
            <a:ext cx="4572000" cy="3429000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1056640" y="5845878"/>
            <a:ext cx="2032000" cy="467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CPU</a:t>
            </a:r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403703" y="4521609"/>
            <a:ext cx="2032000" cy="467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Heatsink</a:t>
            </a: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561811" y="5254625"/>
            <a:ext cx="2032000" cy="467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CPU+Heatsink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75" y="195127"/>
            <a:ext cx="11808178" cy="1325563"/>
          </a:xfrm>
        </p:spPr>
        <p:txBody>
          <a:bodyPr/>
          <a:lstStyle/>
          <a:p>
            <a:r>
              <a:rPr lang="en-US" dirty="0" smtClean="0"/>
              <a:t>Audio and Multimedia Boards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0" y="857908"/>
            <a:ext cx="4467133" cy="3350349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833120" y="1422400"/>
            <a:ext cx="5476240" cy="513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Multimedia and audio cards connected via the PCI slot (aka Sound Card)</a:t>
            </a:r>
          </a:p>
          <a:p>
            <a:r>
              <a:rPr lang="en-US" dirty="0" smtClean="0"/>
              <a:t>Most newer systems have it already installed on motherboard as a sound module/chipset…sometimes integrated into the north and </a:t>
            </a:r>
            <a:r>
              <a:rPr lang="en-US" dirty="0" err="1" smtClean="0"/>
              <a:t>southbridge</a:t>
            </a:r>
            <a:r>
              <a:rPr lang="en-US" dirty="0" smtClean="0"/>
              <a:t> chipsets directly.</a:t>
            </a:r>
          </a:p>
          <a:p>
            <a:r>
              <a:rPr lang="en-US" dirty="0" smtClean="0"/>
              <a:t>Advanced sound cards for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pecialized multimedia applications</a:t>
            </a:r>
          </a:p>
          <a:p>
            <a:pPr marL="0" indent="0">
              <a:buNone/>
            </a:pPr>
            <a:r>
              <a:rPr lang="en-US" dirty="0" smtClean="0"/>
              <a:t>also available.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94" y="3789680"/>
            <a:ext cx="3421230" cy="27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75" y="195127"/>
            <a:ext cx="11808178" cy="1325563"/>
          </a:xfrm>
        </p:spPr>
        <p:txBody>
          <a:bodyPr/>
          <a:lstStyle/>
          <a:p>
            <a:r>
              <a:rPr lang="en-US" dirty="0" smtClean="0"/>
              <a:t>Monitor (Display)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95" y="339390"/>
            <a:ext cx="3479965" cy="2972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27" y="3862186"/>
            <a:ext cx="3556893" cy="2913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8" y="1150517"/>
            <a:ext cx="2694940" cy="2466278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266536" y="1435894"/>
            <a:ext cx="5476240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CRTs: Over a century old.</a:t>
            </a:r>
          </a:p>
          <a:p>
            <a:r>
              <a:rPr lang="en-US" dirty="0" smtClean="0"/>
              <a:t>LCD: Liquid crystal displays– uses crystals that reflect light from a backlight source (often a CCFL source)</a:t>
            </a:r>
          </a:p>
          <a:p>
            <a:r>
              <a:rPr lang="en-US" dirty="0" smtClean="0"/>
              <a:t>LED: Light Emitting Devices – LCDs with light emitting diodes as the source.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207080"/>
            <a:ext cx="11808178" cy="1325563"/>
          </a:xfrm>
        </p:spPr>
        <p:txBody>
          <a:bodyPr/>
          <a:lstStyle/>
          <a:p>
            <a:r>
              <a:rPr lang="en-US" dirty="0" smtClean="0"/>
              <a:t>Class Timings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45" y="1411111"/>
            <a:ext cx="11130844" cy="54468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Section A:</a:t>
            </a:r>
          </a:p>
          <a:p>
            <a:pPr lvl="1"/>
            <a:r>
              <a:rPr lang="en-US" sz="1800" dirty="0" smtClean="0"/>
              <a:t>Days: </a:t>
            </a:r>
            <a:r>
              <a:rPr lang="en-US" sz="1800" dirty="0" err="1" smtClean="0"/>
              <a:t>Tue+Fri</a:t>
            </a:r>
            <a:endParaRPr lang="en-US" sz="1800" dirty="0" smtClean="0"/>
          </a:p>
          <a:p>
            <a:pPr lvl="1"/>
            <a:r>
              <a:rPr lang="en-US" sz="1800" dirty="0" smtClean="0"/>
              <a:t>Location: C01</a:t>
            </a:r>
          </a:p>
          <a:p>
            <a:pPr lvl="1"/>
            <a:r>
              <a:rPr lang="en-US" sz="1800" dirty="0" smtClean="0"/>
              <a:t>Time: 10:00 – 11:30 PM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Section B:</a:t>
            </a:r>
          </a:p>
          <a:p>
            <a:pPr lvl="1"/>
            <a:r>
              <a:rPr lang="en-US" sz="1800" dirty="0" smtClean="0"/>
              <a:t>Location: C11</a:t>
            </a:r>
          </a:p>
          <a:p>
            <a:pPr lvl="1"/>
            <a:r>
              <a:rPr lang="en-US" sz="1800" dirty="0" smtClean="0"/>
              <a:t>Time: 12:30 – 2:00 PM (Tue)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12:00 – 1:30 PM (Fri)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28" y="90539"/>
            <a:ext cx="11808178" cy="5369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Timings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8" y="797859"/>
            <a:ext cx="11504042" cy="60601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Section A:</a:t>
            </a:r>
          </a:p>
          <a:p>
            <a:pPr lvl="1"/>
            <a:r>
              <a:rPr lang="en-US" dirty="0" smtClean="0"/>
              <a:t>Days: Mon (</a:t>
            </a:r>
            <a:r>
              <a:rPr lang="en-US" dirty="0" err="1" smtClean="0"/>
              <a:t>Gp</a:t>
            </a:r>
            <a:r>
              <a:rPr lang="en-US" dirty="0" smtClean="0"/>
              <a:t> 1, 2, 5)</a:t>
            </a:r>
          </a:p>
          <a:p>
            <a:pPr lvl="1"/>
            <a:r>
              <a:rPr lang="en-US" dirty="0" smtClean="0"/>
              <a:t>Location: L21,L22,L23</a:t>
            </a:r>
          </a:p>
          <a:p>
            <a:pPr lvl="1"/>
            <a:r>
              <a:rPr lang="en-US" dirty="0" smtClean="0"/>
              <a:t>Time: 1:00 PM – 3:00 PM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Days: Fri (</a:t>
            </a:r>
            <a:r>
              <a:rPr lang="en-US" dirty="0" err="1" smtClean="0"/>
              <a:t>Gp</a:t>
            </a:r>
            <a:r>
              <a:rPr lang="en-US" dirty="0" smtClean="0"/>
              <a:t> 3,4,6)</a:t>
            </a:r>
          </a:p>
          <a:p>
            <a:pPr lvl="1"/>
            <a:r>
              <a:rPr lang="en-US" dirty="0" smtClean="0"/>
              <a:t>Location</a:t>
            </a:r>
            <a:r>
              <a:rPr lang="en-US" dirty="0"/>
              <a:t>: </a:t>
            </a:r>
            <a:r>
              <a:rPr lang="en-US" dirty="0" smtClean="0"/>
              <a:t>L21,L22,L23</a:t>
            </a:r>
          </a:p>
          <a:p>
            <a:pPr lvl="1"/>
            <a:r>
              <a:rPr lang="en-US" dirty="0" smtClean="0"/>
              <a:t>Time: 1:00 PM – 3:00 PM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Section B:</a:t>
            </a:r>
          </a:p>
          <a:p>
            <a:pPr lvl="1"/>
            <a:r>
              <a:rPr lang="en-US" dirty="0"/>
              <a:t>Days: Mon (</a:t>
            </a:r>
            <a:r>
              <a:rPr lang="en-US" dirty="0" err="1"/>
              <a:t>Gp</a:t>
            </a:r>
            <a:r>
              <a:rPr lang="en-US" dirty="0"/>
              <a:t> 4</a:t>
            </a:r>
            <a:r>
              <a:rPr lang="en-US" dirty="0" smtClean="0"/>
              <a:t>, </a:t>
            </a:r>
            <a:r>
              <a:rPr lang="en-US" dirty="0"/>
              <a:t>5)</a:t>
            </a:r>
          </a:p>
          <a:p>
            <a:pPr lvl="1"/>
            <a:r>
              <a:rPr lang="en-US" dirty="0"/>
              <a:t>Location: </a:t>
            </a:r>
            <a:r>
              <a:rPr lang="en-US" dirty="0" smtClean="0"/>
              <a:t>L21,L22</a:t>
            </a:r>
            <a:endParaRPr lang="en-US" dirty="0"/>
          </a:p>
          <a:p>
            <a:pPr lvl="1"/>
            <a:r>
              <a:rPr lang="en-US" dirty="0"/>
              <a:t>Time: </a:t>
            </a:r>
            <a:r>
              <a:rPr lang="en-US" dirty="0" smtClean="0"/>
              <a:t>3:00 </a:t>
            </a:r>
            <a:r>
              <a:rPr lang="en-US" dirty="0"/>
              <a:t>PM – </a:t>
            </a:r>
            <a:r>
              <a:rPr lang="en-US" dirty="0" smtClean="0"/>
              <a:t>5:00 </a:t>
            </a:r>
            <a:r>
              <a:rPr lang="en-US" dirty="0"/>
              <a:t>PM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Days: Tue (</a:t>
            </a:r>
            <a:r>
              <a:rPr lang="en-US" dirty="0" err="1" smtClean="0"/>
              <a:t>Gp</a:t>
            </a:r>
            <a:r>
              <a:rPr lang="en-US" dirty="0" smtClean="0"/>
              <a:t> 1,2,3)</a:t>
            </a:r>
          </a:p>
          <a:p>
            <a:pPr lvl="1"/>
            <a:r>
              <a:rPr lang="en-US" dirty="0" smtClean="0"/>
              <a:t>Location: L21,L22,L23</a:t>
            </a:r>
          </a:p>
          <a:p>
            <a:pPr lvl="1"/>
            <a:r>
              <a:rPr lang="en-US" dirty="0"/>
              <a:t>Time: 3:00 PM – 5:00 PM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Days: Fri (</a:t>
            </a:r>
            <a:r>
              <a:rPr lang="en-US" dirty="0" err="1"/>
              <a:t>Gp</a:t>
            </a:r>
            <a:r>
              <a:rPr lang="en-US" dirty="0"/>
              <a:t> </a:t>
            </a:r>
            <a:r>
              <a:rPr lang="en-US" dirty="0" smtClean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Location: </a:t>
            </a:r>
            <a:r>
              <a:rPr lang="en-US" dirty="0" smtClean="0"/>
              <a:t>L21</a:t>
            </a:r>
            <a:endParaRPr lang="en-US" dirty="0"/>
          </a:p>
          <a:p>
            <a:pPr lvl="1"/>
            <a:r>
              <a:rPr lang="en-US" dirty="0"/>
              <a:t>Time: </a:t>
            </a:r>
            <a:r>
              <a:rPr lang="en-US" dirty="0" smtClean="0"/>
              <a:t>3:00 </a:t>
            </a:r>
            <a:r>
              <a:rPr lang="en-US" dirty="0"/>
              <a:t>PM – </a:t>
            </a:r>
            <a:r>
              <a:rPr lang="en-US" dirty="0" smtClean="0"/>
              <a:t>5:00 </a:t>
            </a:r>
            <a:r>
              <a:rPr lang="en-US" dirty="0"/>
              <a:t>PM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6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00" y="2430328"/>
            <a:ext cx="11808178" cy="1325563"/>
          </a:xfrm>
        </p:spPr>
        <p:txBody>
          <a:bodyPr>
            <a:noAutofit/>
          </a:bodyPr>
          <a:lstStyle/>
          <a:p>
            <a:r>
              <a:rPr lang="en-US" dirty="0"/>
              <a:t>Online </a:t>
            </a:r>
            <a:r>
              <a:rPr lang="en-US" dirty="0" smtClean="0"/>
              <a:t>presence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- We </a:t>
            </a:r>
            <a:r>
              <a:rPr lang="en-US" sz="3600" dirty="0"/>
              <a:t>will be on </a:t>
            </a:r>
            <a:r>
              <a:rPr lang="en-US" sz="3600" b="1" dirty="0"/>
              <a:t>backpack </a:t>
            </a:r>
            <a:r>
              <a:rPr lang="en-US" sz="3600" dirty="0"/>
              <a:t>– a home grown </a:t>
            </a:r>
            <a:r>
              <a:rPr lang="en-US" sz="3600" dirty="0" smtClean="0"/>
              <a:t>LMS.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- All </a:t>
            </a:r>
            <a:r>
              <a:rPr lang="en-US" sz="3600" dirty="0"/>
              <a:t>material will be posted there.</a:t>
            </a:r>
            <a:br>
              <a:rPr lang="en-US" sz="3600" dirty="0"/>
            </a:br>
            <a:r>
              <a:rPr lang="en-US" sz="3600" dirty="0" smtClean="0"/>
              <a:t>- Lecture notes.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- </a:t>
            </a:r>
            <a:r>
              <a:rPr lang="en-US" sz="3600" dirty="0"/>
              <a:t>Extra reading </a:t>
            </a:r>
            <a:r>
              <a:rPr lang="en-US" sz="3600" dirty="0" smtClean="0"/>
              <a:t>material.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- </a:t>
            </a:r>
            <a:r>
              <a:rPr lang="en-US" sz="3600" dirty="0"/>
              <a:t>All quiz papers, lab sheets, etc.</a:t>
            </a:r>
            <a:br>
              <a:rPr lang="en-US" sz="3600" dirty="0"/>
            </a:br>
            <a:r>
              <a:rPr lang="en-US" sz="3600" dirty="0" smtClean="0"/>
              <a:t>- </a:t>
            </a:r>
            <a:r>
              <a:rPr lang="en-US" sz="3600" dirty="0"/>
              <a:t>Questions can be asked </a:t>
            </a:r>
            <a:r>
              <a:rPr lang="en-US" sz="3600" dirty="0" smtClean="0"/>
              <a:t>there.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- </a:t>
            </a:r>
            <a:r>
              <a:rPr lang="en-US" sz="3600" dirty="0"/>
              <a:t>Upload any </a:t>
            </a:r>
            <a:r>
              <a:rPr lang="en-US" sz="3600" dirty="0" smtClean="0"/>
              <a:t>assignments.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- </a:t>
            </a:r>
            <a:r>
              <a:rPr lang="en-US" sz="3600" dirty="0"/>
              <a:t>All announcements will be made </a:t>
            </a:r>
            <a:r>
              <a:rPr lang="en-US" sz="3600" dirty="0" smtClean="0"/>
              <a:t>there.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9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45" y="-112888"/>
            <a:ext cx="11808178" cy="1325563"/>
          </a:xfrm>
        </p:spPr>
        <p:txBody>
          <a:bodyPr/>
          <a:lstStyle/>
          <a:p>
            <a:r>
              <a:rPr lang="en-US" dirty="0" smtClean="0"/>
              <a:t>Exactly What is a Computer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04" y="3355114"/>
            <a:ext cx="2574015" cy="171601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48" y="1123670"/>
            <a:ext cx="3228786" cy="2094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1" y="321833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7" y="756355"/>
            <a:ext cx="4487114" cy="2991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52" y="4682048"/>
            <a:ext cx="1815016" cy="2124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86" y="3907016"/>
            <a:ext cx="2003654" cy="2908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0" y="1082819"/>
            <a:ext cx="2609850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41" y="5403997"/>
            <a:ext cx="1676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45" y="-112888"/>
            <a:ext cx="11808178" cy="1325563"/>
          </a:xfrm>
        </p:spPr>
        <p:txBody>
          <a:bodyPr/>
          <a:lstStyle/>
          <a:p>
            <a:r>
              <a:rPr lang="en-US" dirty="0" smtClean="0"/>
              <a:t>Most Basic Computer aka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1308847"/>
            <a:ext cx="10511118" cy="4868116"/>
          </a:xfrm>
        </p:spPr>
        <p:txBody>
          <a:bodyPr/>
          <a:lstStyle/>
          <a:p>
            <a:r>
              <a:rPr lang="en-US" dirty="0" smtClean="0"/>
              <a:t>Proposed by Alan Turing (circa. 1936)</a:t>
            </a:r>
          </a:p>
          <a:p>
            <a:r>
              <a:rPr lang="en-US" dirty="0" smtClean="0"/>
              <a:t>Model consists of infinite tape divided into cells which contain input symbols.</a:t>
            </a:r>
          </a:p>
          <a:p>
            <a:r>
              <a:rPr lang="en-US" dirty="0" smtClean="0"/>
              <a:t>Head reads the top of the symbol and changes the internal state of the machine when the symbol is something that is not unexpected.</a:t>
            </a:r>
          </a:p>
          <a:p>
            <a:r>
              <a:rPr lang="en-US" dirty="0" smtClean="0"/>
              <a:t>The machine thus moves to the next state until it reaches a terminal state which makes that the input is invalid…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3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8242</TotalTime>
  <Words>2022</Words>
  <Application>Microsoft Office PowerPoint</Application>
  <PresentationFormat>Widescreen</PresentationFormat>
  <Paragraphs>604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 Computer Systems Management CSE 131 Instructor: Sambuddho Chakravarty</vt:lpstr>
      <vt:lpstr>Introduction – Course in a Nutshell</vt:lpstr>
      <vt:lpstr>Instructor</vt:lpstr>
      <vt:lpstr>Instructor</vt:lpstr>
      <vt:lpstr>Class Timings</vt:lpstr>
      <vt:lpstr>Lab Timings</vt:lpstr>
      <vt:lpstr>Online presence  - We will be on backpack – a home grown LMS. - All material will be posted there. - Lecture notes. - Extra reading material. - All quiz papers, lab sheets, etc. - Questions can be asked there. - Upload any assignments. - All announcements will be made there.</vt:lpstr>
      <vt:lpstr>Exactly What is a Computer</vt:lpstr>
      <vt:lpstr>Most Basic Computer aka Turing Machine</vt:lpstr>
      <vt:lpstr>Evolution of Computers</vt:lpstr>
      <vt:lpstr>Babbage Analytical Machine</vt:lpstr>
      <vt:lpstr>20th Century – Enigma Machine</vt:lpstr>
      <vt:lpstr>Inside the Enigma</vt:lpstr>
      <vt:lpstr>Collosus Machine</vt:lpstr>
      <vt:lpstr>Post WW2 – Electronic Numerical Integrator and Computer (ENIAC)</vt:lpstr>
      <vt:lpstr>Post WW2 – General Purpose Computers Post 1960s</vt:lpstr>
      <vt:lpstr>Era of IC based design 1970s</vt:lpstr>
      <vt:lpstr>Era of Digital Computers</vt:lpstr>
      <vt:lpstr>Intel – 1970s and Beyond</vt:lpstr>
      <vt:lpstr>Rise of the Desktops</vt:lpstr>
      <vt:lpstr>Cellular Communication Married to Computers – Smart Phones</vt:lpstr>
      <vt:lpstr>Age of wearables and implantables…</vt:lpstr>
      <vt:lpstr>The Microprocessor (µP)</vt:lpstr>
      <vt:lpstr>The Microprocessor (µP)</vt:lpstr>
      <vt:lpstr>Inside PC</vt:lpstr>
      <vt:lpstr>Motherboard (~ 2005)</vt:lpstr>
      <vt:lpstr>Peripherals Components Interconnection (PCI)  Card</vt:lpstr>
      <vt:lpstr>Accelerated Graphics Port (AGP)</vt:lpstr>
      <vt:lpstr>Random Access Memory (RAM) Chips</vt:lpstr>
      <vt:lpstr>Hard Disk Drive</vt:lpstr>
      <vt:lpstr>IDE vs SATA</vt:lpstr>
      <vt:lpstr>IDE vs SATA</vt:lpstr>
      <vt:lpstr>Secondary Storage Devices</vt:lpstr>
      <vt:lpstr>Secondary Storage Devices</vt:lpstr>
      <vt:lpstr>Secondary Storage Devices</vt:lpstr>
      <vt:lpstr>Secondary Storage Devices</vt:lpstr>
      <vt:lpstr>Tertiary Storage </vt:lpstr>
      <vt:lpstr>Tertiary Storage </vt:lpstr>
      <vt:lpstr>Northbridge and South Bridge Chips</vt:lpstr>
      <vt:lpstr>Northbridge and South Bridge Chips</vt:lpstr>
      <vt:lpstr>Motherboard (Latest)</vt:lpstr>
      <vt:lpstr>Motherboard (Latest)</vt:lpstr>
      <vt:lpstr>Central Processing Unit (The CPU)</vt:lpstr>
      <vt:lpstr>Audio and Multimedia Boards</vt:lpstr>
      <vt:lpstr>Monitor (Display)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CSE 3SE/CSE 5SE Instructor: Sambuddho Chakravarty</dc:title>
  <dc:creator>sambuddho</dc:creator>
  <cp:lastModifiedBy>Sambuddho Sambuddho</cp:lastModifiedBy>
  <cp:revision>142</cp:revision>
  <dcterms:created xsi:type="dcterms:W3CDTF">2015-01-04T04:24:17Z</dcterms:created>
  <dcterms:modified xsi:type="dcterms:W3CDTF">2018-07-17T13:43:52Z</dcterms:modified>
</cp:coreProperties>
</file>