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0459-8B7A-4266-B6FB-9E91FD557C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2824-EEE0-4D40-A6CF-6A42FDA6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i="1" dirty="0" smtClean="0"/>
              <a:t>Computer Systems Management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CSE 131</a:t>
            </a:r>
            <a:br>
              <a:rPr lang="en-US" sz="3600" b="1" dirty="0" smtClean="0"/>
            </a:br>
            <a:r>
              <a:rPr lang="en-US" sz="3600" b="1" dirty="0" smtClean="0"/>
              <a:t>Instructor: Sambuddho Chakravarty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(Semester: </a:t>
            </a:r>
            <a:r>
              <a:rPr lang="en-US" smtClean="0"/>
              <a:t>Monsoon 2018)</a:t>
            </a:r>
            <a:endParaRPr lang="en-US" dirty="0" smtClean="0"/>
          </a:p>
          <a:p>
            <a:r>
              <a:rPr lang="en-US" dirty="0" smtClean="0"/>
              <a:t>Week 1: Aug 2 – Aug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Management Unit (MMU)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CPU supported MMU takes contiguous virtual memory space and maps them to physical memory chunks aka pages – addresses are mapped to chunks.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Whenever the process runs out of physical memory spaces it swaps it out to hard drive to the ``swap space’’. A block of memory in RAM is marked unread and can be reused.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the ``swapped page’’ is recalled, the OS swaps back the page from the HDD back to the RAM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Page swaps triggered by exceptions (or interrupts) that mark absence of page </a:t>
            </a:r>
            <a:r>
              <a:rPr lang="en-US" dirty="0" err="1" smtClean="0">
                <a:sym typeface="Wingdings" panose="05000000000000000000" pitchFamily="2" charset="2"/>
              </a:rPr>
              <a:t>aka``page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faults’’.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012" y="858078"/>
            <a:ext cx="11407588" cy="566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Hard Disk Structure</a:t>
            </a:r>
          </a:p>
          <a:p>
            <a:r>
              <a:rPr lang="en-US" sz="2400" dirty="0" smtClean="0"/>
              <a:t>Multiple </a:t>
            </a:r>
            <a:r>
              <a:rPr lang="en-US" sz="2400" dirty="0"/>
              <a:t>platters on a spindle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magnetic surfaces </a:t>
            </a:r>
            <a:r>
              <a:rPr lang="en-US" sz="2400" dirty="0" smtClean="0"/>
              <a:t>per platter</a:t>
            </a:r>
            <a:endParaRPr lang="en-US" sz="2400" dirty="0"/>
          </a:p>
          <a:p>
            <a:r>
              <a:rPr lang="en-US" sz="2400" dirty="0" smtClean="0"/>
              <a:t>Hard </a:t>
            </a:r>
            <a:r>
              <a:rPr lang="en-US" sz="2400" dirty="0"/>
              <a:t>Disk </a:t>
            </a:r>
            <a:r>
              <a:rPr lang="en-US" sz="2400" dirty="0" smtClean="0"/>
              <a:t>Drive 3600 </a:t>
            </a:r>
            <a:r>
              <a:rPr lang="en-US" sz="2400" dirty="0"/>
              <a:t>– 15,000 rpm</a:t>
            </a:r>
          </a:p>
          <a:p>
            <a:r>
              <a:rPr lang="en-US" sz="2400" dirty="0" smtClean="0"/>
              <a:t>Heads </a:t>
            </a:r>
            <a:r>
              <a:rPr lang="en-US" sz="2400" dirty="0"/>
              <a:t>move in and out</a:t>
            </a:r>
          </a:p>
          <a:p>
            <a:r>
              <a:rPr lang="en-US" sz="2400" dirty="0" smtClean="0"/>
              <a:t>Platter </a:t>
            </a:r>
            <a:r>
              <a:rPr lang="en-US" sz="2400" dirty="0"/>
              <a:t>divided into tracks</a:t>
            </a:r>
          </a:p>
          <a:p>
            <a:r>
              <a:rPr lang="en-US" sz="2400" dirty="0" smtClean="0"/>
              <a:t>Cylinder </a:t>
            </a:r>
            <a:r>
              <a:rPr lang="en-US" sz="2400" dirty="0"/>
              <a:t>is logical group of </a:t>
            </a:r>
            <a:r>
              <a:rPr lang="en-US" sz="2400" dirty="0" smtClean="0"/>
              <a:t>same track </a:t>
            </a:r>
            <a:r>
              <a:rPr lang="en-US" sz="2400" dirty="0"/>
              <a:t>on each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disk </a:t>
            </a:r>
            <a:r>
              <a:rPr lang="en-US" sz="2400" dirty="0"/>
              <a:t>surface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track has multiple sectors </a:t>
            </a:r>
            <a:r>
              <a:rPr lang="en-US" sz="2400" dirty="0" smtClean="0"/>
              <a:t>– typically </a:t>
            </a:r>
            <a:r>
              <a:rPr lang="en-US" sz="2400" dirty="0"/>
              <a:t>512B, 1 KB</a:t>
            </a:r>
          </a:p>
          <a:p>
            <a:r>
              <a:rPr lang="en-US" sz="2400" dirty="0" smtClean="0"/>
              <a:t>Time </a:t>
            </a:r>
            <a:r>
              <a:rPr lang="en-US" sz="2400" dirty="0"/>
              <a:t>to read/write data = </a:t>
            </a:r>
            <a:r>
              <a:rPr lang="en-US" sz="2400" dirty="0" smtClean="0"/>
              <a:t>seek time </a:t>
            </a:r>
            <a:r>
              <a:rPr lang="en-US" sz="2400" dirty="0"/>
              <a:t>+ rotation time </a:t>
            </a:r>
            <a:r>
              <a:rPr lang="en-US" sz="2400" dirty="0" smtClean="0"/>
              <a:t>+ </a:t>
            </a:r>
          </a:p>
          <a:p>
            <a:pPr marL="0" indent="0">
              <a:buNone/>
            </a:pPr>
            <a:r>
              <a:rPr lang="en-US" sz="2400" dirty="0" smtClean="0"/>
              <a:t>    read/write </a:t>
            </a:r>
            <a:r>
              <a:rPr lang="en-US" sz="2400" dirty="0"/>
              <a:t>time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81" y="243661"/>
            <a:ext cx="4263211" cy="45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012" y="858078"/>
            <a:ext cx="11407588" cy="566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ym typeface="Wingdings" panose="05000000000000000000" pitchFamily="2" charset="2"/>
              </a:rPr>
              <a:t>File system provides software abstraction for programs to store and retrieve data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 from hard drive – Logical arrangement of data – instead of sectors and cylinders we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 have </a:t>
            </a:r>
            <a:r>
              <a:rPr lang="en-US" sz="2400" b="1" dirty="0" smtClean="0">
                <a:sym typeface="Wingdings" panose="05000000000000000000" pitchFamily="2" charset="2"/>
              </a:rPr>
              <a:t>blocks.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Blocks may be of variable units – based on FS type (typically 4K Bytes).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Most file systems organize the way the OS finds individual blocks for a file.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File is composed of various blocks – the OS fetches the individual blocks. The FS and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  HDD driver program translates blocks to actual hard disk sectors and cylinders.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E.g. NTFS , EXT2/3/4, HPFS, UFS, etc. – have different block sizes and limits (e.g. how large a disk partition can be etc.)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Some FSs suffer from disk fragmentation – disk blocks are scattered across the HDD and seeking individual blocks increases access time – soln. Disk Defragmentation.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Typical OS function – read(), write(), open(), close(), seek(), </a:t>
            </a:r>
            <a:r>
              <a:rPr lang="en-US" sz="2400" dirty="0" err="1" smtClean="0">
                <a:sym typeface="Wingdings" panose="05000000000000000000" pitchFamily="2" charset="2"/>
              </a:rPr>
              <a:t>attr</a:t>
            </a:r>
            <a:r>
              <a:rPr lang="en-US" sz="2400" dirty="0" smtClean="0">
                <a:sym typeface="Wingdings" panose="05000000000000000000" pitchFamily="2" charset="2"/>
              </a:rPr>
              <a:t>(), unlink() etc. 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16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Provide OS level functions to access various devices.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Typical techniques – direct read() or write(), polled I/O, interrupt driven I/O, DMA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Polled I/O: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user program/software/OS periodically would check the device to see for data availability.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available the program reads the data (using I/O or read()/write() functions).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Interrupted I/O: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device is ready to serve data to program, it sends an interrupt to the CPU which jumps to a Interrupt Handler which interfaces the I/O device to do the necessary operations.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DMA I/O: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Device transfers data to memory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DMA controller interrupts the CPU to read it.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1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Provide OS level functions to read and write data to or from permanent storage.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device (e.g. HDD) transfers data directly to the RAM. DMA controller handles the transfer, sends signals etc. to the device.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Upon transfer the DMA controller sends DMA IRQ to the CPU.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CPU turns off the DMA controller and reads the data from the RAM.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Advantages – reduces the number of I/O interrupts the device needs to send + no need for polled I/O.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6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Computer Boots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Turn up the Desktop/Laptop</a:t>
            </a:r>
          </a:p>
          <a:p>
            <a:pPr>
              <a:buFontTx/>
              <a:buChar char="-"/>
            </a:pPr>
            <a:r>
              <a:rPr lang="en-US" dirty="0" smtClean="0"/>
              <a:t>POST – power on self-test to check the functioning of the hardware – single beep (in desktops) – everything OK…Multiple beeps – something wrong with hardware (RAM, Graphics Card, Etc.)</a:t>
            </a:r>
          </a:p>
          <a:p>
            <a:pPr>
              <a:buFontTx/>
              <a:buChar char="-"/>
            </a:pPr>
            <a:r>
              <a:rPr lang="en-US" dirty="0" smtClean="0"/>
              <a:t>Basic Input Output Services (BIOS) program is loaded from EEPROM. </a:t>
            </a:r>
          </a:p>
          <a:p>
            <a:pPr lvl="1">
              <a:buFontTx/>
              <a:buChar char="-"/>
            </a:pPr>
            <a:r>
              <a:rPr lang="en-US" dirty="0" smtClean="0"/>
              <a:t>Provides basic I/O handling.</a:t>
            </a:r>
          </a:p>
          <a:p>
            <a:pPr lvl="1">
              <a:buFontTx/>
              <a:buChar char="-"/>
            </a:pPr>
            <a:r>
              <a:rPr lang="en-US" dirty="0" smtClean="0"/>
              <a:t>Change settings – Disk </a:t>
            </a:r>
            <a:r>
              <a:rPr lang="en-US" dirty="0" err="1" smtClean="0"/>
              <a:t>bootup</a:t>
            </a:r>
            <a:r>
              <a:rPr lang="en-US" dirty="0" smtClean="0"/>
              <a:t> sequence, special board features and peripherals etc.</a:t>
            </a:r>
          </a:p>
          <a:p>
            <a:pPr>
              <a:buFontTx/>
              <a:buChar char="-"/>
            </a:pPr>
            <a:r>
              <a:rPr lang="en-US" dirty="0" smtClean="0"/>
              <a:t>The BIOS loads the designated boot sector(s) of the first boot drive – aka the bootloader program into the RAM.</a:t>
            </a:r>
          </a:p>
          <a:p>
            <a:pPr>
              <a:buFontTx/>
              <a:buChar char="-"/>
            </a:pPr>
            <a:r>
              <a:rPr lang="en-US" dirty="0" smtClean="0"/>
              <a:t>Jumps to the bootloader program which takes over to load the rest of the OS.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Multi-OS </a:t>
            </a:r>
            <a:r>
              <a:rPr lang="en-US" dirty="0" err="1" smtClean="0"/>
              <a:t>Bootup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86" y="389770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Replaces the Master Boot Record (MBR) with a bootloader – e.g. Grand Unified Bootloader (GRUB).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Standard </a:t>
            </a:r>
            <a:r>
              <a:rPr lang="en-US" dirty="0" err="1" smtClean="0">
                <a:sym typeface="Wingdings" panose="05000000000000000000" pitchFamily="2" charset="2"/>
              </a:rPr>
              <a:t>BIOSes</a:t>
            </a:r>
            <a:r>
              <a:rPr lang="en-US" dirty="0" smtClean="0">
                <a:sym typeface="Wingdings" panose="05000000000000000000" pitchFamily="2" charset="2"/>
              </a:rPr>
              <a:t> can recognize 4 primary partitions of about 2 TB each.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ONLY one of those could be chosen to be bootable at a time (boot flag). 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Each OS with is own bootloader.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Multi-Bootloader replaces the Master Boot Record (MBR) for loading individual bootable partition. </a:t>
            </a:r>
          </a:p>
          <a:p>
            <a:pPr lvl="1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Mult</a:t>
            </a:r>
            <a:r>
              <a:rPr lang="en-US" dirty="0" smtClean="0">
                <a:sym typeface="Wingdings" panose="05000000000000000000" pitchFamily="2" charset="2"/>
              </a:rPr>
              <a:t>-bootloaders like GRUB recognize different </a:t>
            </a:r>
            <a:r>
              <a:rPr lang="en-US" dirty="0" err="1" smtClean="0">
                <a:sym typeface="Wingdings" panose="05000000000000000000" pitchFamily="2" charset="2"/>
              </a:rPr>
              <a:t>FileSystems</a:t>
            </a:r>
            <a:r>
              <a:rPr lang="en-US" dirty="0" smtClean="0">
                <a:sym typeface="Wingdings" panose="05000000000000000000" pitchFamily="2" charset="2"/>
              </a:rPr>
              <a:t> formats and are able to load specific operating systems or operating system bootloaders.</a:t>
            </a:r>
          </a:p>
          <a:p>
            <a:pPr lvl="1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In case of Linux, GRUB loads the kernel (OS) file.</a:t>
            </a:r>
          </a:p>
          <a:p>
            <a:pPr lvl="1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In case of Windows, GRUB jumps to the first sector of the Windows partition.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1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07" y="267819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Legacy vs Unified Extensive Firmware Interface (UEFI) 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86" y="389770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862" y="1143537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Legacy BIOS – supports 4 primary bootable part partitions of size ~2TB.</a:t>
            </a:r>
          </a:p>
          <a:p>
            <a:pPr lvl="1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MBR for the disk for the entire disk.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UEFI – supports 128 partitions of sizes of about ~9ZB.</a:t>
            </a:r>
          </a:p>
          <a:p>
            <a:pPr lvl="1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MBR stored in a separate dedicated FAT32 partition that can several bootloaders.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(UEFI </a:t>
            </a:r>
            <a:r>
              <a:rPr lang="en-US" dirty="0" err="1" smtClean="0">
                <a:sym typeface="Wingdings" panose="05000000000000000000" pitchFamily="2" charset="2"/>
              </a:rPr>
              <a:t>BIOSes</a:t>
            </a:r>
            <a:r>
              <a:rPr lang="en-US" dirty="0" smtClean="0">
                <a:sym typeface="Wingdings" panose="05000000000000000000" pitchFamily="2" charset="2"/>
              </a:rPr>
              <a:t> are backward compatible to legacy </a:t>
            </a:r>
            <a:r>
              <a:rPr lang="en-US" dirty="0" err="1" smtClean="0">
                <a:sym typeface="Wingdings" panose="05000000000000000000" pitchFamily="2" charset="2"/>
              </a:rPr>
              <a:t>BIOSes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480"/>
            <a:ext cx="10515600" cy="1325563"/>
          </a:xfrm>
        </p:spPr>
        <p:txBody>
          <a:bodyPr/>
          <a:lstStyle/>
          <a:p>
            <a:r>
              <a:rPr lang="en-US" dirty="0" smtClean="0"/>
              <a:t>Basics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042"/>
            <a:ext cx="10515600" cy="502620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an operating system ?</a:t>
            </a:r>
          </a:p>
          <a:p>
            <a:r>
              <a:rPr lang="en-US" dirty="0" smtClean="0"/>
              <a:t>What are interrupts ?</a:t>
            </a:r>
          </a:p>
          <a:p>
            <a:pPr lvl="1"/>
            <a:r>
              <a:rPr lang="en-US" dirty="0" smtClean="0"/>
              <a:t>System runs on clocks and events – from the basic clocks driving FFs to applications , windows etc.</a:t>
            </a:r>
          </a:p>
          <a:p>
            <a:pPr lvl="1"/>
            <a:r>
              <a:rPr lang="en-US" dirty="0" smtClean="0"/>
              <a:t>How should the system handle interrupts 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9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0"/>
            <a:ext cx="10515600" cy="8934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Layered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4918"/>
            <a:ext cx="9713259" cy="364232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5081" y="5823425"/>
            <a:ext cx="7171079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5083" y="4483548"/>
            <a:ext cx="717107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512" y="1735456"/>
            <a:ext cx="1515369" cy="820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496" y="1745454"/>
            <a:ext cx="1515369" cy="83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9911" y="1745454"/>
            <a:ext cx="1537453" cy="84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50791" y="1745454"/>
            <a:ext cx="1578259" cy="84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4910" y="3143671"/>
            <a:ext cx="717107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62939" y="6002559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62939" y="3248689"/>
            <a:ext cx="287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Drivers and Firmware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62939" y="466268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handlers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5257" y="1705929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 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Unit (MMU)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48880" y="1705930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86465" y="1698926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30985" y="1822783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</a:t>
            </a:r>
          </a:p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4910" y="747441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48599" y="736496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29361" y="736496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48880" y="736496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53563" y="747441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53106" y="754807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54424" y="1586754"/>
            <a:ext cx="10679686" cy="2484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15339" y="836788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Programs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14778" y="8707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4545" y="90388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46530" y="88922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7999" y="8925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96103" y="882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3469" y="8925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8462939" y="5211148"/>
            <a:ext cx="163856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402934" y="3843205"/>
            <a:ext cx="163856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8415347" y="2550188"/>
            <a:ext cx="151443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8381011" y="1327194"/>
            <a:ext cx="163856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flipV="1">
            <a:off x="8772336" y="5211147"/>
            <a:ext cx="151237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flipV="1">
            <a:off x="8725953" y="3852799"/>
            <a:ext cx="151237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flipV="1">
            <a:off x="8765711" y="2550775"/>
            <a:ext cx="151237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8735894" y="1308392"/>
            <a:ext cx="151237" cy="51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Interrupt handlers: Take care of interrupts from incoming hardware that connects to the CPU – Disk DMA controller, serial interface, keyboard, mouse etc.</a:t>
            </a:r>
          </a:p>
          <a:p>
            <a:r>
              <a:rPr lang="en-US" dirty="0" smtClean="0"/>
              <a:t>Device drivers and firmware: Binary programs that are used to manage device interrupts.</a:t>
            </a:r>
          </a:p>
          <a:p>
            <a:pPr lvl="1"/>
            <a:r>
              <a:rPr lang="en-US" dirty="0" smtClean="0"/>
              <a:t>Firmware : Often burnt in EEPROM instead of being supplied separately by the device manufacturer</a:t>
            </a:r>
          </a:p>
          <a:p>
            <a:r>
              <a:rPr lang="en-US" dirty="0" smtClean="0"/>
              <a:t>CPU scheduler: Runs on Clock Interrupt and switches the CPU from program to program – gives the illusion of multiple processes running simultaneously</a:t>
            </a:r>
          </a:p>
          <a:p>
            <a:r>
              <a:rPr lang="en-US" dirty="0" smtClean="0"/>
              <a:t>I/O handers: Manages operations with I/O devices. Talks directly to drivers. E.g. program that inputs character from keywords.</a:t>
            </a:r>
          </a:p>
          <a:p>
            <a:r>
              <a:rPr lang="en-US" dirty="0" smtClean="0"/>
              <a:t>MMU: Memory management. Used for managing memory for different processes. </a:t>
            </a:r>
          </a:p>
          <a:p>
            <a:r>
              <a:rPr lang="en-US" dirty="0" smtClean="0"/>
              <a:t>User processes and tasks: Running programs.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1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Interrupts: </a:t>
            </a:r>
          </a:p>
          <a:p>
            <a:pPr lvl="1">
              <a:buFontTx/>
              <a:buChar char="-"/>
            </a:pPr>
            <a:r>
              <a:rPr lang="en-US" dirty="0" smtClean="0"/>
              <a:t>ALL devices send a signal to the CPU whenever they require to ``communicate” with the CPU. </a:t>
            </a:r>
          </a:p>
          <a:p>
            <a:pPr lvl="1">
              <a:buFontTx/>
              <a:buChar char="-"/>
            </a:pPr>
            <a:r>
              <a:rPr lang="en-US" dirty="0" smtClean="0"/>
              <a:t>CPU is switched to Interrupt Handler program (part of the OS/supplied externally).</a:t>
            </a:r>
          </a:p>
          <a:p>
            <a:pPr lvl="1">
              <a:buFontTx/>
              <a:buChar char="-"/>
            </a:pPr>
            <a:r>
              <a:rPr lang="en-US" dirty="0" smtClean="0"/>
              <a:t>The Interrupt Handler ``saves’’ various information with respect to the running program and it is jumped to a fixed location in memory – the IH routine.</a:t>
            </a:r>
          </a:p>
          <a:p>
            <a:pPr lvl="1">
              <a:buFontTx/>
              <a:buChar char="-"/>
            </a:pPr>
            <a:r>
              <a:rPr lang="en-US" dirty="0" smtClean="0"/>
              <a:t>The IH routing – binaries (programs) that involve instructions and commands to communicate with the device.</a:t>
            </a:r>
          </a:p>
          <a:p>
            <a:pPr lvl="1">
              <a:buFontTx/>
              <a:buChar char="-"/>
            </a:pPr>
            <a:r>
              <a:rPr lang="en-US" dirty="0" smtClean="0"/>
              <a:t>The IH routine may either handle the device interrupt and jump back to executing the saved task</a:t>
            </a:r>
          </a:p>
          <a:p>
            <a:pPr lvl="1">
              <a:buFontTx/>
              <a:buChar char="-"/>
            </a:pPr>
            <a:r>
              <a:rPr lang="en-US" dirty="0" smtClean="0"/>
              <a:t>In case of task scheduler timer clock interrupt the CPU scheduler handles the tasks/process and handles it. </a:t>
            </a:r>
          </a:p>
        </p:txBody>
      </p:sp>
    </p:spTree>
    <p:extLst>
      <p:ext uri="{BB962C8B-B14F-4D97-AF65-F5344CB8AC3E}">
        <p14:creationId xmlns:p14="http://schemas.microsoft.com/office/powerpoint/2010/main" val="26047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04" y="150206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Processes/Tasks/Threads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Running program binary </a:t>
            </a:r>
          </a:p>
          <a:p>
            <a:r>
              <a:rPr lang="en-US" dirty="0" smtClean="0"/>
              <a:t>The OS loads up the binary</a:t>
            </a:r>
          </a:p>
          <a:p>
            <a:pPr lvl="1"/>
            <a:r>
              <a:rPr lang="en-US" dirty="0" smtClean="0"/>
              <a:t>Runtime linker supplies the necessary address bindings – the address of memory where local variables are stored</a:t>
            </a:r>
            <a:r>
              <a:rPr lang="en-US" dirty="0"/>
              <a:t> </a:t>
            </a:r>
            <a:r>
              <a:rPr lang="en-US" dirty="0" smtClean="0"/>
              <a:t>– MMU Used.</a:t>
            </a:r>
          </a:p>
          <a:p>
            <a:pPr lvl="1"/>
            <a:r>
              <a:rPr lang="en-US" dirty="0" smtClean="0"/>
              <a:t>Saves ``state’’ of the running program in Process Control Block (PCB) for each process.</a:t>
            </a:r>
          </a:p>
          <a:p>
            <a:pPr lvl="1"/>
            <a:r>
              <a:rPr lang="en-US" dirty="0" smtClean="0"/>
              <a:t>Loads the ``state’’ of the new program and starts executing it.</a:t>
            </a:r>
          </a:p>
          <a:p>
            <a:r>
              <a:rPr lang="en-US" dirty="0" smtClean="0"/>
              <a:t>Every so often a timer interrupt ``interrupts’’ the CPU to switch the process/task.</a:t>
            </a:r>
          </a:p>
          <a:p>
            <a:r>
              <a:rPr lang="en-US" dirty="0" smtClean="0"/>
              <a:t>Timer interrupt handler </a:t>
            </a:r>
            <a:r>
              <a:rPr lang="en-US" dirty="0" smtClean="0">
                <a:sym typeface="Wingdings" panose="05000000000000000000" pitchFamily="2" charset="2"/>
              </a:rPr>
              <a:t> invokes  process scheduler.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2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88260" y="757656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95776" y="192846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-1122557" y="-396556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74910" y="747441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8599" y="736496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9361" y="736496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3563" y="747441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53106" y="754807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14778" y="8707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64545" y="90388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6530" y="88922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7999" y="8925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6103" y="882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93469" y="8925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25" idx="0"/>
          </p:cNvCxnSpPr>
          <p:nvPr/>
        </p:nvCxnSpPr>
        <p:spPr>
          <a:xfrm>
            <a:off x="1361514" y="1475041"/>
            <a:ext cx="3456833" cy="1870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25" idx="0"/>
          </p:cNvCxnSpPr>
          <p:nvPr/>
        </p:nvCxnSpPr>
        <p:spPr>
          <a:xfrm>
            <a:off x="2635203" y="1464096"/>
            <a:ext cx="2183144" cy="188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25" idx="0"/>
          </p:cNvCxnSpPr>
          <p:nvPr/>
        </p:nvCxnSpPr>
        <p:spPr>
          <a:xfrm>
            <a:off x="3915965" y="1464096"/>
            <a:ext cx="902382" cy="188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25" idx="0"/>
          </p:cNvCxnSpPr>
          <p:nvPr/>
        </p:nvCxnSpPr>
        <p:spPr>
          <a:xfrm flipH="1">
            <a:off x="4818347" y="1485256"/>
            <a:ext cx="456517" cy="1859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25" idx="0"/>
          </p:cNvCxnSpPr>
          <p:nvPr/>
        </p:nvCxnSpPr>
        <p:spPr>
          <a:xfrm flipH="1">
            <a:off x="4818347" y="1475041"/>
            <a:ext cx="1721820" cy="1870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25" idx="0"/>
          </p:cNvCxnSpPr>
          <p:nvPr/>
        </p:nvCxnSpPr>
        <p:spPr>
          <a:xfrm flipH="1">
            <a:off x="4818347" y="1482407"/>
            <a:ext cx="2921363" cy="1862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9220" y="3345216"/>
            <a:ext cx="2938253" cy="96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15965" y="3498744"/>
            <a:ext cx="19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Scheduler 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19061" y="5337369"/>
            <a:ext cx="1855803" cy="96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324708" y="5337370"/>
            <a:ext cx="773208" cy="7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1" idx="1"/>
            <a:endCxn id="56" idx="3"/>
          </p:cNvCxnSpPr>
          <p:nvPr/>
        </p:nvCxnSpPr>
        <p:spPr>
          <a:xfrm flipH="1">
            <a:off x="8016269" y="5701170"/>
            <a:ext cx="2308439" cy="2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43" y="5414735"/>
            <a:ext cx="570323" cy="57286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78768" y="5378003"/>
            <a:ext cx="156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 Interrupt Handler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94" y="5334481"/>
            <a:ext cx="782675" cy="782675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H="1">
            <a:off x="5274865" y="5749728"/>
            <a:ext cx="1892779" cy="3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2"/>
          </p:cNvCxnSpPr>
          <p:nvPr/>
        </p:nvCxnSpPr>
        <p:spPr>
          <a:xfrm flipH="1">
            <a:off x="4818345" y="4309592"/>
            <a:ext cx="2" cy="964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97565" y="2822713"/>
            <a:ext cx="10545419" cy="96008"/>
          </a:xfrm>
          <a:prstGeom prst="straightConnector1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59041" y="3508123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895644" y="1770584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245532" y="4689543"/>
            <a:ext cx="115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Time </a:t>
            </a:r>
          </a:p>
          <a:p>
            <a:r>
              <a:rPr lang="en-US" dirty="0" smtClean="0"/>
              <a:t>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processes running in tandem giving the illusion that multiple programs are running.</a:t>
            </a:r>
          </a:p>
          <a:p>
            <a:r>
              <a:rPr lang="en-US" dirty="0" smtClean="0"/>
              <a:t>Process executions synchronized with the help of the process/task scheduler. </a:t>
            </a:r>
          </a:p>
          <a:p>
            <a:pPr lvl="1"/>
            <a:r>
              <a:rPr lang="en-US" dirty="0" smtClean="0"/>
              <a:t>Scheduler is invoked periodically by the timer interrupt handler which saves the state of a task and loads up another. </a:t>
            </a:r>
          </a:p>
          <a:p>
            <a:pPr lvl="1"/>
            <a:r>
              <a:rPr lang="en-US" dirty="0" smtClean="0"/>
              <a:t>Gives illusion of multi-processing.</a:t>
            </a:r>
          </a:p>
          <a:p>
            <a:r>
              <a:rPr lang="en-US" dirty="0" smtClean="0"/>
              <a:t>Task state – </a:t>
            </a:r>
          </a:p>
          <a:p>
            <a:pPr lvl="1"/>
            <a:r>
              <a:rPr lang="en-US" dirty="0" smtClean="0"/>
              <a:t>Every running program has a task / process state which includes:</a:t>
            </a:r>
          </a:p>
          <a:p>
            <a:pPr lvl="2"/>
            <a:r>
              <a:rPr lang="en-US" dirty="0" smtClean="0"/>
              <a:t>Process ID (PID)</a:t>
            </a:r>
          </a:p>
          <a:p>
            <a:pPr lvl="2"/>
            <a:r>
              <a:rPr lang="en-US" dirty="0" smtClean="0"/>
              <a:t>CPU registers</a:t>
            </a:r>
          </a:p>
          <a:p>
            <a:pPr lvl="2"/>
            <a:r>
              <a:rPr lang="en-US" dirty="0" smtClean="0"/>
              <a:t>Memory addresses for code, stack, data, heap and BSS</a:t>
            </a:r>
          </a:p>
          <a:p>
            <a:pPr lvl="2"/>
            <a:r>
              <a:rPr lang="en-US" dirty="0" smtClean="0"/>
              <a:t>I/O operations in progress.</a:t>
            </a:r>
          </a:p>
          <a:p>
            <a:pPr lvl="2"/>
            <a:r>
              <a:rPr lang="en-US" dirty="0" smtClean="0"/>
              <a:t>Interrupts that are unhandled.</a:t>
            </a:r>
          </a:p>
          <a:p>
            <a:pPr lvl="2"/>
            <a:r>
              <a:rPr lang="en-US" dirty="0" smtClean="0"/>
              <a:t>Previous process running and next process that needs to be run (in the process queue).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0"/>
            <a:ext cx="10827026" cy="59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Management Unit (MMU)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775252"/>
            <a:ext cx="10628243" cy="568199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26774" y="7056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174" y="858078"/>
            <a:ext cx="10979426" cy="590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Physical RAM may not have contiguous addresses.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may not even start at 0x00000000 and/or end at 0xffffffff.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Virtual memory: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Maps real RAM addresses to the CPU understandable range: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0x00000000 – 0xffffffff (e.g. 32-bit architecture)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Program memory divided into the following parts – code (instruction), data (global variables), stack (used for local variables and function calls/returns) , heap (for dynamic memory)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and BSS (for constants).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program ``sees’’ the same address ranges – same starting address for code, stack, data, heap and BSS.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Memory mapped I/O: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I/O devices mapped to memory addresses.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the CPU uses I/O instructions or memory read/write </a:t>
            </a:r>
            <a:r>
              <a:rPr lang="en-US" dirty="0" err="1" smtClean="0">
                <a:sym typeface="Wingdings" panose="05000000000000000000" pitchFamily="2" charset="2"/>
              </a:rPr>
              <a:t>instuctions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9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1554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 Computer Systems Management CSE 131 Instructor: Sambuddho Chakravarty</vt:lpstr>
      <vt:lpstr>Basics of Operating Systems</vt:lpstr>
      <vt:lpstr>Layered Architecture</vt:lpstr>
      <vt:lpstr>Layered Architecture</vt:lpstr>
      <vt:lpstr>Interrupts</vt:lpstr>
      <vt:lpstr>Processes/Tasks/Threads</vt:lpstr>
      <vt:lpstr>Processes</vt:lpstr>
      <vt:lpstr>Multi-Processing</vt:lpstr>
      <vt:lpstr>Memory Management Unit (MMU)</vt:lpstr>
      <vt:lpstr>Memory Management Unit (MMU)</vt:lpstr>
      <vt:lpstr>File System</vt:lpstr>
      <vt:lpstr>File System</vt:lpstr>
      <vt:lpstr>I/O Subsystem</vt:lpstr>
      <vt:lpstr>Direct Memory Access (DMA)</vt:lpstr>
      <vt:lpstr>How the Computer Boots Up</vt:lpstr>
      <vt:lpstr>Multi-OS Bootup</vt:lpstr>
      <vt:lpstr>Legacy vs Unified Extensive Firmware Interface (UEFI) BIOS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CSE 3SE/CSE 5SE Instructor: Sambuddho Chakravarty</dc:title>
  <dc:creator>sambuddho</dc:creator>
  <cp:lastModifiedBy>Sambuddho Sambuddho</cp:lastModifiedBy>
  <cp:revision>144</cp:revision>
  <dcterms:created xsi:type="dcterms:W3CDTF">2015-01-04T04:24:17Z</dcterms:created>
  <dcterms:modified xsi:type="dcterms:W3CDTF">2018-07-24T10:51:27Z</dcterms:modified>
</cp:coreProperties>
</file>