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256" r:id="rId5"/>
    <p:sldId id="260" r:id="rId6"/>
    <p:sldId id="257" r:id="rId7"/>
    <p:sldId id="258" r:id="rId8"/>
    <p:sldId id="290" r:id="rId9"/>
    <p:sldId id="291" r:id="rId10"/>
    <p:sldId id="289" r:id="rId11"/>
    <p:sldId id="292" r:id="rId12"/>
    <p:sldId id="288" r:id="rId13"/>
    <p:sldId id="294" r:id="rId14"/>
    <p:sldId id="293" r:id="rId15"/>
    <p:sldId id="295" r:id="rId16"/>
    <p:sldId id="297" r:id="rId17"/>
    <p:sldId id="298" r:id="rId18"/>
    <p:sldId id="261" r:id="rId19"/>
    <p:sldId id="286" r:id="rId20"/>
    <p:sldId id="287" r:id="rId21"/>
    <p:sldId id="285" r:id="rId22"/>
    <p:sldId id="296"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5/31/2023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5/31/2023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Sorting Visualizer</a:t>
            </a:r>
          </a:p>
        </p:txBody>
      </p:sp>
      <p:sp>
        <p:nvSpPr>
          <p:cNvPr id="4" name="TextBox 3"/>
          <p:cNvSpPr txBox="1"/>
          <p:nvPr/>
        </p:nvSpPr>
        <p:spPr>
          <a:xfrm>
            <a:off x="8811208" y="5190309"/>
            <a:ext cx="2960914" cy="1754326"/>
          </a:xfrm>
          <a:prstGeom prst="rect">
            <a:avLst/>
          </a:prstGeom>
          <a:noFill/>
        </p:spPr>
        <p:txBody>
          <a:bodyPr wrap="square" rtlCol="0">
            <a:spAutoFit/>
          </a:bodyPr>
          <a:lstStyle/>
          <a:p>
            <a:r>
              <a:rPr lang="en-US" b="1" dirty="0">
                <a:solidFill>
                  <a:schemeClr val="bg1">
                    <a:lumMod val="95000"/>
                  </a:schemeClr>
                </a:solidFill>
                <a:latin typeface="+mj-lt"/>
              </a:rPr>
              <a:t>By</a:t>
            </a:r>
          </a:p>
          <a:p>
            <a:r>
              <a:rPr lang="en-US" b="1" dirty="0" err="1">
                <a:solidFill>
                  <a:schemeClr val="bg1">
                    <a:lumMod val="95000"/>
                  </a:schemeClr>
                </a:solidFill>
                <a:latin typeface="+mj-lt"/>
              </a:rPr>
              <a:t>Shivam</a:t>
            </a:r>
            <a:r>
              <a:rPr lang="en-US" b="1" dirty="0">
                <a:solidFill>
                  <a:schemeClr val="bg1">
                    <a:lumMod val="95000"/>
                  </a:schemeClr>
                </a:solidFill>
                <a:latin typeface="+mj-lt"/>
              </a:rPr>
              <a:t> </a:t>
            </a:r>
            <a:r>
              <a:rPr lang="en-US" b="1" dirty="0" err="1">
                <a:solidFill>
                  <a:schemeClr val="bg1">
                    <a:lumMod val="95000"/>
                  </a:schemeClr>
                </a:solidFill>
                <a:latin typeface="+mj-lt"/>
              </a:rPr>
              <a:t>Korade</a:t>
            </a:r>
            <a:r>
              <a:rPr lang="en-US" b="1" dirty="0">
                <a:solidFill>
                  <a:schemeClr val="bg1">
                    <a:lumMod val="95000"/>
                  </a:schemeClr>
                </a:solidFill>
                <a:latin typeface="+mj-lt"/>
              </a:rPr>
              <a:t>  - 50</a:t>
            </a:r>
          </a:p>
          <a:p>
            <a:r>
              <a:rPr lang="en-US" b="1" dirty="0" err="1">
                <a:solidFill>
                  <a:schemeClr val="bg1">
                    <a:lumMod val="95000"/>
                  </a:schemeClr>
                </a:solidFill>
                <a:latin typeface="+mj-lt"/>
              </a:rPr>
              <a:t>Bhaven</a:t>
            </a:r>
            <a:r>
              <a:rPr lang="en-US" b="1" dirty="0">
                <a:solidFill>
                  <a:schemeClr val="bg1">
                    <a:lumMod val="95000"/>
                  </a:schemeClr>
                </a:solidFill>
                <a:latin typeface="+mj-lt"/>
              </a:rPr>
              <a:t> Rathod  - 43</a:t>
            </a:r>
          </a:p>
          <a:p>
            <a:r>
              <a:rPr lang="en-US" b="1" dirty="0">
                <a:solidFill>
                  <a:schemeClr val="bg1">
                    <a:lumMod val="95000"/>
                  </a:schemeClr>
                </a:solidFill>
                <a:latin typeface="+mj-lt"/>
              </a:rPr>
              <a:t>Shivaji Raut       - 44</a:t>
            </a:r>
          </a:p>
          <a:p>
            <a:r>
              <a:rPr lang="en-US" b="1" dirty="0">
                <a:solidFill>
                  <a:schemeClr val="bg1">
                    <a:lumMod val="95000"/>
                  </a:schemeClr>
                </a:solidFill>
                <a:latin typeface="+mj-lt"/>
              </a:rPr>
              <a:t>Manasi Godse     - 22</a:t>
            </a:r>
          </a:p>
          <a:p>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5" name="Google Shape;373;p46" descr="PHP: Sort a list of elements using Selection sort - w3resource"/>
          <p:cNvPicPr preferRelativeResize="0"/>
          <p:nvPr/>
        </p:nvPicPr>
        <p:blipFill rotWithShape="1">
          <a:blip r:embed="rId2">
            <a:alphaModFix/>
          </a:blip>
          <a:srcRect/>
          <a:stretch/>
        </p:blipFill>
        <p:spPr>
          <a:xfrm>
            <a:off x="3265713" y="167854"/>
            <a:ext cx="5132887" cy="6329783"/>
          </a:xfrm>
          <a:prstGeom prst="rect">
            <a:avLst/>
          </a:prstGeom>
          <a:noFill/>
          <a:ln>
            <a:noFill/>
          </a:ln>
        </p:spPr>
      </p:pic>
    </p:spTree>
    <p:extLst>
      <p:ext uri="{BB962C8B-B14F-4D97-AF65-F5344CB8AC3E}">
        <p14:creationId xmlns:p14="http://schemas.microsoft.com/office/powerpoint/2010/main" val="148462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071517" y="194582"/>
            <a:ext cx="2150654" cy="535531"/>
          </a:xfrm>
        </p:spPr>
        <p:txBody>
          <a:bodyPr/>
          <a:lstStyle/>
          <a:p>
            <a:r>
              <a:rPr lang="en-US" dirty="0"/>
              <a:t>Quick Sort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87746" y="1068037"/>
            <a:ext cx="6718300" cy="5324054"/>
          </a:xfrm>
        </p:spPr>
        <p:txBody>
          <a:bodyPr/>
          <a:lstStyle/>
          <a:p>
            <a:r>
              <a:rPr lang="en-US" dirty="0"/>
              <a:t>Quick Sort is a widely used sorting algorithm based on the divide-and-conquer technique. It works by partitioning an array into two subarrays, according to a selected pivot element, and then recursively sorting the subarrays.</a:t>
            </a:r>
          </a:p>
          <a:p>
            <a:endParaRPr lang="en-US" dirty="0"/>
          </a:p>
          <a:p>
            <a:pPr marL="342900" indent="-342900">
              <a:buFont typeface="+mj-lt"/>
              <a:buAutoNum type="arabicPeriod"/>
            </a:pPr>
            <a:r>
              <a:rPr lang="en-US" dirty="0"/>
              <a:t>Select a pivot element from the array. The pivot can be chosen in various ways, such as the first, last, or middle element.</a:t>
            </a:r>
          </a:p>
          <a:p>
            <a:pPr marL="342900" indent="-342900">
              <a:buFont typeface="+mj-lt"/>
              <a:buAutoNum type="arabicPeriod"/>
            </a:pPr>
            <a:r>
              <a:rPr lang="en-US" dirty="0"/>
              <a:t>Partition the array by rearranging its elements such that all elements smaller than the pivot are placed before it, and all elements larger than the pivot are placed after it. After the partitioning, the pivot is in its final sorted position, and elements to its left are smaller, while elements to its right are larger.</a:t>
            </a:r>
          </a:p>
          <a:p>
            <a:pPr marL="342900" indent="-342900">
              <a:buFont typeface="+mj-lt"/>
              <a:buAutoNum type="arabicPeriod"/>
            </a:pPr>
            <a:r>
              <a:rPr lang="en-US" dirty="0"/>
              <a:t>Recursively apply the Quick Sort algorithm to the subarray before the pivot (elements smaller than the pivot) and the subarray after the pivot (elements larger than the pivot).</a:t>
            </a:r>
          </a:p>
          <a:p>
            <a:pPr marL="342900" indent="-342900">
              <a:buFont typeface="+mj-lt"/>
              <a:buAutoNum type="arabicPeriod"/>
            </a:pPr>
            <a:r>
              <a:rPr lang="en-US" dirty="0"/>
              <a:t>The recursion continues until the subarrays contain only one element or are empty. In this case, the subarrays are already sorted.</a:t>
            </a:r>
          </a:p>
          <a:p>
            <a:pPr marL="342900" indent="-342900">
              <a:buFont typeface="+mj-lt"/>
              <a:buAutoNum type="arabicPeriod"/>
            </a:pPr>
            <a:r>
              <a:rPr lang="en-US" dirty="0"/>
              <a:t>Combine the sorted subarrays to obtain the final sorted array.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271645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1026" name="Picture 2" descr="Quicksort in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62" y="656496"/>
            <a:ext cx="8367758" cy="54046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841966" y="273319"/>
            <a:ext cx="4093029" cy="383177"/>
          </a:xfrm>
          <a:prstGeom prst="rect">
            <a:avLst/>
          </a:prstGeom>
          <a:noFill/>
        </p:spPr>
        <p:txBody>
          <a:bodyPr wrap="square" rtlCol="0">
            <a:spAutoFit/>
          </a:bodyPr>
          <a:lstStyle/>
          <a:p>
            <a:r>
              <a:rPr lang="en-US" b="1" dirty="0">
                <a:solidFill>
                  <a:schemeClr val="bg1"/>
                </a:solidFill>
              </a:rPr>
              <a:t>QUICK SORT</a:t>
            </a:r>
          </a:p>
        </p:txBody>
      </p:sp>
    </p:spTree>
    <p:extLst>
      <p:ext uri="{BB962C8B-B14F-4D97-AF65-F5344CB8AC3E}">
        <p14:creationId xmlns:p14="http://schemas.microsoft.com/office/powerpoint/2010/main" val="162296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794885-BD57-430E-1C65-547C1E629262}"/>
              </a:ext>
            </a:extLst>
          </p:cNvPr>
          <p:cNvSpPr>
            <a:spLocks noGrp="1"/>
          </p:cNvSpPr>
          <p:nvPr>
            <p:ph type="title"/>
          </p:nvPr>
        </p:nvSpPr>
        <p:spPr/>
        <p:txBody>
          <a:bodyPr/>
          <a:lstStyle/>
          <a:p>
            <a:pPr algn="ctr"/>
            <a:r>
              <a:rPr lang="en-IN" sz="2400" dirty="0"/>
              <a:t>WEB TECHNOLOGY USED</a:t>
            </a:r>
          </a:p>
        </p:txBody>
      </p:sp>
      <p:sp>
        <p:nvSpPr>
          <p:cNvPr id="2" name="Slide Number Placeholder 1">
            <a:extLst>
              <a:ext uri="{FF2B5EF4-FFF2-40B4-BE49-F238E27FC236}">
                <a16:creationId xmlns:a16="http://schemas.microsoft.com/office/drawing/2014/main" id="{D11A58BF-090E-2728-EF5D-CEE90B9DF7EA}"/>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6" name="TextBox 5">
            <a:extLst>
              <a:ext uri="{FF2B5EF4-FFF2-40B4-BE49-F238E27FC236}">
                <a16:creationId xmlns:a16="http://schemas.microsoft.com/office/drawing/2014/main" id="{FE0D397F-F09A-1847-D6E4-674BB2DA8F98}"/>
              </a:ext>
            </a:extLst>
          </p:cNvPr>
          <p:cNvSpPr txBox="1"/>
          <p:nvPr/>
        </p:nvSpPr>
        <p:spPr>
          <a:xfrm>
            <a:off x="533400" y="1417221"/>
            <a:ext cx="8668139" cy="5262979"/>
          </a:xfrm>
          <a:prstGeom prst="rect">
            <a:avLst/>
          </a:prstGeom>
          <a:noFill/>
        </p:spPr>
        <p:txBody>
          <a:bodyPr wrap="square" rtlCol="0">
            <a:spAutoFit/>
          </a:bodyPr>
          <a:lstStyle/>
          <a:p>
            <a:r>
              <a:rPr lang="en-US" sz="1600" dirty="0">
                <a:solidFill>
                  <a:schemeClr val="bg1"/>
                </a:solidFill>
              </a:rPr>
              <a:t>The code includes various external JavaScript and CSS files to import necessary libraries and stylesheets. </a:t>
            </a:r>
          </a:p>
          <a:p>
            <a:endParaRPr lang="en-US" sz="1600" dirty="0">
              <a:solidFill>
                <a:schemeClr val="bg1"/>
              </a:solidFill>
            </a:endParaRPr>
          </a:p>
          <a:p>
            <a:r>
              <a:rPr lang="en-US" sz="1600" dirty="0">
                <a:solidFill>
                  <a:schemeClr val="bg1"/>
                </a:solidFill>
              </a:rPr>
              <a:t>The HTML structure consists of a navigation bar, a container for the sorting visualizer, and several buttons for user interaction.</a:t>
            </a:r>
          </a:p>
          <a:p>
            <a:endParaRPr lang="en-US" sz="1600" dirty="0">
              <a:solidFill>
                <a:schemeClr val="bg1"/>
              </a:solidFill>
            </a:endParaRPr>
          </a:p>
          <a:p>
            <a:r>
              <a:rPr lang="en-US" sz="1600" dirty="0">
                <a:solidFill>
                  <a:schemeClr val="bg1"/>
                </a:solidFill>
              </a:rPr>
              <a:t>The page allows users to adjust the size and speed of the sorting visualization using range input sliders.</a:t>
            </a:r>
          </a:p>
          <a:p>
            <a:endParaRPr lang="en-US" sz="1600" dirty="0">
              <a:solidFill>
                <a:schemeClr val="bg1"/>
              </a:solidFill>
            </a:endParaRPr>
          </a:p>
          <a:p>
            <a:r>
              <a:rPr lang="en-US" sz="1600" dirty="0">
                <a:solidFill>
                  <a:schemeClr val="bg1"/>
                </a:solidFill>
              </a:rPr>
              <a:t>The "New Array" button generates a new random array for sorting, and the "Stop Sorting" button is initially disabled.</a:t>
            </a:r>
          </a:p>
          <a:p>
            <a:endParaRPr lang="en-US" sz="1600" dirty="0">
              <a:solidFill>
                <a:schemeClr val="bg1"/>
              </a:solidFill>
            </a:endParaRPr>
          </a:p>
          <a:p>
            <a:r>
              <a:rPr lang="en-US" sz="1600" dirty="0">
                <a:solidFill>
                  <a:schemeClr val="bg1"/>
                </a:solidFill>
              </a:rPr>
              <a:t>The sorting algorithms available are Bubble Sort, Merge Sort, Selection Sort, Quick Sort, Insertion Sort, and Heap Sort. Each algorithm has a corresponding button that triggers the sorting process when clicked.</a:t>
            </a:r>
          </a:p>
          <a:p>
            <a:endParaRPr lang="en-US" sz="1600" dirty="0">
              <a:solidFill>
                <a:schemeClr val="bg1"/>
              </a:solidFill>
            </a:endParaRPr>
          </a:p>
          <a:p>
            <a:r>
              <a:rPr lang="en-US" sz="1600" dirty="0">
                <a:solidFill>
                  <a:schemeClr val="bg1"/>
                </a:solidFill>
              </a:rPr>
              <a:t>The JavaScript files for each sorting algorithm contain the actual implementation of the algorithm and are loaded asynchronously and deferred to ensure they don't block the rendering of the page.</a:t>
            </a:r>
          </a:p>
          <a:p>
            <a:endParaRPr lang="en-US" sz="1600" dirty="0">
              <a:solidFill>
                <a:schemeClr val="bg1"/>
              </a:solidFill>
            </a:endParaRPr>
          </a:p>
          <a:p>
            <a:endParaRPr lang="en-IN" sz="1600" dirty="0">
              <a:solidFill>
                <a:schemeClr val="bg1"/>
              </a:solidFill>
            </a:endParaRPr>
          </a:p>
        </p:txBody>
      </p:sp>
    </p:spTree>
    <p:extLst>
      <p:ext uri="{BB962C8B-B14F-4D97-AF65-F5344CB8AC3E}">
        <p14:creationId xmlns:p14="http://schemas.microsoft.com/office/powerpoint/2010/main" val="29230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5C432C-F173-3110-B35D-7D4D6495746A}"/>
              </a:ext>
            </a:extLst>
          </p:cNvPr>
          <p:cNvSpPr>
            <a:spLocks noGrp="1"/>
          </p:cNvSpPr>
          <p:nvPr>
            <p:ph type="title"/>
          </p:nvPr>
        </p:nvSpPr>
        <p:spPr>
          <a:xfrm>
            <a:off x="444500" y="542925"/>
            <a:ext cx="11214100" cy="424732"/>
          </a:xfrm>
        </p:spPr>
        <p:txBody>
          <a:bodyPr/>
          <a:lstStyle/>
          <a:p>
            <a:pPr algn="ctr"/>
            <a:r>
              <a:rPr lang="en-IN" sz="2400" dirty="0"/>
              <a:t>SYSTEM ARCHITECTURE</a:t>
            </a:r>
          </a:p>
        </p:txBody>
      </p:sp>
      <p:sp>
        <p:nvSpPr>
          <p:cNvPr id="2" name="Slide Number Placeholder 1">
            <a:extLst>
              <a:ext uri="{FF2B5EF4-FFF2-40B4-BE49-F238E27FC236}">
                <a16:creationId xmlns:a16="http://schemas.microsoft.com/office/drawing/2014/main" id="{C0C3ECF4-227D-0683-2502-D6771402EA8B}"/>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5" name="Picture 4">
            <a:extLst>
              <a:ext uri="{FF2B5EF4-FFF2-40B4-BE49-F238E27FC236}">
                <a16:creationId xmlns:a16="http://schemas.microsoft.com/office/drawing/2014/main" id="{152473BE-B33C-E978-FBC5-9B8858D6F0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412" y="2349215"/>
            <a:ext cx="5151120" cy="2308860"/>
          </a:xfrm>
          <a:prstGeom prst="rect">
            <a:avLst/>
          </a:prstGeom>
          <a:noFill/>
          <a:ln>
            <a:noFill/>
          </a:ln>
        </p:spPr>
      </p:pic>
      <p:pic>
        <p:nvPicPr>
          <p:cNvPr id="6" name="Picture 5">
            <a:extLst>
              <a:ext uri="{FF2B5EF4-FFF2-40B4-BE49-F238E27FC236}">
                <a16:creationId xmlns:a16="http://schemas.microsoft.com/office/drawing/2014/main" id="{CDAB22D9-6F07-E6F9-5381-83C47C7ACD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99939"/>
            <a:ext cx="5341620" cy="3436620"/>
          </a:xfrm>
          <a:prstGeom prst="rect">
            <a:avLst/>
          </a:prstGeom>
          <a:noFill/>
          <a:ln>
            <a:noFill/>
          </a:ln>
        </p:spPr>
      </p:pic>
    </p:spTree>
    <p:extLst>
      <p:ext uri="{BB962C8B-B14F-4D97-AF65-F5344CB8AC3E}">
        <p14:creationId xmlns:p14="http://schemas.microsoft.com/office/powerpoint/2010/main" val="55261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115026" y="377462"/>
            <a:ext cx="2843122" cy="1089529"/>
          </a:xfrm>
        </p:spPr>
        <p:txBody>
          <a:bodyPr/>
          <a:lstStyle/>
          <a:p>
            <a:r>
              <a:rPr lang="en-US" sz="3600" u="sng" dirty="0"/>
              <a:t>Applications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9" name="Text Placeholder 4">
            <a:extLst>
              <a:ext uri="{FF2B5EF4-FFF2-40B4-BE49-F238E27FC236}">
                <a16:creationId xmlns:a16="http://schemas.microsoft.com/office/drawing/2014/main" id="{E0C87788-476B-4620-8002-A5C1177AD6C1}"/>
              </a:ext>
            </a:extLst>
          </p:cNvPr>
          <p:cNvSpPr>
            <a:spLocks noGrp="1"/>
          </p:cNvSpPr>
          <p:nvPr>
            <p:ph type="body" sz="quarter" idx="2"/>
          </p:nvPr>
        </p:nvSpPr>
        <p:spPr>
          <a:xfrm>
            <a:off x="165463" y="1306286"/>
            <a:ext cx="10485120" cy="5373914"/>
          </a:xfrm>
        </p:spPr>
        <p:txBody>
          <a:bodyPr>
            <a:normAutofit/>
          </a:bodyPr>
          <a:lstStyle/>
          <a:p>
            <a:pPr>
              <a:buFont typeface="Wingdings" panose="05000000000000000000" pitchFamily="2" charset="2"/>
              <a:buChar char="Ø"/>
            </a:pPr>
            <a:r>
              <a:rPr lang="en-US" dirty="0"/>
              <a:t>Education: Sorting algorithms are a vital concept in computer science, and the sorting visualizer can be an effective tool for educating students about them. By displaying a visual representation of how different algorithms work, students can gain a deeper understanding of the concepts and apply them to other areas of computer science. The sorting visualizer is particularly beneficial for students who are just starting to learn about sorting algorithms and may have difficulty comprehending abstract concepts.</a:t>
            </a:r>
          </a:p>
          <a:p>
            <a:pPr>
              <a:buFont typeface="Wingdings" panose="05000000000000000000" pitchFamily="2" charset="2"/>
              <a:buChar char="Ø"/>
            </a:pPr>
            <a:endParaRPr lang="en-US" dirty="0"/>
          </a:p>
          <a:p>
            <a:pPr>
              <a:buFont typeface="Wingdings" panose="05000000000000000000" pitchFamily="2" charset="2"/>
              <a:buChar char="Ø"/>
            </a:pPr>
            <a:r>
              <a:rPr lang="en-US" dirty="0"/>
              <a:t>Development: Developers frequently encounter situations where they need to sort data rapidly and efficiently. By using the sorting visualizer, developers can determine which algorithm would be best for their specific use case and optimize their code accordingly. The sorting visualizer can also assist in understanding the performance characteristics of different algorithms, such as their time and space complexity, and make informed decisions about which one to use.</a:t>
            </a:r>
          </a:p>
          <a:p>
            <a:pPr>
              <a:buFont typeface="Wingdings" panose="05000000000000000000" pitchFamily="2" charset="2"/>
              <a:buChar char="Ø"/>
            </a:pPr>
            <a:endParaRPr lang="en-US" dirty="0"/>
          </a:p>
          <a:p>
            <a:pPr>
              <a:buFont typeface="Wingdings" panose="05000000000000000000" pitchFamily="2" charset="2"/>
              <a:buChar char="Ø"/>
            </a:pPr>
            <a:r>
              <a:rPr lang="en-US" dirty="0"/>
              <a:t>Research: Computer science researchers can use the sorting visualizer to investigate the performance and behavior of different sorting algorithms. This can assist them in creating new algorithms or enhancing existing ones. By visualizing the sorting process, researchers can gain insights into how algorithms behave under different circumstances and identify areas for further research.</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188104" y="357052"/>
            <a:ext cx="10279599" cy="5529942"/>
          </a:xfrm>
        </p:spPr>
        <p:txBody>
          <a:bodyPr>
            <a:noAutofit/>
          </a:bodyPr>
          <a:lstStyle/>
          <a:p>
            <a:pPr marL="285750" indent="-285750">
              <a:buFont typeface="Wingdings" panose="05000000000000000000" pitchFamily="2" charset="2"/>
              <a:buChar char="Ø"/>
            </a:pPr>
            <a:r>
              <a:rPr lang="en-US" sz="1800" dirty="0">
                <a:solidFill>
                  <a:schemeClr val="bg1"/>
                </a:solidFill>
              </a:rPr>
              <a:t>Gamification: Sorting algorithms may be tedious and uninteresting to learn about, but the sorting visualizer can make them enjoyable and engaging. By transforming the sorting process into a game, users can develop an interest in the subject and learn in a more enjoyable manner. This can be particularly helpful for younger students who may struggle to stay engaged with conventional teaching methods</a:t>
            </a:r>
          </a:p>
          <a:p>
            <a:pPr marL="285750" indent="-285750">
              <a:buFont typeface="Wingdings" panose="05000000000000000000" pitchFamily="2" charset="2"/>
              <a:buChar char="Ø"/>
            </a:pPr>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Data Analysis: Data analysts and scientists often deal with large data sets that require rapid sorting. The sorting visualizer can assist them in determining which algorithm is best suited for their data and presenting the results in a meaningful manner. By providing a visual representation of the sorting process, data analysts can better understand how the algorithm works and make informed decisions about how to process and analyze their data.</a:t>
            </a:r>
          </a:p>
          <a:p>
            <a:pPr marL="285750" indent="-285750">
              <a:buFont typeface="Wingdings" panose="05000000000000000000" pitchFamily="2" charset="2"/>
              <a:buChar char="Ø"/>
            </a:pPr>
            <a:endParaRPr lang="en-US" sz="1800" dirty="0">
              <a:solidFill>
                <a:schemeClr val="bg1"/>
              </a:solidFill>
            </a:endParaRPr>
          </a:p>
          <a:p>
            <a:pPr marL="285750" indent="-285750">
              <a:buFont typeface="Wingdings" panose="05000000000000000000" pitchFamily="2" charset="2"/>
              <a:buChar char="Ø"/>
            </a:pPr>
            <a:endParaRPr lang="en-US" sz="1800" dirty="0">
              <a:solidFill>
                <a:schemeClr val="bg1"/>
              </a:solidFill>
            </a:endParaRPr>
          </a:p>
          <a:p>
            <a:pPr marL="285750" indent="-285750">
              <a:buFont typeface="Wingdings" panose="05000000000000000000" pitchFamily="2" charset="2"/>
              <a:buChar char="Ø"/>
            </a:pPr>
            <a:r>
              <a:rPr lang="en-US" sz="1800" b="1" dirty="0">
                <a:solidFill>
                  <a:schemeClr val="bg1"/>
                </a:solidFill>
              </a:rPr>
              <a:t>In summary, the sorting visualizer project has many potential applications and can be beneficial to a wide range of users, from students to professionals. By providing a visual representation of sorting algorithms, users can gain a better understanding of the concepts and make informed decisions about how to apply them in their work.</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38229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309258" y="333919"/>
            <a:ext cx="3918856" cy="590931"/>
          </a:xfrm>
        </p:spPr>
        <p:txBody>
          <a:bodyPr/>
          <a:lstStyle/>
          <a:p>
            <a:r>
              <a:rPr lang="en-US" sz="3600" u="sng" dirty="0"/>
              <a:t>Future Prospects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9" name="Text Placeholder 4">
            <a:extLst>
              <a:ext uri="{FF2B5EF4-FFF2-40B4-BE49-F238E27FC236}">
                <a16:creationId xmlns:a16="http://schemas.microsoft.com/office/drawing/2014/main" id="{E0C87788-476B-4620-8002-A5C1177AD6C1}"/>
              </a:ext>
            </a:extLst>
          </p:cNvPr>
          <p:cNvSpPr>
            <a:spLocks noGrp="1"/>
          </p:cNvSpPr>
          <p:nvPr>
            <p:ph type="body" sz="quarter" idx="2"/>
          </p:nvPr>
        </p:nvSpPr>
        <p:spPr>
          <a:xfrm>
            <a:off x="174172" y="1393372"/>
            <a:ext cx="10485120" cy="5373914"/>
          </a:xfrm>
        </p:spPr>
        <p:txBody>
          <a:bodyPr>
            <a:normAutofit/>
          </a:bodyPr>
          <a:lstStyle/>
          <a:p>
            <a:pPr>
              <a:buFont typeface="Wingdings" panose="05000000000000000000" pitchFamily="2" charset="2"/>
              <a:buChar char="Ø"/>
            </a:pPr>
            <a:r>
              <a:rPr lang="en-US" dirty="0"/>
              <a:t>Expansion of Features: Your Sorting Visualizer project is already an excellent tool for visualizing the sorting process, but there are several potential features that could enhance the user experience. For instance, adding the ability to sort various data structures and allowing users to customize the visualization could make your project more useful and engaging to a broader </a:t>
            </a:r>
            <a:r>
              <a:rPr lang="en-US" dirty="0" err="1"/>
              <a:t>audience.Integration</a:t>
            </a:r>
            <a:r>
              <a:rPr lang="en-US" dirty="0"/>
              <a:t> with </a:t>
            </a:r>
          </a:p>
          <a:p>
            <a:pPr>
              <a:buFont typeface="Wingdings" panose="05000000000000000000" pitchFamily="2" charset="2"/>
              <a:buChar char="Ø"/>
            </a:pPr>
            <a:r>
              <a:rPr lang="en-US" dirty="0"/>
              <a:t>Other Tools: Integrating your Sorting Visualizer with other tools or platforms could make it more valuable for users. For example, you could integrate it with popular development environments or online coding platforms, allowing developers to test and optimize their code efficiently. You could also integrate it with education platforms to make it easier for teachers to include your project in their lessons.</a:t>
            </a:r>
          </a:p>
          <a:p>
            <a:pPr>
              <a:buFont typeface="Wingdings" panose="05000000000000000000" pitchFamily="2" charset="2"/>
              <a:buChar char="Ø"/>
            </a:pPr>
            <a:r>
              <a:rPr lang="en-US" dirty="0"/>
              <a:t>Community Building: Building a community around your Sorting Visualizer project could generate interest and engagement from users. You could create a forum or chatroom where users can share ideas and ask questions or organize coding challenges or competitions using your Sorting Visualizer. Building a community around your project can ensure its longevity and continued relevance in the future.</a:t>
            </a:r>
          </a:p>
          <a:p>
            <a:pPr>
              <a:buFont typeface="Wingdings" panose="05000000000000000000" pitchFamily="2" charset="2"/>
              <a:buChar char="Ø"/>
            </a:pPr>
            <a:r>
              <a:rPr lang="en-US" dirty="0"/>
              <a:t>Overall, the future prospects for your Sorting Visualizer project are bright. By improving and expanding your project, you can make it a valuable tool for students, developers, researchers, and anyone interested in computer science and data analysis.</a:t>
            </a:r>
          </a:p>
        </p:txBody>
      </p:sp>
    </p:spTree>
    <p:extLst>
      <p:ext uri="{BB962C8B-B14F-4D97-AF65-F5344CB8AC3E}">
        <p14:creationId xmlns:p14="http://schemas.microsoft.com/office/powerpoint/2010/main" val="296748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Conclusion</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444500" y="1584107"/>
            <a:ext cx="10136414" cy="4895070"/>
          </a:xfrm>
        </p:spPr>
        <p:txBody>
          <a:bodyPr>
            <a:noAutofit/>
          </a:bodyPr>
          <a:lstStyle/>
          <a:p>
            <a:pPr marL="342900" indent="-342900" algn="l">
              <a:buFont typeface="Wingdings" panose="05000000000000000000" pitchFamily="2" charset="2"/>
              <a:buChar char="ü"/>
            </a:pPr>
            <a:r>
              <a:rPr lang="en-US" sz="2000" dirty="0"/>
              <a:t>The sorting visualizer project is an indispensable tool for comprehending and visualizing sorting algorithms. By presenting a visual representation of how different algorithms work, users can gain a better understanding of the concepts and apply them to other areas of computer science. </a:t>
            </a:r>
          </a:p>
          <a:p>
            <a:pPr marL="342900" indent="-342900" algn="l">
              <a:buFont typeface="Wingdings" panose="05000000000000000000" pitchFamily="2" charset="2"/>
              <a:buChar char="ü"/>
            </a:pPr>
            <a:r>
              <a:rPr lang="en-US" sz="2000" dirty="0"/>
              <a:t>This project has wide-ranging potential applications, from education to development, research, and more. As the project progresses and expands, there are many potential future prospects, such as incorporating new features, integrating with other tools, building a community, and extending into other areas of computer science. By continuously improving and expanding this project, it can become a valuable resource for anyone interested in computer science and data analysis. </a:t>
            </a:r>
          </a:p>
          <a:p>
            <a:pPr marL="342900" indent="-342900" algn="l">
              <a:buFont typeface="Wingdings" panose="05000000000000000000" pitchFamily="2" charset="2"/>
              <a:buChar char="ü"/>
            </a:pPr>
            <a:r>
              <a:rPr lang="en-US" sz="2000" dirty="0"/>
              <a:t>In conclusion, the sorting visualizer project is a significant contribution to the field of computer science, and its potential applications and future prospects are exciting. By consistently improving and expanding the project, more users can gain a better understanding of sorting algorithms and other essential computer science concepts.</a:t>
            </a:r>
            <a:endParaRPr lang="en-US" sz="2000" u="sng" dirty="0"/>
          </a:p>
        </p:txBody>
      </p:sp>
    </p:spTree>
    <p:extLst>
      <p:ext uri="{BB962C8B-B14F-4D97-AF65-F5344CB8AC3E}">
        <p14:creationId xmlns:p14="http://schemas.microsoft.com/office/powerpoint/2010/main" val="5958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467" y="645562"/>
            <a:ext cx="11214100" cy="535531"/>
          </a:xfrm>
        </p:spPr>
        <p:txBody>
          <a:bodyPr/>
          <a:lstStyle/>
          <a:p>
            <a:r>
              <a:rPr lang="en-US" dirty="0"/>
              <a:t>References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p:cNvSpPr>
            <a:spLocks noGrp="1"/>
          </p:cNvSpPr>
          <p:nvPr>
            <p:ph type="body" sz="quarter" idx="13"/>
          </p:nvPr>
        </p:nvSpPr>
        <p:spPr>
          <a:xfrm>
            <a:off x="338546" y="1888907"/>
            <a:ext cx="9372600" cy="3358860"/>
          </a:xfrm>
        </p:spPr>
        <p:txBody>
          <a:bodyPr>
            <a:normAutofit fontScale="25000" lnSpcReduction="20000"/>
          </a:bodyPr>
          <a:lstStyle/>
          <a:p>
            <a:pPr algn="just"/>
            <a:r>
              <a:rPr lang="en-US" dirty="0"/>
              <a:t>[1] “E-learning Tool for Visualization of Shortest Paths Algorithms” by Daniela </a:t>
            </a:r>
            <a:r>
              <a:rPr lang="en-US" dirty="0" err="1"/>
              <a:t>Borissova</a:t>
            </a:r>
            <a:r>
              <a:rPr lang="en-US" dirty="0"/>
              <a:t> and Ivan </a:t>
            </a:r>
          </a:p>
          <a:p>
            <a:pPr algn="just"/>
            <a:r>
              <a:rPr lang="en-US" dirty="0" err="1"/>
              <a:t>Mustakerov</a:t>
            </a:r>
            <a:r>
              <a:rPr lang="en-US" dirty="0"/>
              <a:t>, ResearchGate, July 2015. </a:t>
            </a:r>
          </a:p>
          <a:p>
            <a:pPr algn="just"/>
            <a:r>
              <a:rPr lang="en-US" dirty="0"/>
              <a:t>[2] “Algorithm Visualization: The State” of the Field by Clifford A. Shaffer, Matthew L. Cooper, Alexander </a:t>
            </a:r>
          </a:p>
          <a:p>
            <a:pPr algn="just"/>
            <a:r>
              <a:rPr lang="en-US" dirty="0"/>
              <a:t>Joel D. Alon, Monika Akbar, Michael Stewart, Sean Ponce and Stephen H. </a:t>
            </a:r>
            <a:r>
              <a:rPr lang="en-US" dirty="0" err="1"/>
              <a:t>Edwardsacm</a:t>
            </a:r>
            <a:r>
              <a:rPr lang="en-US" dirty="0"/>
              <a:t> Transactions on </a:t>
            </a:r>
          </a:p>
          <a:p>
            <a:pPr algn="just"/>
            <a:r>
              <a:rPr lang="en-US" dirty="0"/>
              <a:t>Computing Education, Vol. 10, No. 3, Article 9, Pub. date: August 2010. </a:t>
            </a:r>
          </a:p>
          <a:p>
            <a:pPr algn="just"/>
            <a:r>
              <a:rPr lang="en-US" dirty="0"/>
              <a:t>[3] “Visualizing sorting algorithms” by Brian Faria, Rhode Island College, 2017. </a:t>
            </a:r>
          </a:p>
          <a:p>
            <a:pPr algn="just"/>
            <a:r>
              <a:rPr lang="en-US" dirty="0"/>
              <a:t>[4] P. Agrawal, H. Kaur, G. Singh, Indexed Tree Sort: An Approach to Sort Huge Data with </a:t>
            </a:r>
          </a:p>
          <a:p>
            <a:pPr algn="just"/>
            <a:r>
              <a:rPr lang="en-US" dirty="0"/>
              <a:t>Improved Time Complexity, International Journal of Computer Applications 57(18) </a:t>
            </a:r>
          </a:p>
          <a:p>
            <a:pPr algn="just"/>
            <a:r>
              <a:rPr lang="en-US" dirty="0"/>
              <a:t>(2012).</a:t>
            </a:r>
          </a:p>
          <a:p>
            <a:pPr algn="just"/>
            <a:r>
              <a:rPr lang="en-US" dirty="0"/>
              <a:t>[5] A. D. Mishra and D. Garg, Selection of best sorting algorithm, International Journal of </a:t>
            </a:r>
          </a:p>
          <a:p>
            <a:pPr algn="just"/>
            <a:r>
              <a:rPr lang="en-US" dirty="0"/>
              <a:t>Intelligent Information Processing 2(2) (2008), 363-368. </a:t>
            </a:r>
          </a:p>
          <a:p>
            <a:pPr algn="just"/>
            <a:r>
              <a:rPr lang="en-US" dirty="0"/>
              <a:t>[6] R. Rahim, S. </a:t>
            </a:r>
            <a:r>
              <a:rPr lang="en-US" dirty="0" err="1"/>
              <a:t>Nurarif</a:t>
            </a:r>
            <a:r>
              <a:rPr lang="en-US" dirty="0"/>
              <a:t>, M. Ramadhan, S. </a:t>
            </a:r>
            <a:r>
              <a:rPr lang="en-US" dirty="0" err="1"/>
              <a:t>Aisyah</a:t>
            </a:r>
            <a:r>
              <a:rPr lang="en-US" dirty="0"/>
              <a:t> and W. </a:t>
            </a:r>
            <a:r>
              <a:rPr lang="en-US" dirty="0" err="1"/>
              <a:t>Purba</a:t>
            </a:r>
            <a:r>
              <a:rPr lang="en-US" dirty="0"/>
              <a:t>, December, Comparison </a:t>
            </a:r>
          </a:p>
          <a:p>
            <a:pPr algn="just"/>
            <a:r>
              <a:rPr lang="en-US" dirty="0"/>
              <a:t>searching process of linear, binary and interpolation algorithm, Journal of Physics: </a:t>
            </a:r>
          </a:p>
          <a:p>
            <a:pPr algn="just"/>
            <a:r>
              <a:rPr lang="en-US" dirty="0"/>
              <a:t>Conference Series, IOP Publishing (930)(1) (2017), 012007.</a:t>
            </a:r>
          </a:p>
        </p:txBody>
      </p:sp>
    </p:spTree>
    <p:extLst>
      <p:ext uri="{BB962C8B-B14F-4D97-AF65-F5344CB8AC3E}">
        <p14:creationId xmlns:p14="http://schemas.microsoft.com/office/powerpoint/2010/main" val="404508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77056" y="341812"/>
            <a:ext cx="2985298" cy="859055"/>
          </a:xfrm>
        </p:spPr>
        <p:txBody>
          <a:bodyPr/>
          <a:lstStyle/>
          <a:p>
            <a:r>
              <a:rPr lang="en-US" u="sng" dirty="0"/>
              <a:t>Abstract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66481" y="1933301"/>
            <a:ext cx="9504536" cy="4136571"/>
          </a:xfrm>
        </p:spPr>
        <p:txBody>
          <a:bodyPr>
            <a:noAutofit/>
          </a:bodyPr>
          <a:lstStyle/>
          <a:p>
            <a:pPr marL="285750" indent="-285750">
              <a:buFont typeface="Wingdings" panose="05000000000000000000" pitchFamily="2" charset="2"/>
              <a:buChar char="§"/>
            </a:pPr>
            <a:r>
              <a:rPr lang="en-US" sz="1800" dirty="0">
                <a:solidFill>
                  <a:schemeClr val="bg1"/>
                </a:solidFill>
              </a:rPr>
              <a:t>Although learning algorithms can be challenging, doing so is necessary for improving computational thinking and programming abilities. To solve this problem, we created the Algorithm Visualizer interactive online tool, which gives students a fun and interactive way to learn how different algorithms are implemented. With three various learning speeds” slow, average, and fast”</a:t>
            </a:r>
          </a:p>
          <a:p>
            <a:pPr marL="285750" indent="-285750">
              <a:buFont typeface="Wingdings" panose="05000000000000000000" pitchFamily="2" charset="2"/>
              <a:buChar char="§"/>
            </a:pPr>
            <a:endParaRPr lang="en-US" sz="1800" dirty="0">
              <a:solidFill>
                <a:schemeClr val="bg1"/>
              </a:solidFill>
            </a:endParaRPr>
          </a:p>
          <a:p>
            <a:pPr marL="285750" indent="-285750">
              <a:buFont typeface="Wingdings" panose="05000000000000000000" pitchFamily="2" charset="2"/>
              <a:buChar char="§"/>
            </a:pPr>
            <a:r>
              <a:rPr lang="en-US" sz="1800" dirty="0">
                <a:solidFill>
                  <a:schemeClr val="bg1"/>
                </a:solidFill>
              </a:rPr>
              <a:t>The application is made to support students in learning at their own pace. It also offers graphical representations of data and algorithms. The goal of the project is to make learning an amazing experience that inspires children to study more. This study examines the advantages of algorithm </a:t>
            </a:r>
            <a:r>
              <a:rPr lang="en-US" sz="1800" dirty="0" err="1">
                <a:solidFill>
                  <a:schemeClr val="bg1"/>
                </a:solidFill>
              </a:rPr>
              <a:t>visualisation</a:t>
            </a:r>
            <a:r>
              <a:rPr lang="en-US" sz="1800" dirty="0">
                <a:solidFill>
                  <a:schemeClr val="bg1"/>
                </a:solidFill>
              </a:rPr>
              <a:t> as a tool for better comprehending data structures and algorithms and introduces an interactive web-based tool.</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207097" y="3542211"/>
            <a:ext cx="5984903" cy="1243584"/>
          </a:xfrm>
        </p:spPr>
        <p:txBody>
          <a:bodyPr/>
          <a:lstStyle/>
          <a:p>
            <a:r>
              <a:rPr lang="en-GB" dirty="0"/>
              <a:t>THANK YOU!</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166001" y="315686"/>
            <a:ext cx="4340788" cy="859055"/>
          </a:xfrm>
        </p:spPr>
        <p:txBody>
          <a:bodyPr/>
          <a:lstStyle/>
          <a:p>
            <a:r>
              <a:rPr lang="en-US" u="sng" dirty="0"/>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TextBox 5"/>
          <p:cNvSpPr txBox="1"/>
          <p:nvPr/>
        </p:nvSpPr>
        <p:spPr>
          <a:xfrm>
            <a:off x="357052" y="1665545"/>
            <a:ext cx="7846423" cy="4893647"/>
          </a:xfrm>
          <a:prstGeom prst="rect">
            <a:avLst/>
          </a:prstGeom>
          <a:noFill/>
        </p:spPr>
        <p:txBody>
          <a:bodyPr wrap="square" rtlCol="0">
            <a:spAutoFit/>
          </a:bodyPr>
          <a:lstStyle/>
          <a:p>
            <a:pPr marL="457200" indent="-457200">
              <a:buFont typeface="Arial" panose="020B0604020202020204" pitchFamily="34" charset="0"/>
              <a:buChar char="•"/>
            </a:pPr>
            <a:r>
              <a:rPr lang="en-US" sz="2600" dirty="0">
                <a:solidFill>
                  <a:schemeClr val="bg1"/>
                </a:solidFill>
              </a:rPr>
              <a:t>Sorting Visualizer is a tool that allows you to see how different sorting algorithms work visually. It helps to understand how each algorithm performs and which one is better for different scenarios.</a:t>
            </a:r>
          </a:p>
          <a:p>
            <a:pPr marL="457200" indent="-457200">
              <a:buFont typeface="Arial" panose="020B0604020202020204" pitchFamily="34" charset="0"/>
              <a:buChar char="•"/>
            </a:pPr>
            <a:endParaRPr lang="en-US" sz="2600" dirty="0">
              <a:solidFill>
                <a:schemeClr val="bg1"/>
              </a:solidFill>
            </a:endParaRPr>
          </a:p>
          <a:p>
            <a:pPr marL="457200" indent="-457200">
              <a:buFont typeface="Arial" panose="020B0604020202020204" pitchFamily="34" charset="0"/>
              <a:buChar char="•"/>
            </a:pPr>
            <a:r>
              <a:rPr lang="en-US" sz="2600" dirty="0">
                <a:solidFill>
                  <a:schemeClr val="bg1"/>
                </a:solidFill>
              </a:rPr>
              <a:t>Throughout this presentation, we will explore different types of sorting algorithms, from simple ones like bubble sort to more complex ones like merge sort or quick sort. We will see how each algorithm operates and understand their strengths and weaknesses</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1071517" y="116204"/>
            <a:ext cx="11214100" cy="535531"/>
          </a:xfrm>
        </p:spPr>
        <p:txBody>
          <a:bodyPr/>
          <a:lstStyle/>
          <a:p>
            <a:r>
              <a:rPr lang="en-US" dirty="0"/>
              <a:t>What is Sorting?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87744" y="957943"/>
            <a:ext cx="9108803" cy="5991498"/>
          </a:xfrm>
        </p:spPr>
        <p:txBody>
          <a:bodyPr/>
          <a:lstStyle/>
          <a:p>
            <a:r>
              <a:rPr lang="en-US" sz="1800" dirty="0"/>
              <a:t>In the context of data structures and algorithms (DSA), sorting refers to the process of arranging a collection of elements or data in a particular order. The order could be ascending (from smallest to largest) or descending (from largest to smallest), depending on the desired outcome.</a:t>
            </a:r>
          </a:p>
          <a:p>
            <a:endParaRPr lang="en-US" sz="1800" dirty="0"/>
          </a:p>
          <a:p>
            <a:r>
              <a:rPr lang="en-US" sz="1800" dirty="0"/>
              <a:t>Sorting is an essential operation in computer science as it allows for efficient searching, data analysis, and organization of information. There are numerous sorting algorithms available, each with its own approach and characteristics. The choice of sorting algorithm depends on factors such as the size of the dataset, the specific requirements of the problem, and the desired efficiency.</a:t>
            </a:r>
          </a:p>
          <a:p>
            <a:endParaRPr lang="en-US" dirty="0"/>
          </a:p>
          <a:p>
            <a:r>
              <a:rPr lang="en-US" dirty="0"/>
              <a:t>The different types of sorting are:</a:t>
            </a:r>
          </a:p>
          <a:p>
            <a:pPr>
              <a:buFont typeface="Wingdings" panose="05000000000000000000" pitchFamily="2" charset="2"/>
              <a:buChar char="q"/>
            </a:pPr>
            <a:r>
              <a:rPr lang="en-US" dirty="0"/>
              <a:t>Bubble Sort</a:t>
            </a:r>
          </a:p>
          <a:p>
            <a:pPr>
              <a:buFont typeface="Wingdings" panose="05000000000000000000" pitchFamily="2" charset="2"/>
              <a:buChar char="q"/>
            </a:pPr>
            <a:r>
              <a:rPr lang="en-US" dirty="0"/>
              <a:t>Insertion Sort</a:t>
            </a:r>
          </a:p>
          <a:p>
            <a:pPr>
              <a:buFont typeface="Wingdings" panose="05000000000000000000" pitchFamily="2" charset="2"/>
              <a:buChar char="q"/>
            </a:pPr>
            <a:r>
              <a:rPr lang="en-US" dirty="0"/>
              <a:t>Selection Sort</a:t>
            </a:r>
          </a:p>
          <a:p>
            <a:pPr>
              <a:buFont typeface="Wingdings" panose="05000000000000000000" pitchFamily="2" charset="2"/>
              <a:buChar char="q"/>
            </a:pPr>
            <a:r>
              <a:rPr lang="en-US" dirty="0"/>
              <a:t>Quick Sort</a:t>
            </a:r>
          </a:p>
          <a:p>
            <a:pPr>
              <a:buFont typeface="Wingdings" panose="05000000000000000000" pitchFamily="2" charset="2"/>
              <a:buChar char="q"/>
            </a:pPr>
            <a:r>
              <a:rPr lang="en-US" dirty="0"/>
              <a:t>Heap Sort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977900" y="185874"/>
            <a:ext cx="11214100" cy="535531"/>
          </a:xfrm>
        </p:spPr>
        <p:txBody>
          <a:bodyPr/>
          <a:lstStyle/>
          <a:p>
            <a:r>
              <a:rPr lang="en-US" dirty="0"/>
              <a:t>Bubble Sort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66122" y="2600746"/>
            <a:ext cx="5938883" cy="2990158"/>
          </a:xfrm>
        </p:spPr>
        <p:txBody>
          <a:bodyPr/>
          <a:lstStyle/>
          <a:p>
            <a:pPr marL="457200" lvl="0" indent="-457200">
              <a:spcBef>
                <a:spcPts val="0"/>
              </a:spcBef>
              <a:spcAft>
                <a:spcPts val="0"/>
              </a:spcAft>
              <a:buSzPts val="1800"/>
              <a:buFont typeface="Arial"/>
              <a:buAutoNum type="arabicPeriod"/>
            </a:pPr>
            <a:r>
              <a:rPr lang="en-US" b="1" dirty="0">
                <a:solidFill>
                  <a:schemeClr val="lt1"/>
                </a:solidFill>
              </a:rPr>
              <a:t>In first cycle,</a:t>
            </a:r>
            <a:endParaRPr lang="en-US" dirty="0"/>
          </a:p>
          <a:p>
            <a:pPr marL="857250" lvl="1" indent="-400050">
              <a:spcBef>
                <a:spcPts val="1000"/>
              </a:spcBef>
              <a:spcAft>
                <a:spcPts val="0"/>
              </a:spcAft>
              <a:buSzPts val="1600"/>
              <a:buFont typeface="Arial"/>
              <a:buAutoNum type="romanUcPeriod"/>
            </a:pPr>
            <a:r>
              <a:rPr lang="en-US" b="1" dirty="0">
                <a:solidFill>
                  <a:schemeClr val="lt1"/>
                </a:solidFill>
              </a:rPr>
              <a:t>Start by comparing 1st and 2nd element and swap if 1st element is greater.</a:t>
            </a:r>
            <a:endParaRPr lang="en-US" dirty="0"/>
          </a:p>
          <a:p>
            <a:pPr marL="857250" lvl="1" indent="-400050">
              <a:spcBef>
                <a:spcPts val="1000"/>
              </a:spcBef>
              <a:spcAft>
                <a:spcPts val="0"/>
              </a:spcAft>
              <a:buSzPts val="1600"/>
              <a:buFont typeface="Arial"/>
              <a:buAutoNum type="romanUcPeriod"/>
            </a:pPr>
            <a:r>
              <a:rPr lang="en-US" b="1" dirty="0">
                <a:solidFill>
                  <a:schemeClr val="lt1"/>
                </a:solidFill>
              </a:rPr>
              <a:t>After that do the same for 2nd and 3rd element.</a:t>
            </a:r>
            <a:endParaRPr lang="en-US" dirty="0"/>
          </a:p>
          <a:p>
            <a:pPr marL="857250" lvl="1" indent="-400050">
              <a:spcBef>
                <a:spcPts val="1000"/>
              </a:spcBef>
              <a:spcAft>
                <a:spcPts val="0"/>
              </a:spcAft>
              <a:buSzPts val="1600"/>
              <a:buFont typeface="Arial"/>
              <a:buAutoNum type="romanUcPeriod"/>
            </a:pPr>
            <a:r>
              <a:rPr lang="en-US" b="1" dirty="0">
                <a:solidFill>
                  <a:schemeClr val="lt1"/>
                </a:solidFill>
              </a:rPr>
              <a:t>At the end of cycle you will get max element at the end of list.</a:t>
            </a:r>
            <a:endParaRPr lang="en-US" dirty="0"/>
          </a:p>
          <a:p>
            <a:pPr marL="457200" lvl="0" indent="-457200">
              <a:spcBef>
                <a:spcPts val="1000"/>
              </a:spcBef>
              <a:spcAft>
                <a:spcPts val="0"/>
              </a:spcAft>
              <a:buSzPts val="1800"/>
              <a:buFont typeface="Arial"/>
              <a:buAutoNum type="arabicPeriod"/>
            </a:pPr>
            <a:r>
              <a:rPr lang="en-US" b="1" dirty="0">
                <a:solidFill>
                  <a:schemeClr val="lt1"/>
                </a:solidFill>
              </a:rPr>
              <a:t>Now do the same in all subsequent cycles.</a:t>
            </a:r>
            <a:endParaRPr lang="en-US" dirty="0"/>
          </a:p>
          <a:p>
            <a:pPr marL="457200" lvl="0" indent="-457200">
              <a:spcBef>
                <a:spcPts val="1000"/>
              </a:spcBef>
              <a:spcAft>
                <a:spcPts val="0"/>
              </a:spcAft>
              <a:buSzPts val="1800"/>
              <a:buFont typeface="Arial"/>
              <a:buAutoNum type="arabicPeriod"/>
            </a:pPr>
            <a:r>
              <a:rPr lang="en-US" b="1" dirty="0">
                <a:solidFill>
                  <a:schemeClr val="lt1"/>
                </a:solidFill>
              </a:rPr>
              <a:t>Perform this for (number of elements – 1) times.</a:t>
            </a:r>
            <a:endParaRPr lang="en-US" dirty="0"/>
          </a:p>
          <a:p>
            <a:pPr marL="457200" lvl="0" indent="-457200">
              <a:spcBef>
                <a:spcPts val="1000"/>
              </a:spcBef>
              <a:spcAft>
                <a:spcPts val="0"/>
              </a:spcAft>
              <a:buSzPts val="1800"/>
              <a:buFont typeface="Arial"/>
              <a:buAutoNum type="arabicPeriod"/>
            </a:pPr>
            <a:r>
              <a:rPr lang="en-US" b="1" dirty="0">
                <a:solidFill>
                  <a:schemeClr val="lt1"/>
                </a:solidFill>
              </a:rPr>
              <a:t>You will get sorted list</a:t>
            </a:r>
          </a:p>
          <a:p>
            <a:pPr marL="457200" lvl="0" indent="-457200">
              <a:spcBef>
                <a:spcPts val="1000"/>
              </a:spcBef>
              <a:spcAft>
                <a:spcPts val="0"/>
              </a:spcAft>
              <a:buSzPts val="1800"/>
              <a:buFont typeface="Arial"/>
              <a:buAutoNum type="arabicPeriod"/>
            </a:pPr>
            <a:endParaRPr lang="en-US" dirty="0"/>
          </a:p>
          <a:p>
            <a:pPr marL="0" lvl="0" indent="0">
              <a:spcBef>
                <a:spcPts val="1000"/>
              </a:spcBef>
              <a:spcAft>
                <a:spcPts val="0"/>
              </a:spcAft>
              <a:buSzPts val="1800"/>
              <a:buNone/>
            </a:pPr>
            <a:r>
              <a:rPr lang="en-US" b="1" dirty="0">
                <a:solidFill>
                  <a:schemeClr val="lt1"/>
                </a:solidFill>
              </a:rPr>
              <a:t>                       A          B               A             B</a:t>
            </a:r>
          </a:p>
          <a:p>
            <a:pPr marL="0" lvl="0" indent="0">
              <a:spcBef>
                <a:spcPts val="1000"/>
              </a:spcBef>
              <a:spcAft>
                <a:spcPts val="0"/>
              </a:spcAft>
              <a:buSzPts val="1800"/>
              <a:buNone/>
            </a:pPr>
            <a:r>
              <a:rPr lang="en-US" b="1" dirty="0">
                <a:solidFill>
                  <a:schemeClr val="lt1"/>
                </a:solidFill>
              </a:rPr>
              <a:t>                              </a:t>
            </a:r>
            <a:r>
              <a:rPr lang="en-US" sz="2400" b="1" dirty="0">
                <a:solidFill>
                  <a:schemeClr val="lt1"/>
                </a:solidFill>
              </a:rPr>
              <a:t>&gt;                   &lt;</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Rectangle 2"/>
          <p:cNvSpPr/>
          <p:nvPr/>
        </p:nvSpPr>
        <p:spPr>
          <a:xfrm>
            <a:off x="1611082" y="6226642"/>
            <a:ext cx="40930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a:t>
            </a:r>
          </a:p>
        </p:txBody>
      </p:sp>
      <p:sp>
        <p:nvSpPr>
          <p:cNvPr id="6" name="Rectangle 5"/>
          <p:cNvSpPr/>
          <p:nvPr/>
        </p:nvSpPr>
        <p:spPr>
          <a:xfrm>
            <a:off x="2425333" y="6226642"/>
            <a:ext cx="40930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8" name="Rectangle 7"/>
          <p:cNvSpPr/>
          <p:nvPr/>
        </p:nvSpPr>
        <p:spPr>
          <a:xfrm>
            <a:off x="3350619" y="6226642"/>
            <a:ext cx="40930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10</a:t>
            </a:r>
          </a:p>
        </p:txBody>
      </p:sp>
      <p:sp>
        <p:nvSpPr>
          <p:cNvPr id="9" name="Rectangle 8"/>
          <p:cNvSpPr/>
          <p:nvPr/>
        </p:nvSpPr>
        <p:spPr>
          <a:xfrm>
            <a:off x="4250142" y="6226642"/>
            <a:ext cx="409303" cy="41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20</a:t>
            </a:r>
          </a:p>
        </p:txBody>
      </p:sp>
      <p:sp>
        <p:nvSpPr>
          <p:cNvPr id="5" name="Rectangle 4"/>
          <p:cNvSpPr/>
          <p:nvPr/>
        </p:nvSpPr>
        <p:spPr>
          <a:xfrm>
            <a:off x="366122" y="922411"/>
            <a:ext cx="6096000" cy="1477328"/>
          </a:xfrm>
          <a:prstGeom prst="rect">
            <a:avLst/>
          </a:prstGeom>
        </p:spPr>
        <p:txBody>
          <a:bodyPr>
            <a:spAutoFit/>
          </a:bodyPr>
          <a:lstStyle/>
          <a:p>
            <a:r>
              <a:rPr lang="en-US" dirty="0">
                <a:solidFill>
                  <a:schemeClr val="bg1"/>
                </a:solidFill>
              </a:rPr>
              <a:t>Bubble Sort is a simple sorting algorithm that repeatedly steps through the list, compares adjacent elements and swaps them if they are in the wrong order. Although it's easy to understand and implement, it's not efficient for large lists.</a:t>
            </a:r>
          </a:p>
        </p:txBody>
      </p:sp>
    </p:spTree>
    <p:extLst>
      <p:ext uri="{BB962C8B-B14F-4D97-AF65-F5344CB8AC3E}">
        <p14:creationId xmlns:p14="http://schemas.microsoft.com/office/powerpoint/2010/main" val="268994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5" name="Google Shape;351;p42" descr="An Introduction to Bubble Sort. This blog post is a continuation of a… | by  Karuna Sehgal | Karuna Sehgal | Medium"/>
          <p:cNvPicPr preferRelativeResize="0"/>
          <p:nvPr/>
        </p:nvPicPr>
        <p:blipFill rotWithShape="1">
          <a:blip r:embed="rId2">
            <a:alphaModFix/>
          </a:blip>
          <a:srcRect/>
          <a:stretch/>
        </p:blipFill>
        <p:spPr>
          <a:xfrm>
            <a:off x="1637211" y="279717"/>
            <a:ext cx="8850812" cy="6217920"/>
          </a:xfrm>
          <a:prstGeom prst="rect">
            <a:avLst/>
          </a:prstGeom>
          <a:noFill/>
          <a:ln>
            <a:noFill/>
          </a:ln>
        </p:spPr>
      </p:pic>
    </p:spTree>
    <p:extLst>
      <p:ext uri="{BB962C8B-B14F-4D97-AF65-F5344CB8AC3E}">
        <p14:creationId xmlns:p14="http://schemas.microsoft.com/office/powerpoint/2010/main" val="62613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977900" y="159748"/>
            <a:ext cx="11214100" cy="535531"/>
          </a:xfrm>
        </p:spPr>
        <p:txBody>
          <a:bodyPr/>
          <a:lstStyle/>
          <a:p>
            <a:r>
              <a:rPr lang="en-US" dirty="0"/>
              <a:t>Insertion Sort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Rectangle 2"/>
          <p:cNvSpPr/>
          <p:nvPr/>
        </p:nvSpPr>
        <p:spPr>
          <a:xfrm>
            <a:off x="365760" y="901598"/>
            <a:ext cx="6096000" cy="1631216"/>
          </a:xfrm>
          <a:prstGeom prst="rect">
            <a:avLst/>
          </a:prstGeom>
        </p:spPr>
        <p:txBody>
          <a:bodyPr>
            <a:spAutoFit/>
          </a:bodyPr>
          <a:lstStyle/>
          <a:p>
            <a:r>
              <a:rPr lang="en-US" sz="2000" dirty="0">
                <a:solidFill>
                  <a:schemeClr val="bg1"/>
                </a:solidFill>
              </a:rPr>
              <a:t>Insertion Sort is a sorting algorithm that builds the final sorted array one item at a time. It's efficient for small lists and is often used as part of more complex algorithms. It has a time complexity of O(n^2), but can be improved with some modifications.</a:t>
            </a:r>
          </a:p>
        </p:txBody>
      </p:sp>
      <p:sp>
        <p:nvSpPr>
          <p:cNvPr id="4" name="Rectangle 3"/>
          <p:cNvSpPr/>
          <p:nvPr/>
        </p:nvSpPr>
        <p:spPr>
          <a:xfrm>
            <a:off x="365760" y="2800093"/>
            <a:ext cx="6096000" cy="3631763"/>
          </a:xfrm>
          <a:prstGeom prst="rect">
            <a:avLst/>
          </a:prstGeom>
        </p:spPr>
        <p:txBody>
          <a:bodyPr>
            <a:spAutoFit/>
          </a:bodyPr>
          <a:lstStyle/>
          <a:p>
            <a:pPr marL="342900" lvl="0" indent="-342900">
              <a:buSzPts val="1800"/>
              <a:buChar char="🠶"/>
            </a:pPr>
            <a:r>
              <a:rPr lang="en-US" b="1" dirty="0">
                <a:solidFill>
                  <a:schemeClr val="lt1"/>
                </a:solidFill>
              </a:rPr>
              <a:t>Step 1 − If it is the first element, it is already sorted. return 1;</a:t>
            </a:r>
            <a:endParaRPr lang="en-US" dirty="0"/>
          </a:p>
          <a:p>
            <a:pPr marL="342900" lvl="0" indent="-342900">
              <a:spcBef>
                <a:spcPts val="1000"/>
              </a:spcBef>
              <a:buSzPts val="1800"/>
              <a:buChar char="🠶"/>
            </a:pPr>
            <a:r>
              <a:rPr lang="en-US" b="1" dirty="0">
                <a:solidFill>
                  <a:schemeClr val="lt1"/>
                </a:solidFill>
              </a:rPr>
              <a:t>Step 2 − Pick next element</a:t>
            </a:r>
            <a:endParaRPr lang="en-US" dirty="0"/>
          </a:p>
          <a:p>
            <a:pPr marL="342900" lvl="0" indent="-342900">
              <a:spcBef>
                <a:spcPts val="1000"/>
              </a:spcBef>
              <a:buSzPts val="1800"/>
              <a:buChar char="🠶"/>
            </a:pPr>
            <a:r>
              <a:rPr lang="en-US" b="1" dirty="0">
                <a:solidFill>
                  <a:schemeClr val="lt1"/>
                </a:solidFill>
              </a:rPr>
              <a:t>Step 3 − Compare with all elements in the sorted sub-list</a:t>
            </a:r>
            <a:endParaRPr lang="en-US" dirty="0"/>
          </a:p>
          <a:p>
            <a:pPr marL="342900" lvl="0" indent="-342900">
              <a:spcBef>
                <a:spcPts val="1000"/>
              </a:spcBef>
              <a:buSzPts val="1800"/>
              <a:buChar char="🠶"/>
            </a:pPr>
            <a:r>
              <a:rPr lang="en-US" b="1" dirty="0">
                <a:solidFill>
                  <a:schemeClr val="lt1"/>
                </a:solidFill>
              </a:rPr>
              <a:t>Step 4 − Shift all the elements in the sorted sub-list that is greater than the </a:t>
            </a:r>
            <a:endParaRPr lang="en-US" dirty="0"/>
          </a:p>
          <a:p>
            <a:pPr marL="342900" lvl="0" indent="-342900">
              <a:spcBef>
                <a:spcPts val="1000"/>
              </a:spcBef>
              <a:buSzPts val="1800"/>
              <a:buChar char="🠶"/>
            </a:pPr>
            <a:r>
              <a:rPr lang="en-US" b="1" dirty="0">
                <a:solidFill>
                  <a:schemeClr val="lt1"/>
                </a:solidFill>
              </a:rPr>
              <a:t>         value to be sorted</a:t>
            </a:r>
            <a:endParaRPr lang="en-US" dirty="0"/>
          </a:p>
          <a:p>
            <a:pPr marL="342900" lvl="0" indent="-342900">
              <a:spcBef>
                <a:spcPts val="1000"/>
              </a:spcBef>
              <a:buSzPts val="1800"/>
              <a:buChar char="🠶"/>
            </a:pPr>
            <a:r>
              <a:rPr lang="en-US" b="1" dirty="0">
                <a:solidFill>
                  <a:schemeClr val="lt1"/>
                </a:solidFill>
              </a:rPr>
              <a:t>Step 5 − Insert the value</a:t>
            </a:r>
            <a:endParaRPr lang="en-US" dirty="0"/>
          </a:p>
          <a:p>
            <a:pPr marL="342900" lvl="0" indent="-342900">
              <a:spcBef>
                <a:spcPts val="1000"/>
              </a:spcBef>
              <a:buSzPts val="1800"/>
              <a:buChar char="🠶"/>
            </a:pPr>
            <a:r>
              <a:rPr lang="en-US" b="1" dirty="0">
                <a:solidFill>
                  <a:schemeClr val="lt1"/>
                </a:solidFill>
              </a:rPr>
              <a:t>Step 6 − Repeat until list is sorted</a:t>
            </a:r>
            <a:endParaRPr lang="en-US" dirty="0"/>
          </a:p>
        </p:txBody>
      </p:sp>
    </p:spTree>
    <p:extLst>
      <p:ext uri="{BB962C8B-B14F-4D97-AF65-F5344CB8AC3E}">
        <p14:creationId xmlns:p14="http://schemas.microsoft.com/office/powerpoint/2010/main" val="5983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5" name="Google Shape;362;p44" descr="Insertion Sort - GeeksforGeeks"/>
          <p:cNvPicPr preferRelativeResize="0"/>
          <p:nvPr/>
        </p:nvPicPr>
        <p:blipFill rotWithShape="1">
          <a:blip r:embed="rId2">
            <a:alphaModFix/>
          </a:blip>
          <a:srcRect/>
          <a:stretch/>
        </p:blipFill>
        <p:spPr>
          <a:xfrm>
            <a:off x="2491194" y="348395"/>
            <a:ext cx="6339297" cy="6149242"/>
          </a:xfrm>
          <a:prstGeom prst="rect">
            <a:avLst/>
          </a:prstGeom>
          <a:noFill/>
          <a:ln>
            <a:noFill/>
          </a:ln>
        </p:spPr>
      </p:pic>
    </p:spTree>
    <p:extLst>
      <p:ext uri="{BB962C8B-B14F-4D97-AF65-F5344CB8AC3E}">
        <p14:creationId xmlns:p14="http://schemas.microsoft.com/office/powerpoint/2010/main" val="288279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984431" y="133622"/>
            <a:ext cx="2908300" cy="535531"/>
          </a:xfrm>
        </p:spPr>
        <p:txBody>
          <a:bodyPr/>
          <a:lstStyle/>
          <a:p>
            <a:r>
              <a:rPr lang="en-US" dirty="0"/>
              <a:t>Selection Sort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13872" y="3071010"/>
            <a:ext cx="6718300" cy="2563438"/>
          </a:xfrm>
        </p:spPr>
        <p:txBody>
          <a:bodyPr/>
          <a:lstStyle/>
          <a:p>
            <a:pPr marL="457200" lvl="0" indent="-457200">
              <a:spcBef>
                <a:spcPts val="0"/>
              </a:spcBef>
              <a:spcAft>
                <a:spcPts val="0"/>
              </a:spcAft>
              <a:buSzPts val="1800"/>
              <a:buFont typeface="Arial"/>
              <a:buAutoNum type="arabicPeriod"/>
            </a:pPr>
            <a:r>
              <a:rPr lang="en-US" sz="1800" b="1" dirty="0">
                <a:solidFill>
                  <a:schemeClr val="lt1"/>
                </a:solidFill>
              </a:rPr>
              <a:t>Find the minimum item in list and swap it with 1st element.</a:t>
            </a:r>
            <a:endParaRPr lang="en-US" sz="1800" dirty="0"/>
          </a:p>
          <a:p>
            <a:pPr marL="457200" lvl="0" indent="-457200">
              <a:spcBef>
                <a:spcPts val="1000"/>
              </a:spcBef>
              <a:spcAft>
                <a:spcPts val="0"/>
              </a:spcAft>
              <a:buSzPts val="1800"/>
              <a:buFont typeface="Arial"/>
              <a:buAutoNum type="arabicPeriod"/>
            </a:pPr>
            <a:r>
              <a:rPr lang="en-US" sz="1800" b="1" dirty="0">
                <a:solidFill>
                  <a:schemeClr val="lt1"/>
                </a:solidFill>
              </a:rPr>
              <a:t>Now find the min. item in list excluding 1st item and swap it with 2nd element.</a:t>
            </a:r>
            <a:endParaRPr lang="en-US" sz="1800" dirty="0"/>
          </a:p>
          <a:p>
            <a:pPr marL="457200" lvl="0" indent="-457200">
              <a:spcBef>
                <a:spcPts val="1000"/>
              </a:spcBef>
              <a:spcAft>
                <a:spcPts val="0"/>
              </a:spcAft>
              <a:buSzPts val="1800"/>
              <a:buFont typeface="Arial"/>
              <a:buAutoNum type="arabicPeriod"/>
            </a:pPr>
            <a:r>
              <a:rPr lang="en-US" sz="1800" b="1" dirty="0">
                <a:solidFill>
                  <a:schemeClr val="lt1"/>
                </a:solidFill>
              </a:rPr>
              <a:t>Likewise in each cycle exclude already swapped min. items and keep finding min. item in remaining list.</a:t>
            </a:r>
            <a:endParaRPr lang="en-US" sz="1800" dirty="0"/>
          </a:p>
          <a:p>
            <a:pPr marL="457200" lvl="0" indent="-457200">
              <a:spcBef>
                <a:spcPts val="1000"/>
              </a:spcBef>
              <a:spcAft>
                <a:spcPts val="0"/>
              </a:spcAft>
              <a:buSzPts val="1800"/>
              <a:buFont typeface="Arial"/>
              <a:buAutoNum type="arabicPeriod"/>
            </a:pPr>
            <a:r>
              <a:rPr lang="en-US" sz="1800" b="1" dirty="0">
                <a:solidFill>
                  <a:schemeClr val="lt1"/>
                </a:solidFill>
              </a:rPr>
              <a:t>Perform such (number of elements – 2) cycles.</a:t>
            </a:r>
            <a:endParaRPr lang="en-US" sz="1800" dirty="0"/>
          </a:p>
          <a:p>
            <a:pPr marL="457200" lvl="0" indent="-457200">
              <a:spcBef>
                <a:spcPts val="1000"/>
              </a:spcBef>
              <a:spcAft>
                <a:spcPts val="0"/>
              </a:spcAft>
              <a:buSzPts val="1800"/>
              <a:buFont typeface="Arial"/>
              <a:buAutoNum type="arabicPeriod"/>
            </a:pPr>
            <a:r>
              <a:rPr lang="en-US" sz="1800" b="1" dirty="0">
                <a:solidFill>
                  <a:schemeClr val="lt1"/>
                </a:solidFill>
              </a:rPr>
              <a:t>When remaining list size is 1 you get sorted list.</a:t>
            </a:r>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Rectangle 2"/>
          <p:cNvSpPr/>
          <p:nvPr/>
        </p:nvSpPr>
        <p:spPr>
          <a:xfrm>
            <a:off x="529228" y="1060996"/>
            <a:ext cx="6096000" cy="1323439"/>
          </a:xfrm>
          <a:prstGeom prst="rect">
            <a:avLst/>
          </a:prstGeom>
        </p:spPr>
        <p:txBody>
          <a:bodyPr>
            <a:spAutoFit/>
          </a:bodyPr>
          <a:lstStyle/>
          <a:p>
            <a:r>
              <a:rPr lang="en-US" sz="2000" dirty="0">
                <a:solidFill>
                  <a:schemeClr val="bg1"/>
                </a:solidFill>
                <a:latin typeface="Söhne"/>
              </a:rPr>
              <a:t>Selection Sort is a simple sorting algorithm that repeatedly selects the smallest or largest element from the unsorted portion of an array and places it in its correct position within the sorted portion.</a:t>
            </a:r>
            <a:endParaRPr lang="en-US" sz="2000" dirty="0">
              <a:solidFill>
                <a:schemeClr val="bg1"/>
              </a:solidFill>
            </a:endParaRPr>
          </a:p>
        </p:txBody>
      </p:sp>
    </p:spTree>
    <p:extLst>
      <p:ext uri="{BB962C8B-B14F-4D97-AF65-F5344CB8AC3E}">
        <p14:creationId xmlns:p14="http://schemas.microsoft.com/office/powerpoint/2010/main" val="381765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2180</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Söhne</vt:lpstr>
      <vt:lpstr>Trade Gothic LT Pro</vt:lpstr>
      <vt:lpstr>Trebuchet MS</vt:lpstr>
      <vt:lpstr>Wingdings</vt:lpstr>
      <vt:lpstr>Office Theme</vt:lpstr>
      <vt:lpstr>Sorting Visualizer</vt:lpstr>
      <vt:lpstr>Abstract</vt:lpstr>
      <vt:lpstr>Introduction</vt:lpstr>
      <vt:lpstr>What is Sorting?</vt:lpstr>
      <vt:lpstr>Bubble Sort</vt:lpstr>
      <vt:lpstr>PowerPoint Presentation</vt:lpstr>
      <vt:lpstr>Insertion Sort</vt:lpstr>
      <vt:lpstr>PowerPoint Presentation</vt:lpstr>
      <vt:lpstr>Selection Sort</vt:lpstr>
      <vt:lpstr>PowerPoint Presentation</vt:lpstr>
      <vt:lpstr>Quick Sort</vt:lpstr>
      <vt:lpstr>PowerPoint Presentation</vt:lpstr>
      <vt:lpstr>WEB TECHNOLOGY USED</vt:lpstr>
      <vt:lpstr>SYSTEM ARCHITECTURE</vt:lpstr>
      <vt:lpstr>Applications</vt:lpstr>
      <vt:lpstr>PowerPoint Presentation</vt:lpstr>
      <vt:lpstr>Future Prospects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2023-05-15T20:15:21Z</dcterms:created>
  <dcterms:modified xsi:type="dcterms:W3CDTF">2023-05-31T06:46:45Z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