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6" r:id="rId1"/>
  </p:sldMasterIdLst>
  <p:notesMasterIdLst>
    <p:notesMasterId r:id="rId12"/>
  </p:notesMasterIdLst>
  <p:handoutMasterIdLst>
    <p:handoutMasterId r:id="rId13"/>
  </p:handoutMasterIdLst>
  <p:sldIdLst>
    <p:sldId id="425" r:id="rId2"/>
    <p:sldId id="446" r:id="rId3"/>
    <p:sldId id="445" r:id="rId4"/>
    <p:sldId id="447" r:id="rId5"/>
    <p:sldId id="452" r:id="rId6"/>
    <p:sldId id="448" r:id="rId7"/>
    <p:sldId id="453" r:id="rId8"/>
    <p:sldId id="451" r:id="rId9"/>
    <p:sldId id="441" r:id="rId10"/>
    <p:sldId id="450" r:id="rId11"/>
  </p:sldIdLst>
  <p:sldSz cx="9144000" cy="6858000" type="screen4x3"/>
  <p:notesSz cx="9601200" cy="7315200"/>
  <p:defaultTextStyle>
    <a:defPPr>
      <a:defRPr lang="en-US"/>
    </a:defPPr>
    <a:lvl1pPr algn="ctr"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1pPr>
    <a:lvl2pPr marL="457200" algn="ctr"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2pPr>
    <a:lvl3pPr marL="914400" algn="ctr"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3pPr>
    <a:lvl4pPr marL="1371600" algn="ctr"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4pPr>
    <a:lvl5pPr marL="1828800" algn="ctr"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5pPr>
    <a:lvl6pPr marL="2286000" algn="l" defTabSz="914400" rtl="0" eaLnBrk="1" latinLnBrk="0" hangingPunct="1">
      <a:defRPr sz="2200" kern="1200">
        <a:solidFill>
          <a:schemeClr val="hlink"/>
        </a:solidFill>
        <a:latin typeface="Arial" charset="0"/>
        <a:ea typeface="MS PGothic" pitchFamily="34" charset="-128"/>
        <a:cs typeface="+mn-cs"/>
      </a:defRPr>
    </a:lvl6pPr>
    <a:lvl7pPr marL="2743200" algn="l" defTabSz="914400" rtl="0" eaLnBrk="1" latinLnBrk="0" hangingPunct="1">
      <a:defRPr sz="2200" kern="1200">
        <a:solidFill>
          <a:schemeClr val="hlink"/>
        </a:solidFill>
        <a:latin typeface="Arial" charset="0"/>
        <a:ea typeface="MS PGothic" pitchFamily="34" charset="-128"/>
        <a:cs typeface="+mn-cs"/>
      </a:defRPr>
    </a:lvl7pPr>
    <a:lvl8pPr marL="3200400" algn="l" defTabSz="914400" rtl="0" eaLnBrk="1" latinLnBrk="0" hangingPunct="1">
      <a:defRPr sz="2200" kern="1200">
        <a:solidFill>
          <a:schemeClr val="hlink"/>
        </a:solidFill>
        <a:latin typeface="Arial" charset="0"/>
        <a:ea typeface="MS PGothic" pitchFamily="34" charset="-128"/>
        <a:cs typeface="+mn-cs"/>
      </a:defRPr>
    </a:lvl8pPr>
    <a:lvl9pPr marL="3657600" algn="l" defTabSz="914400" rtl="0" eaLnBrk="1" latinLnBrk="0" hangingPunct="1">
      <a:defRPr sz="2200" kern="1200">
        <a:solidFill>
          <a:schemeClr val="hlink"/>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CC00"/>
    <a:srgbClr val="FFFFCC"/>
    <a:srgbClr val="FF9933"/>
    <a:srgbClr val="FFFF66"/>
    <a:srgbClr val="FF3300"/>
    <a:srgbClr val="FF9966"/>
    <a:srgbClr val="FFCC66"/>
    <a:srgbClr val="FFDD71"/>
    <a:srgbClr val="D9FFFF"/>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445" autoAdjust="0"/>
    <p:restoredTop sz="87714" autoAdjust="0"/>
  </p:normalViewPr>
  <p:slideViewPr>
    <p:cSldViewPr>
      <p:cViewPr>
        <p:scale>
          <a:sx n="120" d="100"/>
          <a:sy n="120" d="100"/>
        </p:scale>
        <p:origin x="-690" y="74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94" d="100"/>
          <a:sy n="94" d="100"/>
        </p:scale>
        <p:origin x="-1878" y="-108"/>
      </p:cViewPr>
      <p:guideLst>
        <p:guide orient="horz" pos="2304"/>
        <p:guide pos="3024"/>
      </p:guideLst>
    </p:cSldViewPr>
  </p:notes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1" y="0"/>
            <a:ext cx="4160520" cy="3657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ea typeface="+mn-ea"/>
                <a:cs typeface="+mn-cs"/>
              </a:defRPr>
            </a:lvl1pPr>
          </a:lstStyle>
          <a:p>
            <a:pPr>
              <a:defRPr/>
            </a:pPr>
            <a:endParaRPr lang="en-US"/>
          </a:p>
        </p:txBody>
      </p:sp>
      <p:sp>
        <p:nvSpPr>
          <p:cNvPr id="78851" name="Rectangle 3"/>
          <p:cNvSpPr>
            <a:spLocks noGrp="1" noChangeArrowheads="1"/>
          </p:cNvSpPr>
          <p:nvPr>
            <p:ph type="dt" sz="quarter" idx="1"/>
          </p:nvPr>
        </p:nvSpPr>
        <p:spPr bwMode="auto">
          <a:xfrm>
            <a:off x="5438459" y="0"/>
            <a:ext cx="4160520" cy="3657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D5D23896-5300-4A19-BC1B-66CA9603F660}" type="datetime1">
              <a:rPr lang="en-US"/>
              <a:pPr/>
              <a:t>10/17/2014</a:t>
            </a:fld>
            <a:endParaRPr lang="en-US"/>
          </a:p>
        </p:txBody>
      </p:sp>
      <p:sp>
        <p:nvSpPr>
          <p:cNvPr id="78852" name="Rectangle 4"/>
          <p:cNvSpPr>
            <a:spLocks noGrp="1" noChangeArrowheads="1"/>
          </p:cNvSpPr>
          <p:nvPr>
            <p:ph type="ftr" sz="quarter" idx="2"/>
          </p:nvPr>
        </p:nvSpPr>
        <p:spPr bwMode="auto">
          <a:xfrm>
            <a:off x="1" y="6948171"/>
            <a:ext cx="4160520" cy="36576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ea typeface="+mn-ea"/>
                <a:cs typeface="+mn-cs"/>
              </a:defRPr>
            </a:lvl1pPr>
          </a:lstStyle>
          <a:p>
            <a:pPr>
              <a:defRPr/>
            </a:pPr>
            <a:endParaRPr lang="en-US"/>
          </a:p>
        </p:txBody>
      </p:sp>
      <p:sp>
        <p:nvSpPr>
          <p:cNvPr id="78853" name="Rectangle 5"/>
          <p:cNvSpPr>
            <a:spLocks noGrp="1" noChangeArrowheads="1"/>
          </p:cNvSpPr>
          <p:nvPr>
            <p:ph type="sldNum" sz="quarter" idx="3"/>
          </p:nvPr>
        </p:nvSpPr>
        <p:spPr bwMode="auto">
          <a:xfrm>
            <a:off x="5438459" y="6948171"/>
            <a:ext cx="4160520" cy="36576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2AED087A-66B7-42E2-BCB2-61E57E33974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4160520" cy="3657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5438459" y="0"/>
            <a:ext cx="4160520" cy="3657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mn-ea"/>
                <a:cs typeface="+mn-cs"/>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1" y="6948171"/>
            <a:ext cx="4160520" cy="36576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5438459" y="6948171"/>
            <a:ext cx="4160520" cy="36576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defRPr>
            </a:lvl1pPr>
          </a:lstStyle>
          <a:p>
            <a:fld id="{AFB634EA-5BBC-4180-BF05-59AF85770BF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B634EA-5BBC-4180-BF05-59AF85770BF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34EA-5BBC-4180-BF05-59AF85770B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6B633897-938F-47BB-B9B0-2FA42D51550D}" type="slidenum">
              <a:rPr lang="en-US"/>
              <a:pPr/>
              <a:t>‹#›</a:t>
            </a:fld>
            <a:endParaRPr lang="en-US"/>
          </a:p>
        </p:txBody>
      </p:sp>
      <p:sp>
        <p:nvSpPr>
          <p:cNvPr id="5"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6"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F8E7C203-2D89-4800-AA8E-32054F28EF92}" type="datetime1">
              <a:rPr lang="en-US" smtClean="0"/>
              <a:pPr/>
              <a:t>10/17/2014</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854B550E-2AD0-4826-8AB0-2CC288FAEA57}" type="slidenum">
              <a:rPr lang="en-US"/>
              <a:pPr/>
              <a:t>‹#›</a:t>
            </a:fld>
            <a:endParaRPr lang="en-US"/>
          </a:p>
        </p:txBody>
      </p:sp>
      <p:sp>
        <p:nvSpPr>
          <p:cNvPr id="5"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6"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1F224775-FB97-4CEB-B411-0E89A6271B96}" type="datetime1">
              <a:rPr lang="en-US" smtClean="0"/>
              <a:pPr/>
              <a:t>10/17/2014</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5313"/>
            <a:ext cx="2171700" cy="5759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5313"/>
            <a:ext cx="6362700" cy="5759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4A707662-7EFC-48B6-B573-85B146D190BF}" type="slidenum">
              <a:rPr lang="en-US"/>
              <a:pPr/>
              <a:t>‹#›</a:t>
            </a:fld>
            <a:endParaRPr lang="en-US"/>
          </a:p>
        </p:txBody>
      </p:sp>
      <p:sp>
        <p:nvSpPr>
          <p:cNvPr id="5"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6"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5BEA8D7E-0EF7-4F29-897E-ED681670FC56}" type="datetime1">
              <a:rPr lang="en-US" smtClean="0"/>
              <a:pPr/>
              <a:t>10/17/2014</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563" y="595313"/>
            <a:ext cx="8686800" cy="6381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2563" y="1874838"/>
            <a:ext cx="8686800" cy="4479925"/>
          </a:xfrm>
        </p:spPr>
        <p:txBody>
          <a:bodyPr/>
          <a:lstStyle/>
          <a:p>
            <a:endParaRPr lang="en-US"/>
          </a:p>
        </p:txBody>
      </p:sp>
      <p:sp>
        <p:nvSpPr>
          <p:cNvPr id="4" name="Slide Number Placeholder 3"/>
          <p:cNvSpPr>
            <a:spLocks noGrp="1"/>
          </p:cNvSpPr>
          <p:nvPr>
            <p:ph type="sldNum" sz="quarter" idx="10"/>
          </p:nvPr>
        </p:nvSpPr>
        <p:spPr>
          <a:xfrm>
            <a:off x="182563" y="6538913"/>
            <a:ext cx="366712" cy="184150"/>
          </a:xfrm>
          <a:prstGeom prst="rect">
            <a:avLst/>
          </a:prstGeom>
        </p:spPr>
        <p:txBody>
          <a:bodyPr/>
          <a:lstStyle>
            <a:lvl1pPr>
              <a:defRPr/>
            </a:lvl1pPr>
          </a:lstStyle>
          <a:p>
            <a:fld id="{580DAA6E-0301-428B-A671-F2A77EB075AA}" type="slidenum">
              <a:rPr lang="en-US"/>
              <a:pPr/>
              <a:t>‹#›</a:t>
            </a:fld>
            <a:endParaRPr lang="en-US"/>
          </a:p>
        </p:txBody>
      </p:sp>
      <p:sp>
        <p:nvSpPr>
          <p:cNvPr id="5" name="Footer Placeholder 4"/>
          <p:cNvSpPr>
            <a:spLocks noGrp="1"/>
          </p:cNvSpPr>
          <p:nvPr>
            <p:ph type="ftr" sz="quarter" idx="11"/>
          </p:nvPr>
        </p:nvSpPr>
        <p:spPr>
          <a:xfrm>
            <a:off x="1554163" y="6538913"/>
            <a:ext cx="5943600" cy="184150"/>
          </a:xfrm>
          <a:prstGeom prst="rect">
            <a:avLst/>
          </a:prstGeom>
        </p:spPr>
        <p:txBody>
          <a:bodyPr/>
          <a:lstStyle>
            <a:lvl1pPr>
              <a:defRPr/>
            </a:lvl1pPr>
          </a:lstStyle>
          <a:p>
            <a:pPr>
              <a:defRPr/>
            </a:pPr>
            <a:endParaRPr lang="en-US"/>
          </a:p>
        </p:txBody>
      </p:sp>
      <p:sp>
        <p:nvSpPr>
          <p:cNvPr id="6" name="Date Placeholder 5"/>
          <p:cNvSpPr>
            <a:spLocks noGrp="1"/>
          </p:cNvSpPr>
          <p:nvPr>
            <p:ph type="dt" sz="half" idx="12"/>
          </p:nvPr>
        </p:nvSpPr>
        <p:spPr>
          <a:xfrm>
            <a:off x="549275" y="6538913"/>
            <a:ext cx="1004888" cy="184150"/>
          </a:xfrm>
          <a:prstGeom prst="rect">
            <a:avLst/>
          </a:prstGeom>
        </p:spPr>
        <p:txBody>
          <a:bodyPr/>
          <a:lstStyle>
            <a:lvl1pPr>
              <a:defRPr/>
            </a:lvl1pPr>
          </a:lstStyle>
          <a:p>
            <a:fld id="{AC109E47-AACA-436D-A1C7-8E9B5947E664}" type="datetime1">
              <a:rPr lang="en-US" smtClean="0"/>
              <a:pPr/>
              <a:t>10/17/2014</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xfrm>
            <a:off x="182563" y="6538913"/>
            <a:ext cx="366712" cy="184150"/>
          </a:xfrm>
          <a:prstGeom prst="rect">
            <a:avLst/>
          </a:prstGeom>
          <a:ln/>
        </p:spPr>
        <p:txBody>
          <a:bodyPr/>
          <a:lstStyle>
            <a:lvl1pPr>
              <a:defRPr sz="1000">
                <a:solidFill>
                  <a:schemeClr val="bg2"/>
                </a:solidFill>
              </a:defRPr>
            </a:lvl1pPr>
          </a:lstStyle>
          <a:p>
            <a:fld id="{4CE3006C-6B65-44CB-B710-6735F1AF8FBC}" type="slidenum">
              <a:rPr lang="en-US" smtClean="0"/>
              <a:pPr/>
              <a:t>‹#›</a:t>
            </a:fld>
            <a:endParaRPr lang="en-US" dirty="0"/>
          </a:p>
        </p:txBody>
      </p:sp>
      <p:sp>
        <p:nvSpPr>
          <p:cNvPr id="5"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6"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E1A8F8B5-F7AF-4D59-B1E1-2FADAE3F4FB5}" type="datetime1">
              <a:rPr lang="en-US" smtClean="0"/>
              <a:pPr/>
              <a:t>10/17/2014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4E6B5756-13FF-4C19-975B-3F07251D7812}" type="slidenum">
              <a:rPr lang="en-US"/>
              <a:pPr/>
              <a:t>‹#›</a:t>
            </a:fld>
            <a:endParaRPr lang="en-US"/>
          </a:p>
        </p:txBody>
      </p:sp>
      <p:sp>
        <p:nvSpPr>
          <p:cNvPr id="5"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6"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CAB74AC8-5A5D-4CC5-A0C3-48792D25203B}" type="datetime1">
              <a:rPr lang="en-US" smtClean="0"/>
              <a:pPr/>
              <a:t>10/17/2014</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5B17AF2C-F22F-4FE6-A43E-0683AAD21770}" type="slidenum">
              <a:rPr lang="en-US"/>
              <a:pPr/>
              <a:t>‹#›</a:t>
            </a:fld>
            <a:endParaRPr lang="en-US"/>
          </a:p>
        </p:txBody>
      </p:sp>
      <p:sp>
        <p:nvSpPr>
          <p:cNvPr id="6"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7"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DB942550-CB9B-4239-A41B-E1F77BFBA5A8}" type="datetime1">
              <a:rPr lang="en-US" smtClean="0"/>
              <a:pPr/>
              <a:t>10/17/2014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9506F4B2-73EE-496C-938F-384D2E8397D7}" type="slidenum">
              <a:rPr lang="en-US"/>
              <a:pPr/>
              <a:t>‹#›</a:t>
            </a:fld>
            <a:endParaRPr lang="en-US"/>
          </a:p>
        </p:txBody>
      </p:sp>
      <p:sp>
        <p:nvSpPr>
          <p:cNvPr id="8"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9"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B65B3C5B-0276-4508-AE36-4B23AF2F81F0}" type="datetime1">
              <a:rPr lang="en-US" smtClean="0"/>
              <a:pPr/>
              <a:t>10/17/2014</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A058A8B5-102E-447A-AF3C-3F2A1557A75B}" type="slidenum">
              <a:rPr lang="en-US"/>
              <a:pPr/>
              <a:t>‹#›</a:t>
            </a:fld>
            <a:endParaRPr lang="en-US"/>
          </a:p>
        </p:txBody>
      </p:sp>
      <p:sp>
        <p:nvSpPr>
          <p:cNvPr id="4"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5"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EA6EFD6E-34CE-4C21-A747-808D6E3236EC}" type="datetime1">
              <a:rPr lang="en-US" smtClean="0"/>
              <a:pPr/>
              <a:t>10/17/2014</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C39A16A2-CE4A-4561-AF5A-7D158002C937}" type="slidenum">
              <a:rPr lang="en-US"/>
              <a:pPr/>
              <a:t>‹#›</a:t>
            </a:fld>
            <a:endParaRPr lang="en-US"/>
          </a:p>
        </p:txBody>
      </p:sp>
      <p:sp>
        <p:nvSpPr>
          <p:cNvPr id="3"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4"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A2D068E7-78C1-40CE-A3DE-B52804905921}" type="datetime1">
              <a:rPr lang="en-US" smtClean="0"/>
              <a:pPr/>
              <a:t>10/17/2014</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06930375-D930-4632-809D-E666B6226AFB}" type="slidenum">
              <a:rPr lang="en-US"/>
              <a:pPr/>
              <a:t>‹#›</a:t>
            </a:fld>
            <a:endParaRPr lang="en-US"/>
          </a:p>
        </p:txBody>
      </p:sp>
      <p:sp>
        <p:nvSpPr>
          <p:cNvPr id="6"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7"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3D6CDFBB-1CB0-4478-AB94-9258DD087FB0}" type="datetime1">
              <a:rPr lang="en-US" smtClean="0"/>
              <a:pPr/>
              <a:t>10/17/2014</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xfrm>
            <a:off x="182563" y="6538913"/>
            <a:ext cx="366712" cy="184150"/>
          </a:xfrm>
          <a:prstGeom prst="rect">
            <a:avLst/>
          </a:prstGeom>
          <a:ln/>
        </p:spPr>
        <p:txBody>
          <a:bodyPr/>
          <a:lstStyle>
            <a:lvl1pPr>
              <a:defRPr/>
            </a:lvl1pPr>
          </a:lstStyle>
          <a:p>
            <a:fld id="{8EB54B1B-B31F-4D41-A5C8-C2BDC6C3F2D7}" type="slidenum">
              <a:rPr lang="en-US"/>
              <a:pPr/>
              <a:t>‹#›</a:t>
            </a:fld>
            <a:endParaRPr lang="en-US"/>
          </a:p>
        </p:txBody>
      </p:sp>
      <p:sp>
        <p:nvSpPr>
          <p:cNvPr id="6" name="Rectangle 8"/>
          <p:cNvSpPr>
            <a:spLocks noGrp="1" noChangeArrowheads="1"/>
          </p:cNvSpPr>
          <p:nvPr>
            <p:ph type="ftr" sz="quarter" idx="11"/>
          </p:nvPr>
        </p:nvSpPr>
        <p:spPr>
          <a:xfrm>
            <a:off x="1554163" y="6538913"/>
            <a:ext cx="5943600" cy="184150"/>
          </a:xfrm>
          <a:prstGeom prst="rect">
            <a:avLst/>
          </a:prstGeom>
          <a:ln/>
        </p:spPr>
        <p:txBody>
          <a:bodyPr/>
          <a:lstStyle>
            <a:lvl1pPr>
              <a:defRPr/>
            </a:lvl1pPr>
          </a:lstStyle>
          <a:p>
            <a:pPr>
              <a:defRPr/>
            </a:pPr>
            <a:endParaRPr lang="en-US"/>
          </a:p>
        </p:txBody>
      </p:sp>
      <p:sp>
        <p:nvSpPr>
          <p:cNvPr id="7" name="Rectangle 9"/>
          <p:cNvSpPr>
            <a:spLocks noGrp="1" noChangeArrowheads="1"/>
          </p:cNvSpPr>
          <p:nvPr>
            <p:ph type="dt" sz="half" idx="12"/>
          </p:nvPr>
        </p:nvSpPr>
        <p:spPr>
          <a:xfrm>
            <a:off x="549275" y="6538913"/>
            <a:ext cx="1004888" cy="184150"/>
          </a:xfrm>
          <a:prstGeom prst="rect">
            <a:avLst/>
          </a:prstGeom>
          <a:ln/>
        </p:spPr>
        <p:txBody>
          <a:bodyPr/>
          <a:lstStyle>
            <a:lvl1pPr>
              <a:defRPr/>
            </a:lvl1pPr>
          </a:lstStyle>
          <a:p>
            <a:fld id="{DA48A4E8-E80C-43D7-810B-1DBA9EF44C86}" type="datetime1">
              <a:rPr lang="en-US" smtClean="0"/>
              <a:pPr/>
              <a:t>10/17/2014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182563" y="1874838"/>
            <a:ext cx="8686800" cy="447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5128" name="Rectangle 13"/>
          <p:cNvSpPr>
            <a:spLocks noGrp="1" noChangeArrowheads="1"/>
          </p:cNvSpPr>
          <p:nvPr>
            <p:ph type="title"/>
          </p:nvPr>
        </p:nvSpPr>
        <p:spPr bwMode="auto">
          <a:xfrm>
            <a:off x="182563" y="595313"/>
            <a:ext cx="8686800" cy="63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8" name="Picture 1" descr="C:\Users\IBM_ADMIN\Documents\CSR\Central Asia\logo.png"/>
          <p:cNvPicPr>
            <a:picLocks noChangeAspect="1" noChangeArrowheads="1"/>
          </p:cNvPicPr>
          <p:nvPr userDrawn="1"/>
        </p:nvPicPr>
        <p:blipFill>
          <a:blip r:embed="rId14"/>
          <a:srcRect/>
          <a:stretch>
            <a:fillRect/>
          </a:stretch>
        </p:blipFill>
        <p:spPr bwMode="auto">
          <a:xfrm>
            <a:off x="8162925" y="114300"/>
            <a:ext cx="685469" cy="409575"/>
          </a:xfrm>
          <a:prstGeom prst="rect">
            <a:avLst/>
          </a:prstGeom>
          <a:noFill/>
        </p:spPr>
      </p:pic>
    </p:spTree>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 id="2147484160" r:id="rId9"/>
    <p:sldLayoutId id="2147484161" r:id="rId10"/>
    <p:sldLayoutId id="2147484162" r:id="rId11"/>
    <p:sldLayoutId id="2147484163" r:id="rId12"/>
  </p:sldLayoutIdLst>
  <p:hf hdr="0" ftr="0" dt="0"/>
  <p:txStyles>
    <p:titleStyle>
      <a:lvl1pPr algn="l" rtl="0" eaLnBrk="0" fontAlgn="base" hangingPunct="0">
        <a:lnSpc>
          <a:spcPct val="90000"/>
        </a:lnSpc>
        <a:spcBef>
          <a:spcPct val="0"/>
        </a:spcBef>
        <a:spcAft>
          <a:spcPct val="0"/>
        </a:spcAft>
        <a:defRPr sz="2200">
          <a:solidFill>
            <a:srgbClr val="000000"/>
          </a:solidFill>
          <a:latin typeface="+mj-lt"/>
          <a:ea typeface="+mj-ea"/>
          <a:cs typeface="+mj-cs"/>
        </a:defRPr>
      </a:lvl1pPr>
      <a:lvl2pPr algn="l" rtl="0" eaLnBrk="0" fontAlgn="base" hangingPunct="0">
        <a:lnSpc>
          <a:spcPct val="90000"/>
        </a:lnSpc>
        <a:spcBef>
          <a:spcPct val="0"/>
        </a:spcBef>
        <a:spcAft>
          <a:spcPct val="0"/>
        </a:spcAft>
        <a:defRPr sz="2200">
          <a:solidFill>
            <a:srgbClr val="000000"/>
          </a:solidFill>
          <a:latin typeface="Arial" charset="0"/>
          <a:ea typeface="Arial" charset="0"/>
          <a:cs typeface="Arial" charset="0"/>
        </a:defRPr>
      </a:lvl2pPr>
      <a:lvl3pPr algn="l" rtl="0" eaLnBrk="0" fontAlgn="base" hangingPunct="0">
        <a:lnSpc>
          <a:spcPct val="90000"/>
        </a:lnSpc>
        <a:spcBef>
          <a:spcPct val="0"/>
        </a:spcBef>
        <a:spcAft>
          <a:spcPct val="0"/>
        </a:spcAft>
        <a:defRPr sz="2200">
          <a:solidFill>
            <a:srgbClr val="000000"/>
          </a:solidFill>
          <a:latin typeface="Arial" charset="0"/>
          <a:ea typeface="Arial" charset="0"/>
          <a:cs typeface="Arial" charset="0"/>
        </a:defRPr>
      </a:lvl3pPr>
      <a:lvl4pPr algn="l" rtl="0" eaLnBrk="0" fontAlgn="base" hangingPunct="0">
        <a:lnSpc>
          <a:spcPct val="90000"/>
        </a:lnSpc>
        <a:spcBef>
          <a:spcPct val="0"/>
        </a:spcBef>
        <a:spcAft>
          <a:spcPct val="0"/>
        </a:spcAft>
        <a:defRPr sz="2200">
          <a:solidFill>
            <a:srgbClr val="000000"/>
          </a:solidFill>
          <a:latin typeface="Arial" charset="0"/>
          <a:ea typeface="Arial" charset="0"/>
          <a:cs typeface="Arial" charset="0"/>
        </a:defRPr>
      </a:lvl4pPr>
      <a:lvl5pPr algn="l" rtl="0" eaLnBrk="0" fontAlgn="base" hangingPunct="0">
        <a:lnSpc>
          <a:spcPct val="90000"/>
        </a:lnSpc>
        <a:spcBef>
          <a:spcPct val="0"/>
        </a:spcBef>
        <a:spcAft>
          <a:spcPct val="0"/>
        </a:spcAft>
        <a:defRPr sz="2200">
          <a:solidFill>
            <a:srgbClr val="000000"/>
          </a:solidFill>
          <a:latin typeface="Arial" charset="0"/>
          <a:ea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ea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ea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ea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ea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tx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tx1"/>
          </a:solidFill>
          <a:latin typeface="+mn-lt"/>
          <a:ea typeface="+mn-ea"/>
          <a:cs typeface="+mn-cs"/>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jpeg"/><Relationship Id="rId18" Type="http://schemas.openxmlformats.org/officeDocument/2006/relationships/image" Target="../media/image23.png"/><Relationship Id="rId3" Type="http://schemas.openxmlformats.org/officeDocument/2006/relationships/image" Target="../media/image9.jpeg"/><Relationship Id="rId21" Type="http://schemas.openxmlformats.org/officeDocument/2006/relationships/image" Target="../media/image26.jpeg"/><Relationship Id="rId7" Type="http://schemas.openxmlformats.org/officeDocument/2006/relationships/image" Target="../media/image13.jpeg"/><Relationship Id="rId12" Type="http://schemas.openxmlformats.org/officeDocument/2006/relationships/image" Target="../media/image18.png"/><Relationship Id="rId17" Type="http://schemas.openxmlformats.org/officeDocument/2006/relationships/image" Target="../media/image22.jpeg"/><Relationship Id="rId2" Type="http://schemas.openxmlformats.org/officeDocument/2006/relationships/notesSlide" Target="../notesSlides/notesSlide9.xml"/><Relationship Id="rId16" Type="http://schemas.openxmlformats.org/officeDocument/2006/relationships/image" Target="../media/image21.jpeg"/><Relationship Id="rId20"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5" Type="http://schemas.openxmlformats.org/officeDocument/2006/relationships/image" Target="../media/image20.png"/><Relationship Id="rId10" Type="http://schemas.openxmlformats.org/officeDocument/2006/relationships/image" Target="../media/image16.jpeg"/><Relationship Id="rId19" Type="http://schemas.openxmlformats.org/officeDocument/2006/relationships/image" Target="../media/image24.jpeg"/><Relationship Id="rId4" Type="http://schemas.openxmlformats.org/officeDocument/2006/relationships/image" Target="../media/image10.jpeg"/><Relationship Id="rId9" Type="http://schemas.openxmlformats.org/officeDocument/2006/relationships/image" Target="../media/image15.jpeg"/><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075" y="1219200"/>
            <a:ext cx="4327525" cy="1470025"/>
          </a:xfrm>
        </p:spPr>
        <p:txBody>
          <a:bodyPr/>
          <a:lstStyle/>
          <a:p>
            <a:pPr>
              <a:lnSpc>
                <a:spcPct val="100000"/>
              </a:lnSpc>
            </a:pPr>
            <a:r>
              <a:rPr lang="el-GR" sz="7200" dirty="0" smtClean="0">
                <a:solidFill>
                  <a:schemeClr val="tx1"/>
                </a:solidFill>
                <a:latin typeface="Times New Roman"/>
                <a:cs typeface="Times New Roman"/>
              </a:rPr>
              <a:t>π</a:t>
            </a:r>
            <a:r>
              <a:rPr lang="en-US" sz="3200" b="1" dirty="0" smtClean="0">
                <a:solidFill>
                  <a:schemeClr val="tx1"/>
                </a:solidFill>
                <a:latin typeface="ITC Lubalin Graph Std Book" pitchFamily="18" charset="0"/>
                <a:cs typeface="Lao UI" pitchFamily="34" charset="0"/>
              </a:rPr>
              <a:t>OSEIDON</a:t>
            </a:r>
            <a:r>
              <a:rPr lang="en-US" b="1" dirty="0" smtClean="0">
                <a:solidFill>
                  <a:schemeClr val="tx1"/>
                </a:solidFill>
                <a:latin typeface="Lao UI" pitchFamily="34" charset="0"/>
                <a:cs typeface="Lao UI" pitchFamily="34" charset="0"/>
              </a:rPr>
              <a:t/>
            </a:r>
            <a:br>
              <a:rPr lang="en-US" b="1" dirty="0" smtClean="0">
                <a:solidFill>
                  <a:schemeClr val="tx1"/>
                </a:solidFill>
                <a:latin typeface="Lao UI" pitchFamily="34" charset="0"/>
                <a:cs typeface="Lao UI" pitchFamily="34" charset="0"/>
              </a:rPr>
            </a:br>
            <a:r>
              <a:rPr lang="en-US" sz="1800" b="1" dirty="0" smtClean="0">
                <a:solidFill>
                  <a:schemeClr val="accent6"/>
                </a:solidFill>
                <a:latin typeface="HelveticaNeueLT Std" pitchFamily="34" charset="0"/>
                <a:cs typeface="Lao UI" pitchFamily="34" charset="0"/>
              </a:rPr>
              <a:t>Towards a global community for </a:t>
            </a:r>
            <a:br>
              <a:rPr lang="en-US" sz="1800" b="1" dirty="0" smtClean="0">
                <a:solidFill>
                  <a:schemeClr val="accent6"/>
                </a:solidFill>
                <a:latin typeface="HelveticaNeueLT Std" pitchFamily="34" charset="0"/>
                <a:cs typeface="Lao UI" pitchFamily="34" charset="0"/>
              </a:rPr>
            </a:br>
            <a:r>
              <a:rPr lang="en-US" sz="1800" b="1" dirty="0" smtClean="0">
                <a:solidFill>
                  <a:schemeClr val="accent6"/>
                </a:solidFill>
                <a:latin typeface="HelveticaNeueLT Std" pitchFamily="34" charset="0"/>
                <a:cs typeface="Lao UI" pitchFamily="34" charset="0"/>
              </a:rPr>
              <a:t>open climate research</a:t>
            </a:r>
            <a:r>
              <a:rPr lang="en-US" b="1" dirty="0" smtClean="0">
                <a:solidFill>
                  <a:schemeClr val="tx1"/>
                </a:solidFill>
                <a:latin typeface="Lao UI" pitchFamily="34" charset="0"/>
                <a:cs typeface="Lao UI" pitchFamily="34" charset="0"/>
              </a:rPr>
              <a:t/>
            </a:r>
            <a:br>
              <a:rPr lang="en-US" b="1" dirty="0" smtClean="0">
                <a:solidFill>
                  <a:schemeClr val="tx1"/>
                </a:solidFill>
                <a:latin typeface="Lao UI" pitchFamily="34" charset="0"/>
                <a:cs typeface="Lao UI" pitchFamily="34" charset="0"/>
              </a:rPr>
            </a:br>
            <a:endParaRPr lang="en-US" dirty="0"/>
          </a:p>
        </p:txBody>
      </p:sp>
      <p:sp>
        <p:nvSpPr>
          <p:cNvPr id="4" name="Slide Number Placeholder 3"/>
          <p:cNvSpPr>
            <a:spLocks noGrp="1"/>
          </p:cNvSpPr>
          <p:nvPr>
            <p:ph type="sldNum" sz="quarter" idx="10"/>
          </p:nvPr>
        </p:nvSpPr>
        <p:spPr/>
        <p:txBody>
          <a:bodyPr/>
          <a:lstStyle/>
          <a:p>
            <a:fld id="{6B633897-938F-47BB-B9B0-2FA42D51550D}" type="slidenum">
              <a:rPr lang="en-US" smtClean="0"/>
              <a:pPr/>
              <a:t>1</a:t>
            </a:fld>
            <a:endParaRPr lang="en-US" dirty="0"/>
          </a:p>
        </p:txBody>
      </p:sp>
      <p:sp>
        <p:nvSpPr>
          <p:cNvPr id="5" name="Title 1"/>
          <p:cNvSpPr txBox="1">
            <a:spLocks/>
          </p:cNvSpPr>
          <p:nvPr/>
        </p:nvSpPr>
        <p:spPr bwMode="auto">
          <a:xfrm>
            <a:off x="3927475" y="4813300"/>
            <a:ext cx="4327525" cy="1470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chemeClr val="tx1">
                    <a:lumMod val="50000"/>
                    <a:lumOff val="50000"/>
                  </a:schemeClr>
                </a:solidFill>
                <a:effectLst/>
                <a:uLnTx/>
                <a:uFillTx/>
                <a:latin typeface="HelveticaNeueLT Std" pitchFamily="34" charset="0"/>
                <a:ea typeface="+mj-ea"/>
                <a:cs typeface="Lao UI" pitchFamily="34" charset="0"/>
              </a:rPr>
              <a:t>Project description</a:t>
            </a:r>
            <a:r>
              <a:rPr kumimoji="0" lang="en-US" sz="2200" b="1" i="0" u="none" strike="noStrike" kern="0" cap="none" spc="0" normalizeH="0" baseline="0" noProof="0" dirty="0" smtClean="0">
                <a:ln>
                  <a:noFill/>
                </a:ln>
                <a:solidFill>
                  <a:schemeClr val="tx1"/>
                </a:solidFill>
                <a:effectLst/>
                <a:uLnTx/>
                <a:uFillTx/>
                <a:latin typeface="Lao UI" pitchFamily="34" charset="0"/>
                <a:ea typeface="+mj-ea"/>
                <a:cs typeface="Lao UI" pitchFamily="34" charset="0"/>
              </a:rPr>
              <a:t/>
            </a:r>
            <a:br>
              <a:rPr kumimoji="0" lang="en-US" sz="2200" b="1" i="0" u="none" strike="noStrike" kern="0" cap="none" spc="0" normalizeH="0" baseline="0" noProof="0" dirty="0" smtClean="0">
                <a:ln>
                  <a:noFill/>
                </a:ln>
                <a:solidFill>
                  <a:schemeClr val="tx1"/>
                </a:solidFill>
                <a:effectLst/>
                <a:uLnTx/>
                <a:uFillTx/>
                <a:latin typeface="Lao UI" pitchFamily="34" charset="0"/>
                <a:ea typeface="+mj-ea"/>
                <a:cs typeface="Lao UI" pitchFamily="34" charset="0"/>
              </a:rPr>
            </a:br>
            <a:endParaRPr kumimoji="0" lang="en-US" sz="2200" b="0" i="0" u="none" strike="noStrike" kern="0" cap="none" spc="0" normalizeH="0" baseline="0" noProof="0" dirty="0">
              <a:ln>
                <a:noFill/>
              </a:ln>
              <a:solidFill>
                <a:srgbClr val="00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3" y="731862"/>
            <a:ext cx="7847041" cy="2751522"/>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Interested?</a:t>
            </a:r>
          </a:p>
          <a:p>
            <a:pPr algn="l"/>
            <a:endParaRPr lang="en-US" sz="3200" b="1" dirty="0" smtClean="0">
              <a:solidFill>
                <a:schemeClr val="tx1">
                  <a:lumMod val="50000"/>
                  <a:lumOff val="50000"/>
                </a:schemeClr>
              </a:solidFill>
              <a:latin typeface="ITC Lubalin Graph Std Book" pitchFamily="18" charset="0"/>
              <a:cs typeface="Lao UI" pitchFamily="34" charset="0"/>
            </a:endParaRPr>
          </a:p>
          <a:p>
            <a:pPr algn="l"/>
            <a:r>
              <a:rPr lang="en-US" sz="1400" dirty="0" smtClean="0">
                <a:solidFill>
                  <a:schemeClr val="tx1">
                    <a:lumMod val="50000"/>
                    <a:lumOff val="50000"/>
                  </a:schemeClr>
                </a:solidFill>
                <a:latin typeface="HelveticaNeueLT Std" pitchFamily="34" charset="0"/>
                <a:cs typeface="Lao UI" pitchFamily="34" charset="0"/>
              </a:rPr>
              <a:t>If you are interested to start this journey with us?</a:t>
            </a:r>
          </a:p>
          <a:p>
            <a:pPr algn="l"/>
            <a:r>
              <a:rPr lang="en-US" sz="1400" dirty="0" smtClean="0">
                <a:solidFill>
                  <a:schemeClr val="tx1">
                    <a:lumMod val="50000"/>
                    <a:lumOff val="50000"/>
                  </a:schemeClr>
                </a:solidFill>
                <a:latin typeface="HelveticaNeueLT Std" pitchFamily="34" charset="0"/>
                <a:cs typeface="Lao UI" pitchFamily="34" charset="0"/>
              </a:rPr>
              <a:t>Do you have ideas you want to share?</a:t>
            </a:r>
          </a:p>
          <a:p>
            <a:pPr algn="l"/>
            <a:r>
              <a:rPr lang="en-US" sz="1400" dirty="0" smtClean="0">
                <a:solidFill>
                  <a:schemeClr val="tx1">
                    <a:lumMod val="50000"/>
                    <a:lumOff val="50000"/>
                  </a:schemeClr>
                </a:solidFill>
                <a:latin typeface="HelveticaNeueLT Std" pitchFamily="34" charset="0"/>
                <a:cs typeface="Lao UI" pitchFamily="34" charset="0"/>
              </a:rPr>
              <a:t>Or do you just want to know more? </a:t>
            </a:r>
          </a:p>
          <a:p>
            <a:pPr algn="l"/>
            <a:endParaRPr lang="en-US" sz="1400" dirty="0" smtClean="0">
              <a:solidFill>
                <a:schemeClr val="accent6"/>
              </a:solidFill>
              <a:latin typeface="HelveticaNeueLT Std" pitchFamily="34" charset="0"/>
              <a:cs typeface="Lao UI" pitchFamily="34" charset="0"/>
            </a:endParaRPr>
          </a:p>
          <a:p>
            <a:pPr algn="l"/>
            <a:r>
              <a:rPr lang="en-US" sz="1400" dirty="0" smtClean="0">
                <a:solidFill>
                  <a:schemeClr val="accent6"/>
                </a:solidFill>
                <a:latin typeface="HelveticaNeueLT Std" pitchFamily="34" charset="0"/>
                <a:cs typeface="Lao UI" pitchFamily="34" charset="0"/>
              </a:rPr>
              <a:t>Contact us at wing@dutchcourage.org.</a:t>
            </a:r>
            <a:endParaRPr lang="en-US" sz="1400" dirty="0" smtClean="0">
              <a:solidFill>
                <a:schemeClr val="tx1"/>
              </a:solidFill>
              <a:latin typeface="ITC Lubalin Graph Std Book" pitchFamily="18" charset="0"/>
              <a:cs typeface="Lao UI" pitchFamily="34" charset="0"/>
            </a:endParaRPr>
          </a:p>
          <a:p>
            <a:pPr algn="l"/>
            <a:endParaRPr lang="en-US" b="1" dirty="0" smtClean="0">
              <a:solidFill>
                <a:schemeClr val="tx1"/>
              </a:solidFill>
              <a:latin typeface="ITC Lubalin Graph Std Book" pitchFamily="18" charset="0"/>
              <a:cs typeface="Lao UI" pitchFamily="34" charset="0"/>
            </a:endParaRPr>
          </a:p>
          <a:p>
            <a:pPr algn="l"/>
            <a:endParaRPr lang="en-US" b="1" dirty="0" smtClean="0">
              <a:solidFill>
                <a:schemeClr val="tx1"/>
              </a:solidFill>
              <a:latin typeface="ITC Lubalin Graph Std Book" pitchFamily="18" charset="0"/>
              <a:cs typeface="Lao UI" pitchFamily="34" charset="0"/>
            </a:endParaRPr>
          </a:p>
          <a:p>
            <a:pPr algn="l"/>
            <a:r>
              <a:rPr lang="en-US" sz="600" dirty="0" smtClean="0">
                <a:solidFill>
                  <a:srgbClr val="0070C0"/>
                </a:solidFill>
                <a:latin typeface="ITC Lubalin Graph Std Book" pitchFamily="18" charset="0"/>
                <a:cs typeface="Lao UI" pitchFamily="34" charset="0"/>
              </a:rPr>
              <a:t>. </a:t>
            </a:r>
          </a:p>
          <a:p>
            <a:pPr algn="l"/>
            <a:endParaRPr lang="en-US" sz="600" dirty="0">
              <a:solidFill>
                <a:srgbClr val="0070C0"/>
              </a:solidFill>
              <a:latin typeface="ITC Lubalin Graph Std Book" pitchFamily="18" charset="0"/>
              <a:cs typeface="Lao UI" pitchFamily="34" charset="0"/>
            </a:endParaRPr>
          </a:p>
          <a:p>
            <a:pPr algn="l"/>
            <a:endParaRPr lang="en-US" sz="1200" dirty="0">
              <a:solidFill>
                <a:srgbClr val="0070C0"/>
              </a:solidFill>
              <a:latin typeface="ITC Lubalin Graph Std Book" pitchFamily="18" charset="0"/>
              <a:cs typeface="Lao UI" pitchFamily="34" charset="0"/>
            </a:endParaRPr>
          </a:p>
        </p:txBody>
      </p:sp>
      <p:sp>
        <p:nvSpPr>
          <p:cNvPr id="4" name="Slide Number Placeholder 3"/>
          <p:cNvSpPr>
            <a:spLocks noGrp="1"/>
          </p:cNvSpPr>
          <p:nvPr>
            <p:ph type="sldNum" sz="quarter" idx="10"/>
          </p:nvPr>
        </p:nvSpPr>
        <p:spPr/>
        <p:txBody>
          <a:bodyPr/>
          <a:lstStyle/>
          <a:p>
            <a:fld id="{4CE3006C-6B65-44CB-B710-6735F1AF8FBC}" type="slidenum">
              <a:rPr lang="en-US" smtClean="0"/>
              <a:pPr/>
              <a:t>10</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3" y="731862"/>
            <a:ext cx="7847041" cy="3850285"/>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Audience &amp; Purpose</a:t>
            </a:r>
          </a:p>
          <a:p>
            <a:pPr algn="l"/>
            <a:endParaRPr lang="en-US" sz="3200" dirty="0" smtClean="0">
              <a:solidFill>
                <a:schemeClr val="accent6"/>
              </a:solidFill>
              <a:latin typeface="HelveticaNeueLT Std" pitchFamily="34" charset="0"/>
              <a:cs typeface="Lao UI" pitchFamily="34" charset="0"/>
            </a:endParaRPr>
          </a:p>
          <a:p>
            <a:pPr algn="l"/>
            <a:r>
              <a:rPr lang="en-US" dirty="0" smtClean="0">
                <a:solidFill>
                  <a:schemeClr val="tx1"/>
                </a:solidFill>
                <a:latin typeface="ITC Lubalin Graph Std Book" pitchFamily="18" charset="0"/>
                <a:cs typeface="Lao UI" pitchFamily="34" charset="0"/>
              </a:rPr>
              <a:t>Audience</a:t>
            </a:r>
          </a:p>
          <a:p>
            <a:pPr algn="l"/>
            <a:endParaRPr lang="en-US" sz="800" b="1" dirty="0" smtClean="0">
              <a:solidFill>
                <a:schemeClr val="tx1"/>
              </a:solidFill>
              <a:latin typeface="ITC Lubalin Graph Std Book" pitchFamily="18" charset="0"/>
              <a:cs typeface="Lao UI" pitchFamily="34" charset="0"/>
            </a:endParaRPr>
          </a:p>
          <a:p>
            <a:pPr algn="l">
              <a:lnSpc>
                <a:spcPct val="100000"/>
              </a:lnSpc>
              <a:buFont typeface="Arial" pitchFamily="34" charset="0"/>
              <a:buChar char="•"/>
            </a:pPr>
            <a:r>
              <a:rPr lang="en-US" sz="1400" dirty="0" smtClean="0">
                <a:solidFill>
                  <a:schemeClr val="accent6"/>
                </a:solidFill>
                <a:latin typeface="HelveticaNeueLT Std" pitchFamily="34" charset="0"/>
                <a:cs typeface="Lao UI" pitchFamily="34" charset="0"/>
              </a:rPr>
              <a:t> Researchers on climate (universities, institutes)</a:t>
            </a:r>
          </a:p>
          <a:p>
            <a:pPr algn="l">
              <a:lnSpc>
                <a:spcPct val="100000"/>
              </a:lnSpc>
              <a:buFont typeface="Arial" pitchFamily="34" charset="0"/>
              <a:buChar char="•"/>
            </a:pPr>
            <a:r>
              <a:rPr lang="en-US" sz="1400" dirty="0" smtClean="0">
                <a:solidFill>
                  <a:schemeClr val="accent6"/>
                </a:solidFill>
                <a:latin typeface="HelveticaNeueLT Std" pitchFamily="34" charset="0"/>
                <a:cs typeface="Lao UI" pitchFamily="34" charset="0"/>
              </a:rPr>
              <a:t> Climate policy makers</a:t>
            </a:r>
          </a:p>
          <a:p>
            <a:pPr algn="l">
              <a:lnSpc>
                <a:spcPct val="100000"/>
              </a:lnSpc>
              <a:buFont typeface="Arial" pitchFamily="34" charset="0"/>
              <a:buChar char="•"/>
            </a:pPr>
            <a:r>
              <a:rPr lang="en-US" sz="1400" dirty="0" smtClean="0">
                <a:solidFill>
                  <a:schemeClr val="accent6"/>
                </a:solidFill>
                <a:latin typeface="HelveticaNeueLT Std" pitchFamily="34" charset="0"/>
                <a:cs typeface="Lao UI" pitchFamily="34" charset="0"/>
              </a:rPr>
              <a:t> Those who are interested</a:t>
            </a:r>
          </a:p>
          <a:p>
            <a:pPr algn="l"/>
            <a:endParaRPr lang="en-US" sz="2800" b="1" dirty="0" smtClean="0">
              <a:solidFill>
                <a:schemeClr val="tx1"/>
              </a:solidFill>
              <a:latin typeface="ITC Lubalin Graph Std Book" pitchFamily="18" charset="0"/>
              <a:cs typeface="Lao UI" pitchFamily="34" charset="0"/>
            </a:endParaRPr>
          </a:p>
          <a:p>
            <a:pPr algn="l"/>
            <a:r>
              <a:rPr lang="en-US" dirty="0" smtClean="0">
                <a:solidFill>
                  <a:schemeClr val="tx1"/>
                </a:solidFill>
                <a:latin typeface="ITC Lubalin Graph Std Book" pitchFamily="18" charset="0"/>
                <a:cs typeface="Lao UI" pitchFamily="34" charset="0"/>
              </a:rPr>
              <a:t>Purpose</a:t>
            </a:r>
          </a:p>
          <a:p>
            <a:pPr algn="l"/>
            <a:endParaRPr lang="en-US" sz="1000" b="1" dirty="0" smtClean="0">
              <a:solidFill>
                <a:schemeClr val="tx1"/>
              </a:solidFill>
              <a:latin typeface="ITC Lubalin Graph Std Book" pitchFamily="18" charset="0"/>
              <a:cs typeface="Lao UI" pitchFamily="34" charset="0"/>
            </a:endParaRPr>
          </a:p>
          <a:p>
            <a:pPr algn="l">
              <a:lnSpc>
                <a:spcPct val="100000"/>
              </a:lnSpc>
              <a:buFont typeface="Arial" pitchFamily="34" charset="0"/>
              <a:buChar char="•"/>
            </a:pPr>
            <a:r>
              <a:rPr lang="en-US" sz="1400" dirty="0" smtClean="0">
                <a:solidFill>
                  <a:schemeClr val="accent6"/>
                </a:solidFill>
                <a:latin typeface="HelveticaNeueLT Std" pitchFamily="34" charset="0"/>
                <a:cs typeface="Lao UI" pitchFamily="34" charset="0"/>
              </a:rPr>
              <a:t> Provide information on project</a:t>
            </a:r>
          </a:p>
          <a:p>
            <a:pPr algn="l">
              <a:lnSpc>
                <a:spcPct val="100000"/>
              </a:lnSpc>
              <a:buFont typeface="Arial" pitchFamily="34" charset="0"/>
              <a:buChar char="•"/>
            </a:pPr>
            <a:r>
              <a:rPr lang="en-US" sz="1400" dirty="0" smtClean="0">
                <a:solidFill>
                  <a:schemeClr val="accent6"/>
                </a:solidFill>
                <a:latin typeface="HelveticaNeueLT Std" pitchFamily="34" charset="0"/>
                <a:cs typeface="Lao UI" pitchFamily="34" charset="0"/>
              </a:rPr>
              <a:t> Input for discussion</a:t>
            </a:r>
          </a:p>
          <a:p>
            <a:pPr algn="l">
              <a:lnSpc>
                <a:spcPct val="100000"/>
              </a:lnSpc>
              <a:buFont typeface="Arial" pitchFamily="34" charset="0"/>
              <a:buChar char="•"/>
            </a:pPr>
            <a:r>
              <a:rPr lang="en-US" sz="1400" dirty="0" smtClean="0">
                <a:solidFill>
                  <a:schemeClr val="accent6"/>
                </a:solidFill>
                <a:latin typeface="HelveticaNeueLT Std" pitchFamily="34" charset="0"/>
                <a:cs typeface="Lao UI" pitchFamily="34" charset="0"/>
              </a:rPr>
              <a:t> Encourage collaboration</a:t>
            </a:r>
          </a:p>
          <a:p>
            <a:pPr algn="l"/>
            <a:endParaRPr lang="en-US" sz="1600" dirty="0" smtClean="0">
              <a:solidFill>
                <a:schemeClr val="accent6"/>
              </a:solidFill>
              <a:latin typeface="HelveticaNeueLT Std" pitchFamily="34" charset="0"/>
              <a:cs typeface="Lao UI" pitchFamily="34" charset="0"/>
            </a:endParaRPr>
          </a:p>
          <a:p>
            <a:pPr algn="l"/>
            <a:endParaRPr lang="en-US" sz="600" dirty="0">
              <a:solidFill>
                <a:srgbClr val="0070C0"/>
              </a:solidFill>
              <a:latin typeface="ITC Lubalin Graph Std Book" pitchFamily="18" charset="0"/>
              <a:cs typeface="Lao UI" pitchFamily="34" charset="0"/>
            </a:endParaRPr>
          </a:p>
          <a:p>
            <a:pPr algn="l"/>
            <a:endParaRPr lang="en-US" sz="1200" dirty="0">
              <a:solidFill>
                <a:srgbClr val="0070C0"/>
              </a:solidFill>
              <a:latin typeface="ITC Lubalin Graph Std Book" pitchFamily="18" charset="0"/>
              <a:cs typeface="Lao UI" pitchFamily="34" charset="0"/>
            </a:endParaRPr>
          </a:p>
        </p:txBody>
      </p:sp>
      <p:sp>
        <p:nvSpPr>
          <p:cNvPr id="4" name="Slide Number Placeholder 3"/>
          <p:cNvSpPr>
            <a:spLocks noGrp="1"/>
          </p:cNvSpPr>
          <p:nvPr>
            <p:ph type="sldNum" sz="quarter" idx="10"/>
          </p:nvPr>
        </p:nvSpPr>
        <p:spPr/>
        <p:txBody>
          <a:bodyPr/>
          <a:lstStyle/>
          <a:p>
            <a:fld id="{4CE3006C-6B65-44CB-B710-6735F1AF8FBC}"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3" y="731862"/>
            <a:ext cx="7847041" cy="1698927"/>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What’s wrong?</a:t>
            </a:r>
          </a:p>
          <a:p>
            <a:pPr algn="l"/>
            <a:endParaRPr lang="en-US" sz="3200" b="1" dirty="0" smtClean="0">
              <a:solidFill>
                <a:schemeClr val="tx1"/>
              </a:solidFill>
              <a:latin typeface="ITC Lubalin Graph Std Book" pitchFamily="18" charset="0"/>
              <a:cs typeface="Lao UI" pitchFamily="34" charset="0"/>
            </a:endParaRPr>
          </a:p>
          <a:p>
            <a:pPr algn="l"/>
            <a:endParaRPr lang="en-US" dirty="0" smtClean="0">
              <a:solidFill>
                <a:schemeClr val="tx1"/>
              </a:solidFill>
              <a:latin typeface="ITC Lubalin Graph Std Book" pitchFamily="18" charset="0"/>
              <a:cs typeface="Lao UI" pitchFamily="34" charset="0"/>
            </a:endParaRPr>
          </a:p>
          <a:p>
            <a:pPr algn="l"/>
            <a:endParaRPr lang="en-US" sz="800" b="1" dirty="0" smtClean="0">
              <a:solidFill>
                <a:schemeClr val="tx1"/>
              </a:solidFill>
              <a:latin typeface="ITC Lubalin Graph Std Book" pitchFamily="18" charset="0"/>
              <a:cs typeface="Lao UI" pitchFamily="34" charset="0"/>
            </a:endParaRPr>
          </a:p>
          <a:p>
            <a:pPr algn="l"/>
            <a:r>
              <a:rPr lang="en-US" sz="1400" dirty="0" smtClean="0">
                <a:solidFill>
                  <a:schemeClr val="accent6"/>
                </a:solidFill>
                <a:latin typeface="HelveticaNeueLT Std" pitchFamily="34" charset="0"/>
                <a:cs typeface="Lao UI" pitchFamily="34" charset="0"/>
              </a:rPr>
              <a:t> </a:t>
            </a:r>
            <a:endParaRPr lang="en-US" sz="2800" b="1" dirty="0" smtClean="0">
              <a:solidFill>
                <a:schemeClr val="tx1"/>
              </a:solidFill>
              <a:latin typeface="ITC Lubalin Graph Std Book" pitchFamily="18" charset="0"/>
              <a:cs typeface="Lao UI" pitchFamily="34" charset="0"/>
            </a:endParaRPr>
          </a:p>
          <a:p>
            <a:pPr algn="l"/>
            <a:endParaRPr lang="en-US" sz="1600" dirty="0" smtClean="0">
              <a:solidFill>
                <a:schemeClr val="accent6"/>
              </a:solidFill>
              <a:latin typeface="HelveticaNeueLT Std" pitchFamily="34" charset="0"/>
              <a:cs typeface="Lao UI" pitchFamily="34" charset="0"/>
            </a:endParaRPr>
          </a:p>
          <a:p>
            <a:pPr algn="l"/>
            <a:endParaRPr lang="en-US" sz="600" dirty="0">
              <a:solidFill>
                <a:srgbClr val="0070C0"/>
              </a:solidFill>
              <a:latin typeface="ITC Lubalin Graph Std Book" pitchFamily="18" charset="0"/>
              <a:cs typeface="Lao UI" pitchFamily="34" charset="0"/>
            </a:endParaRPr>
          </a:p>
          <a:p>
            <a:pPr algn="l"/>
            <a:endParaRPr lang="en-US" sz="1200" dirty="0">
              <a:solidFill>
                <a:srgbClr val="0070C0"/>
              </a:solidFill>
              <a:latin typeface="ITC Lubalin Graph Std Book" pitchFamily="18" charset="0"/>
              <a:cs typeface="Lao UI" pitchFamily="34" charset="0"/>
            </a:endParaRPr>
          </a:p>
        </p:txBody>
      </p:sp>
      <p:sp>
        <p:nvSpPr>
          <p:cNvPr id="3" name="TextBox 2"/>
          <p:cNvSpPr txBox="1"/>
          <p:nvPr/>
        </p:nvSpPr>
        <p:spPr>
          <a:xfrm>
            <a:off x="5308600" y="1463286"/>
            <a:ext cx="3406776" cy="4247317"/>
          </a:xfrm>
          <a:prstGeom prst="rect">
            <a:avLst/>
          </a:prstGeom>
          <a:noFill/>
        </p:spPr>
        <p:txBody>
          <a:bodyPr wrap="square" rtlCol="0">
            <a:spAutoFit/>
          </a:bodyPr>
          <a:lstStyle/>
          <a:p>
            <a:pPr algn="l">
              <a:lnSpc>
                <a:spcPct val="100000"/>
              </a:lnSpc>
            </a:pPr>
            <a:r>
              <a:rPr lang="en-US" sz="1400" dirty="0" smtClean="0">
                <a:solidFill>
                  <a:schemeClr val="accent6"/>
                </a:solidFill>
                <a:latin typeface="HelveticaNeueLT Std" pitchFamily="34" charset="0"/>
                <a:cs typeface="Lao UI" pitchFamily="34" charset="0"/>
              </a:rPr>
              <a:t>Climate is changing and growing emissions accelerate this effect. Extreme climate areas are experiencing exceptional droughts and water shortage. Climate impact of cities, areas with high emission concentration, is unknown and can endanger our health. </a:t>
            </a:r>
          </a:p>
          <a:p>
            <a:pPr algn="l">
              <a:lnSpc>
                <a:spcPct val="100000"/>
              </a:lnSpc>
            </a:pPr>
            <a:endParaRPr lang="en-US" sz="1400" dirty="0" smtClean="0">
              <a:solidFill>
                <a:schemeClr val="accent6"/>
              </a:solidFill>
              <a:latin typeface="HelveticaNeueLT Std" pitchFamily="34" charset="0"/>
              <a:cs typeface="Lao UI" pitchFamily="34" charset="0"/>
            </a:endParaRPr>
          </a:p>
          <a:p>
            <a:pPr algn="l">
              <a:lnSpc>
                <a:spcPct val="100000"/>
              </a:lnSpc>
            </a:pPr>
            <a:r>
              <a:rPr lang="en-US" sz="1400" dirty="0" smtClean="0">
                <a:solidFill>
                  <a:schemeClr val="accent6"/>
                </a:solidFill>
                <a:latin typeface="HelveticaNeueLT Std" pitchFamily="34" charset="0"/>
                <a:cs typeface="Lao UI" pitchFamily="34" charset="0"/>
              </a:rPr>
              <a:t>Currently, these areas are not well monitored and analyzed. And without research on these areas we will not understand the effects and therefore will not be able to create policies to limit the impact. </a:t>
            </a:r>
          </a:p>
          <a:p>
            <a:pPr algn="l">
              <a:lnSpc>
                <a:spcPct val="100000"/>
              </a:lnSpc>
            </a:pPr>
            <a:endParaRPr lang="en-US" sz="1200" dirty="0" smtClean="0">
              <a:solidFill>
                <a:schemeClr val="tx1">
                  <a:lumMod val="65000"/>
                  <a:lumOff val="35000"/>
                </a:schemeClr>
              </a:solidFill>
              <a:latin typeface="HelveticaNeueLT Std" pitchFamily="34" charset="0"/>
              <a:cs typeface="Lao UI" pitchFamily="34" charset="0"/>
            </a:endParaRPr>
          </a:p>
          <a:p>
            <a:pPr algn="l">
              <a:lnSpc>
                <a:spcPct val="100000"/>
              </a:lnSpc>
            </a:pPr>
            <a:r>
              <a:rPr lang="en-US" sz="1600" dirty="0" smtClean="0">
                <a:solidFill>
                  <a:schemeClr val="tx1">
                    <a:lumMod val="65000"/>
                    <a:lumOff val="35000"/>
                  </a:schemeClr>
                </a:solidFill>
                <a:latin typeface="Lao UI" pitchFamily="34" charset="0"/>
                <a:cs typeface="Lao UI" pitchFamily="34" charset="0"/>
              </a:rPr>
              <a:t> </a:t>
            </a:r>
          </a:p>
          <a:p>
            <a:pPr algn="l">
              <a:lnSpc>
                <a:spcPct val="100000"/>
              </a:lnSpc>
            </a:pPr>
            <a:endParaRPr lang="en-US" sz="1600" dirty="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p:txBody>
      </p:sp>
      <p:sp>
        <p:nvSpPr>
          <p:cNvPr id="5" name="Slide Number Placeholder 4"/>
          <p:cNvSpPr>
            <a:spLocks noGrp="1"/>
          </p:cNvSpPr>
          <p:nvPr>
            <p:ph type="sldNum" sz="quarter" idx="10"/>
          </p:nvPr>
        </p:nvSpPr>
        <p:spPr/>
        <p:txBody>
          <a:bodyPr/>
          <a:lstStyle/>
          <a:p>
            <a:fld id="{4CE3006C-6B65-44CB-B710-6735F1AF8FBC}" type="slidenum">
              <a:rPr lang="en-US" smtClean="0"/>
              <a:pPr/>
              <a:t>3</a:t>
            </a:fld>
            <a:endParaRPr lang="en-US" dirty="0"/>
          </a:p>
        </p:txBody>
      </p:sp>
      <p:pic>
        <p:nvPicPr>
          <p:cNvPr id="17410" name="Picture 2" descr="http://www.clker.com/cliparts/b/r/3/G/E/P/blue-earth-md.png"/>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1165225" y="2416175"/>
            <a:ext cx="2946400" cy="2899818"/>
          </a:xfrm>
          <a:prstGeom prst="rect">
            <a:avLst/>
          </a:prstGeom>
          <a:noFill/>
        </p:spPr>
      </p:pic>
      <p:sp>
        <p:nvSpPr>
          <p:cNvPr id="7" name="Block Arc 6"/>
          <p:cNvSpPr/>
          <p:nvPr/>
        </p:nvSpPr>
        <p:spPr>
          <a:xfrm rot="2999640">
            <a:off x="734670" y="2092255"/>
            <a:ext cx="4127972" cy="3549957"/>
          </a:xfrm>
          <a:prstGeom prst="blockArc">
            <a:avLst>
              <a:gd name="adj1" fmla="val 11211233"/>
              <a:gd name="adj2" fmla="val 21162054"/>
              <a:gd name="adj3" fmla="val 6243"/>
            </a:avLst>
          </a:prstGeom>
          <a:solidFill>
            <a:srgbClr val="FFFF66"/>
          </a:solidFill>
          <a:ln>
            <a:solidFill>
              <a:srgbClr val="FFFF66"/>
            </a:solidFill>
          </a:ln>
          <a:effectLst>
            <a:glow rad="228600">
              <a:srgbClr val="FFFF00">
                <a:alpha val="40000"/>
              </a:srgb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rot="19676625">
            <a:off x="1728145" y="4106748"/>
            <a:ext cx="257453" cy="460375"/>
          </a:xfrm>
          <a:prstGeom prst="ellipse">
            <a:avLst/>
          </a:prstGeom>
          <a:solidFill>
            <a:srgbClr val="FFFF66"/>
          </a:solidFill>
          <a:ln>
            <a:solidFill>
              <a:srgbClr val="FFFF66"/>
            </a:solidFill>
          </a:ln>
          <a:effectLst>
            <a:glow rad="139700">
              <a:srgbClr val="FFFF66">
                <a:alpha val="40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rot="2117977">
            <a:off x="1705337" y="2980813"/>
            <a:ext cx="142718" cy="315976"/>
          </a:xfrm>
          <a:prstGeom prst="ellipse">
            <a:avLst/>
          </a:prstGeom>
          <a:solidFill>
            <a:srgbClr val="FFFF66"/>
          </a:solidFill>
          <a:ln>
            <a:solidFill>
              <a:srgbClr val="FFFF66"/>
            </a:solidFill>
          </a:ln>
          <a:effectLst>
            <a:glow rad="139700">
              <a:srgbClr val="FFFF66">
                <a:alpha val="40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rot="3888095">
            <a:off x="3480283" y="3645441"/>
            <a:ext cx="311186" cy="144647"/>
          </a:xfrm>
          <a:prstGeom prst="ellipse">
            <a:avLst/>
          </a:prstGeom>
          <a:solidFill>
            <a:srgbClr val="FFFF66"/>
          </a:solidFill>
          <a:ln>
            <a:solidFill>
              <a:srgbClr val="FFFF66"/>
            </a:solidFill>
          </a:ln>
          <a:effectLst>
            <a:glow rad="139700">
              <a:srgbClr val="FFFF66">
                <a:alpha val="40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lowchart: Connector 10"/>
          <p:cNvSpPr/>
          <p:nvPr/>
        </p:nvSpPr>
        <p:spPr>
          <a:xfrm>
            <a:off x="2730500" y="4349750"/>
            <a:ext cx="92075" cy="92075"/>
          </a:xfrm>
          <a:prstGeom prst="flowChartConnector">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lowchart: Connector 13"/>
          <p:cNvSpPr/>
          <p:nvPr/>
        </p:nvSpPr>
        <p:spPr>
          <a:xfrm>
            <a:off x="2270125" y="2876550"/>
            <a:ext cx="92075" cy="92075"/>
          </a:xfrm>
          <a:prstGeom prst="flowChartConnector">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lowchart: Connector 15"/>
          <p:cNvSpPr/>
          <p:nvPr/>
        </p:nvSpPr>
        <p:spPr>
          <a:xfrm>
            <a:off x="2085975" y="5086350"/>
            <a:ext cx="92075" cy="92075"/>
          </a:xfrm>
          <a:prstGeom prst="flowChartConnector">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lowchart: Connector 17"/>
          <p:cNvSpPr/>
          <p:nvPr/>
        </p:nvSpPr>
        <p:spPr>
          <a:xfrm>
            <a:off x="3927475" y="3889375"/>
            <a:ext cx="92075" cy="92075"/>
          </a:xfrm>
          <a:prstGeom prst="flowChartConnector">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lowchart: Connector 19"/>
          <p:cNvSpPr/>
          <p:nvPr/>
        </p:nvSpPr>
        <p:spPr>
          <a:xfrm>
            <a:off x="3467100" y="3336925"/>
            <a:ext cx="92075" cy="92075"/>
          </a:xfrm>
          <a:prstGeom prst="flowChartConnector">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lowchart: Connector 21"/>
          <p:cNvSpPr/>
          <p:nvPr/>
        </p:nvSpPr>
        <p:spPr>
          <a:xfrm>
            <a:off x="1349375" y="3152775"/>
            <a:ext cx="92075" cy="92075"/>
          </a:xfrm>
          <a:prstGeom prst="flowChartConnector">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Block Arc 23"/>
          <p:cNvSpPr/>
          <p:nvPr/>
        </p:nvSpPr>
        <p:spPr>
          <a:xfrm rot="2999640">
            <a:off x="774878" y="2074190"/>
            <a:ext cx="4127972" cy="3549957"/>
          </a:xfrm>
          <a:prstGeom prst="blockArc">
            <a:avLst>
              <a:gd name="adj1" fmla="val 11211233"/>
              <a:gd name="adj2" fmla="val 21129007"/>
              <a:gd name="adj3" fmla="val 9314"/>
            </a:avLst>
          </a:prstGeom>
          <a:solidFill>
            <a:srgbClr val="FF9966"/>
          </a:solidFill>
          <a:ln>
            <a:solidFill>
              <a:srgbClr val="FF9966"/>
            </a:solidFill>
          </a:ln>
          <a:effectLst>
            <a:glow rad="228600">
              <a:srgbClr val="FF3300">
                <a:alpha val="40000"/>
              </a:srgb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55" presetClass="entr" presetSubtype="0" fill="hold" grpId="0" nodeType="afterEffect">
                                  <p:stCondLst>
                                    <p:cond delay="150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strVal val="#ppt_w*0.70"/>
                                          </p:val>
                                        </p:tav>
                                        <p:tav tm="100000">
                                          <p:val>
                                            <p:strVal val="#ppt_w"/>
                                          </p:val>
                                        </p:tav>
                                      </p:tavLst>
                                    </p:anim>
                                    <p:anim calcmode="lin" valueType="num">
                                      <p:cBhvr>
                                        <p:cTn id="12" dur="1000" fill="hold"/>
                                        <p:tgtEl>
                                          <p:spTgt spid="8"/>
                                        </p:tgtEl>
                                        <p:attrNameLst>
                                          <p:attrName>ppt_h</p:attrName>
                                        </p:attrNameLst>
                                      </p:cBhvr>
                                      <p:tavLst>
                                        <p:tav tm="0">
                                          <p:val>
                                            <p:strVal val="#ppt_h"/>
                                          </p:val>
                                        </p:tav>
                                        <p:tav tm="100000">
                                          <p:val>
                                            <p:strVal val="#ppt_h"/>
                                          </p:val>
                                        </p:tav>
                                      </p:tavLst>
                                    </p:anim>
                                    <p:animEffect transition="in" filter="fade">
                                      <p:cBhvr>
                                        <p:cTn id="13" dur="1000"/>
                                        <p:tgtEl>
                                          <p:spTgt spid="8"/>
                                        </p:tgtEl>
                                      </p:cBhvr>
                                    </p:animEffect>
                                  </p:childTnLst>
                                </p:cTn>
                              </p:par>
                              <p:par>
                                <p:cTn id="14" presetID="55" presetClass="entr" presetSubtype="0" fill="hold" grpId="0" nodeType="withEffect">
                                  <p:stCondLst>
                                    <p:cond delay="150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par>
                                <p:cTn id="19" presetID="55" presetClass="entr" presetSubtype="0" fill="hold" grpId="0" nodeType="withEffect">
                                  <p:stCondLst>
                                    <p:cond delay="15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childTnLst>
                          </p:cTn>
                        </p:par>
                        <p:par>
                          <p:cTn id="24" fill="hold">
                            <p:stCondLst>
                              <p:cond delay="4500"/>
                            </p:stCondLst>
                            <p:childTnLst>
                              <p:par>
                                <p:cTn id="25" presetID="55" presetClass="entr" presetSubtype="0" fill="hold" grpId="1" nodeType="afterEffect">
                                  <p:stCondLst>
                                    <p:cond delay="10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ppt_w</p:attrName>
                                        </p:attrNameLst>
                                      </p:cBhvr>
                                      <p:tavLst>
                                        <p:tav tm="0">
                                          <p:val>
                                            <p:strVal val="#ppt_w*0.70"/>
                                          </p:val>
                                        </p:tav>
                                        <p:tav tm="100000">
                                          <p:val>
                                            <p:strVal val="#ppt_w"/>
                                          </p:val>
                                        </p:tav>
                                      </p:tavLst>
                                    </p:anim>
                                    <p:anim calcmode="lin" valueType="num">
                                      <p:cBhvr>
                                        <p:cTn id="28" dur="1000" fill="hold"/>
                                        <p:tgtEl>
                                          <p:spTgt spid="16"/>
                                        </p:tgtEl>
                                        <p:attrNameLst>
                                          <p:attrName>ppt_h</p:attrName>
                                        </p:attrNameLst>
                                      </p:cBhvr>
                                      <p:tavLst>
                                        <p:tav tm="0">
                                          <p:val>
                                            <p:strVal val="#ppt_h"/>
                                          </p:val>
                                        </p:tav>
                                        <p:tav tm="100000">
                                          <p:val>
                                            <p:strVal val="#ppt_h"/>
                                          </p:val>
                                        </p:tav>
                                      </p:tavLst>
                                    </p:anim>
                                    <p:animEffect transition="in" filter="fade">
                                      <p:cBhvr>
                                        <p:cTn id="29" dur="1000"/>
                                        <p:tgtEl>
                                          <p:spTgt spid="16"/>
                                        </p:tgtEl>
                                      </p:cBhvr>
                                    </p:animEffect>
                                  </p:childTnLst>
                                </p:cTn>
                              </p:par>
                              <p:par>
                                <p:cTn id="30" presetID="55" presetClass="entr" presetSubtype="0" fill="hold" grpId="1"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strVal val="#ppt_w*0.70"/>
                                          </p:val>
                                        </p:tav>
                                        <p:tav tm="100000">
                                          <p:val>
                                            <p:strVal val="#ppt_w"/>
                                          </p:val>
                                        </p:tav>
                                      </p:tavLst>
                                    </p:anim>
                                    <p:anim calcmode="lin" valueType="num">
                                      <p:cBhvr>
                                        <p:cTn id="33" dur="1000" fill="hold"/>
                                        <p:tgtEl>
                                          <p:spTgt spid="11"/>
                                        </p:tgtEl>
                                        <p:attrNameLst>
                                          <p:attrName>ppt_h</p:attrName>
                                        </p:attrNameLst>
                                      </p:cBhvr>
                                      <p:tavLst>
                                        <p:tav tm="0">
                                          <p:val>
                                            <p:strVal val="#ppt_h"/>
                                          </p:val>
                                        </p:tav>
                                        <p:tav tm="100000">
                                          <p:val>
                                            <p:strVal val="#ppt_h"/>
                                          </p:val>
                                        </p:tav>
                                      </p:tavLst>
                                    </p:anim>
                                    <p:animEffect transition="in" filter="fade">
                                      <p:cBhvr>
                                        <p:cTn id="34" dur="1000"/>
                                        <p:tgtEl>
                                          <p:spTgt spid="11"/>
                                        </p:tgtEl>
                                      </p:cBhvr>
                                    </p:animEffect>
                                  </p:childTnLst>
                                </p:cTn>
                              </p:par>
                              <p:par>
                                <p:cTn id="35" presetID="55" presetClass="entr"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ppt_w</p:attrName>
                                        </p:attrNameLst>
                                      </p:cBhvr>
                                      <p:tavLst>
                                        <p:tav tm="0">
                                          <p:val>
                                            <p:strVal val="#ppt_w*0.70"/>
                                          </p:val>
                                        </p:tav>
                                        <p:tav tm="100000">
                                          <p:val>
                                            <p:strVal val="#ppt_w"/>
                                          </p:val>
                                        </p:tav>
                                      </p:tavLst>
                                    </p:anim>
                                    <p:anim calcmode="lin" valueType="num">
                                      <p:cBhvr>
                                        <p:cTn id="38" dur="1000" fill="hold"/>
                                        <p:tgtEl>
                                          <p:spTgt spid="18"/>
                                        </p:tgtEl>
                                        <p:attrNameLst>
                                          <p:attrName>ppt_h</p:attrName>
                                        </p:attrNameLst>
                                      </p:cBhvr>
                                      <p:tavLst>
                                        <p:tav tm="0">
                                          <p:val>
                                            <p:strVal val="#ppt_h"/>
                                          </p:val>
                                        </p:tav>
                                        <p:tav tm="100000">
                                          <p:val>
                                            <p:strVal val="#ppt_h"/>
                                          </p:val>
                                        </p:tav>
                                      </p:tavLst>
                                    </p:anim>
                                    <p:animEffect transition="in" filter="fade">
                                      <p:cBhvr>
                                        <p:cTn id="39" dur="1000"/>
                                        <p:tgtEl>
                                          <p:spTgt spid="18"/>
                                        </p:tgtEl>
                                      </p:cBhvr>
                                    </p:animEffect>
                                  </p:childTnLst>
                                </p:cTn>
                              </p:par>
                              <p:par>
                                <p:cTn id="40" presetID="55" presetClass="entr" presetSubtype="0" fill="hold" grpId="1"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ppt_w</p:attrName>
                                        </p:attrNameLst>
                                      </p:cBhvr>
                                      <p:tavLst>
                                        <p:tav tm="0">
                                          <p:val>
                                            <p:strVal val="#ppt_w*0.70"/>
                                          </p:val>
                                        </p:tav>
                                        <p:tav tm="100000">
                                          <p:val>
                                            <p:strVal val="#ppt_w"/>
                                          </p:val>
                                        </p:tav>
                                      </p:tavLst>
                                    </p:anim>
                                    <p:anim calcmode="lin" valueType="num">
                                      <p:cBhvr>
                                        <p:cTn id="43" dur="1000" fill="hold"/>
                                        <p:tgtEl>
                                          <p:spTgt spid="20"/>
                                        </p:tgtEl>
                                        <p:attrNameLst>
                                          <p:attrName>ppt_h</p:attrName>
                                        </p:attrNameLst>
                                      </p:cBhvr>
                                      <p:tavLst>
                                        <p:tav tm="0">
                                          <p:val>
                                            <p:strVal val="#ppt_h"/>
                                          </p:val>
                                        </p:tav>
                                        <p:tav tm="100000">
                                          <p:val>
                                            <p:strVal val="#ppt_h"/>
                                          </p:val>
                                        </p:tav>
                                      </p:tavLst>
                                    </p:anim>
                                    <p:animEffect transition="in" filter="fade">
                                      <p:cBhvr>
                                        <p:cTn id="44" dur="1000"/>
                                        <p:tgtEl>
                                          <p:spTgt spid="20"/>
                                        </p:tgtEl>
                                      </p:cBhvr>
                                    </p:animEffect>
                                  </p:childTnLst>
                                </p:cTn>
                              </p:par>
                              <p:par>
                                <p:cTn id="45" presetID="55" presetClass="entr"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1000" fill="hold"/>
                                        <p:tgtEl>
                                          <p:spTgt spid="14"/>
                                        </p:tgtEl>
                                        <p:attrNameLst>
                                          <p:attrName>ppt_w</p:attrName>
                                        </p:attrNameLst>
                                      </p:cBhvr>
                                      <p:tavLst>
                                        <p:tav tm="0">
                                          <p:val>
                                            <p:strVal val="#ppt_w*0.70"/>
                                          </p:val>
                                        </p:tav>
                                        <p:tav tm="100000">
                                          <p:val>
                                            <p:strVal val="#ppt_w"/>
                                          </p:val>
                                        </p:tav>
                                      </p:tavLst>
                                    </p:anim>
                                    <p:anim calcmode="lin" valueType="num">
                                      <p:cBhvr>
                                        <p:cTn id="48" dur="1000" fill="hold"/>
                                        <p:tgtEl>
                                          <p:spTgt spid="14"/>
                                        </p:tgtEl>
                                        <p:attrNameLst>
                                          <p:attrName>ppt_h</p:attrName>
                                        </p:attrNameLst>
                                      </p:cBhvr>
                                      <p:tavLst>
                                        <p:tav tm="0">
                                          <p:val>
                                            <p:strVal val="#ppt_h"/>
                                          </p:val>
                                        </p:tav>
                                        <p:tav tm="100000">
                                          <p:val>
                                            <p:strVal val="#ppt_h"/>
                                          </p:val>
                                        </p:tav>
                                      </p:tavLst>
                                    </p:anim>
                                    <p:animEffect transition="in" filter="fade">
                                      <p:cBhvr>
                                        <p:cTn id="49" dur="1000"/>
                                        <p:tgtEl>
                                          <p:spTgt spid="14"/>
                                        </p:tgtEl>
                                      </p:cBhvr>
                                    </p:animEffect>
                                  </p:childTnLst>
                                </p:cTn>
                              </p:par>
                              <p:par>
                                <p:cTn id="50" presetID="55" presetClass="entr" presetSubtype="0" fill="hold" grpId="1"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1000" fill="hold"/>
                                        <p:tgtEl>
                                          <p:spTgt spid="22"/>
                                        </p:tgtEl>
                                        <p:attrNameLst>
                                          <p:attrName>ppt_w</p:attrName>
                                        </p:attrNameLst>
                                      </p:cBhvr>
                                      <p:tavLst>
                                        <p:tav tm="0">
                                          <p:val>
                                            <p:strVal val="#ppt_w*0.70"/>
                                          </p:val>
                                        </p:tav>
                                        <p:tav tm="100000">
                                          <p:val>
                                            <p:strVal val="#ppt_w"/>
                                          </p:val>
                                        </p:tav>
                                      </p:tavLst>
                                    </p:anim>
                                    <p:anim calcmode="lin" valueType="num">
                                      <p:cBhvr>
                                        <p:cTn id="53" dur="1000" fill="hold"/>
                                        <p:tgtEl>
                                          <p:spTgt spid="22"/>
                                        </p:tgtEl>
                                        <p:attrNameLst>
                                          <p:attrName>ppt_h</p:attrName>
                                        </p:attrNameLst>
                                      </p:cBhvr>
                                      <p:tavLst>
                                        <p:tav tm="0">
                                          <p:val>
                                            <p:strVal val="#ppt_h"/>
                                          </p:val>
                                        </p:tav>
                                        <p:tav tm="100000">
                                          <p:val>
                                            <p:strVal val="#ppt_h"/>
                                          </p:val>
                                        </p:tav>
                                      </p:tavLst>
                                    </p:anim>
                                    <p:animEffect transition="in" filter="fade">
                                      <p:cBhvr>
                                        <p:cTn id="54" dur="1000"/>
                                        <p:tgtEl>
                                          <p:spTgt spid="22"/>
                                        </p:tgtEl>
                                      </p:cBhvr>
                                    </p:animEffect>
                                  </p:childTnLst>
                                </p:cTn>
                              </p:par>
                            </p:childTnLst>
                          </p:cTn>
                        </p:par>
                        <p:par>
                          <p:cTn id="55" fill="hold">
                            <p:stCondLst>
                              <p:cond delay="6500"/>
                            </p:stCondLst>
                            <p:childTnLst>
                              <p:par>
                                <p:cTn id="56" presetID="6" presetClass="entr" presetSubtype="16" fill="hold" grpId="0" nodeType="afterEffect">
                                  <p:stCondLst>
                                    <p:cond delay="1500"/>
                                  </p:stCondLst>
                                  <p:childTnLst>
                                    <p:set>
                                      <p:cBhvr>
                                        <p:cTn id="57" dur="1" fill="hold">
                                          <p:stCondLst>
                                            <p:cond delay="0"/>
                                          </p:stCondLst>
                                        </p:cTn>
                                        <p:tgtEl>
                                          <p:spTgt spid="24"/>
                                        </p:tgtEl>
                                        <p:attrNameLst>
                                          <p:attrName>style.visibility</p:attrName>
                                        </p:attrNameLst>
                                      </p:cBhvr>
                                      <p:to>
                                        <p:strVal val="visible"/>
                                      </p:to>
                                    </p:set>
                                    <p:animEffect transition="in" filter="circle(in)">
                                      <p:cBhvr>
                                        <p:cTn id="58" dur="2000"/>
                                        <p:tgtEl>
                                          <p:spTgt spid="24"/>
                                        </p:tgtEl>
                                      </p:cBhvr>
                                    </p:animEffect>
                                  </p:childTnLst>
                                </p:cTn>
                              </p:par>
                            </p:childTnLst>
                          </p:cTn>
                        </p:par>
                        <p:par>
                          <p:cTn id="59" fill="hold">
                            <p:stCondLst>
                              <p:cond delay="10000"/>
                            </p:stCondLst>
                            <p:childTnLst>
                              <p:par>
                                <p:cTn id="60" presetID="1" presetClass="entr" presetSubtype="0" fill="hold" nodeType="afterEffect">
                                  <p:stCondLst>
                                    <p:cond delay="1500"/>
                                  </p:stCondLst>
                                  <p:childTnLst>
                                    <p:set>
                                      <p:cBhvr>
                                        <p:cTn id="6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1" animBg="1"/>
      <p:bldP spid="14" grpId="1" animBg="1"/>
      <p:bldP spid="16" grpId="1" animBg="1"/>
      <p:bldP spid="18" grpId="1" animBg="1"/>
      <p:bldP spid="20" grpId="1" animBg="1"/>
      <p:bldP spid="22" grpId="1"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3" y="731862"/>
            <a:ext cx="7847041" cy="867930"/>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Our vision</a:t>
            </a:r>
          </a:p>
          <a:p>
            <a:pPr algn="l"/>
            <a:endParaRPr lang="en-US" sz="1600" dirty="0" smtClean="0">
              <a:solidFill>
                <a:schemeClr val="accent6"/>
              </a:solidFill>
              <a:latin typeface="HelveticaNeueLT Std" pitchFamily="34" charset="0"/>
              <a:cs typeface="Lao UI" pitchFamily="34" charset="0"/>
            </a:endParaRPr>
          </a:p>
          <a:p>
            <a:pPr algn="l"/>
            <a:endParaRPr lang="en-US" sz="600" dirty="0">
              <a:solidFill>
                <a:srgbClr val="0070C0"/>
              </a:solidFill>
              <a:latin typeface="ITC Lubalin Graph Std Book" pitchFamily="18" charset="0"/>
              <a:cs typeface="Lao UI" pitchFamily="34" charset="0"/>
            </a:endParaRPr>
          </a:p>
          <a:p>
            <a:pPr algn="l"/>
            <a:endParaRPr lang="en-US" sz="1200" dirty="0">
              <a:solidFill>
                <a:srgbClr val="0070C0"/>
              </a:solidFill>
              <a:latin typeface="ITC Lubalin Graph Std Book" pitchFamily="18" charset="0"/>
              <a:cs typeface="Lao UI" pitchFamily="34" charset="0"/>
            </a:endParaRPr>
          </a:p>
        </p:txBody>
      </p:sp>
      <p:sp>
        <p:nvSpPr>
          <p:cNvPr id="3" name="TextBox 2"/>
          <p:cNvSpPr txBox="1"/>
          <p:nvPr/>
        </p:nvSpPr>
        <p:spPr>
          <a:xfrm>
            <a:off x="520697" y="1463286"/>
            <a:ext cx="6537327" cy="2246769"/>
          </a:xfrm>
          <a:prstGeom prst="rect">
            <a:avLst/>
          </a:prstGeom>
          <a:noFill/>
        </p:spPr>
        <p:txBody>
          <a:bodyPr wrap="square" rtlCol="0">
            <a:spAutoFit/>
          </a:bodyPr>
          <a:lstStyle/>
          <a:p>
            <a:pPr algn="l">
              <a:lnSpc>
                <a:spcPct val="100000"/>
              </a:lnSpc>
            </a:pPr>
            <a:r>
              <a:rPr lang="en-US" sz="1600" dirty="0" smtClean="0">
                <a:solidFill>
                  <a:schemeClr val="tx1">
                    <a:lumMod val="50000"/>
                    <a:lumOff val="50000"/>
                  </a:schemeClr>
                </a:solidFill>
                <a:latin typeface="HelveticaNeueLT Std" pitchFamily="34" charset="0"/>
                <a:cs typeface="Lao UI" pitchFamily="34" charset="0"/>
              </a:rPr>
              <a:t>We believe that better insights on our climate will prepare us for future impact. Therefore, our monitoring and research should be improved. And because climate concerns humanity all over the world, we need to collaborate, share and innovate together: </a:t>
            </a:r>
            <a:r>
              <a:rPr lang="en-US" sz="1600" dirty="0" smtClean="0">
                <a:solidFill>
                  <a:schemeClr val="accent6"/>
                </a:solidFill>
                <a:latin typeface="HelveticaNeueLT Std" pitchFamily="34" charset="0"/>
                <a:cs typeface="Lao UI" pitchFamily="34" charset="0"/>
              </a:rPr>
              <a:t>Towards a global community of open climate research.  </a:t>
            </a:r>
          </a:p>
          <a:p>
            <a:pPr algn="l">
              <a:lnSpc>
                <a:spcPct val="100000"/>
              </a:lnSpc>
            </a:pPr>
            <a:endParaRPr lang="en-US" sz="1200" dirty="0" smtClean="0">
              <a:solidFill>
                <a:schemeClr val="tx1">
                  <a:lumMod val="65000"/>
                  <a:lumOff val="35000"/>
                </a:schemeClr>
              </a:solidFill>
              <a:latin typeface="HelveticaNeueLT Std" pitchFamily="34" charset="0"/>
              <a:cs typeface="Lao UI" pitchFamily="34" charset="0"/>
            </a:endParaRPr>
          </a:p>
          <a:p>
            <a:pPr algn="l">
              <a:lnSpc>
                <a:spcPct val="100000"/>
              </a:lnSpc>
            </a:pPr>
            <a:r>
              <a:rPr lang="en-US" sz="1600" dirty="0" smtClean="0">
                <a:solidFill>
                  <a:schemeClr val="tx1">
                    <a:lumMod val="65000"/>
                    <a:lumOff val="35000"/>
                  </a:schemeClr>
                </a:solidFill>
                <a:latin typeface="Lao UI" pitchFamily="34" charset="0"/>
                <a:cs typeface="Lao UI" pitchFamily="34" charset="0"/>
              </a:rPr>
              <a:t> </a:t>
            </a:r>
          </a:p>
          <a:p>
            <a:pPr algn="l">
              <a:lnSpc>
                <a:spcPct val="100000"/>
              </a:lnSpc>
            </a:pPr>
            <a:endParaRPr lang="en-US" sz="1600" dirty="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p:txBody>
      </p:sp>
      <p:sp>
        <p:nvSpPr>
          <p:cNvPr id="5" name="Slide Number Placeholder 4"/>
          <p:cNvSpPr>
            <a:spLocks noGrp="1"/>
          </p:cNvSpPr>
          <p:nvPr>
            <p:ph type="sldNum" sz="quarter" idx="10"/>
          </p:nvPr>
        </p:nvSpPr>
        <p:spPr/>
        <p:txBody>
          <a:bodyPr/>
          <a:lstStyle/>
          <a:p>
            <a:fld id="{4CE3006C-6B65-44CB-B710-6735F1AF8FBC}"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3" y="731862"/>
            <a:ext cx="7847041" cy="1643527"/>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Poseidon</a:t>
            </a:r>
          </a:p>
          <a:p>
            <a:pPr algn="l"/>
            <a:endParaRPr lang="en-US" sz="1000" b="1" dirty="0" smtClean="0">
              <a:solidFill>
                <a:schemeClr val="tx1"/>
              </a:solidFill>
              <a:latin typeface="ITC Lubalin Graph Std Book" pitchFamily="18" charset="0"/>
              <a:cs typeface="Lao UI" pitchFamily="34" charset="0"/>
            </a:endParaRPr>
          </a:p>
          <a:p>
            <a:pPr algn="l"/>
            <a:endParaRPr lang="en-US" sz="1400" dirty="0" smtClean="0">
              <a:solidFill>
                <a:schemeClr val="accent6"/>
              </a:solidFill>
              <a:latin typeface="HelveticaNeueLT Std" pitchFamily="34" charset="0"/>
              <a:cs typeface="Lao UI" pitchFamily="34" charset="0"/>
            </a:endParaRPr>
          </a:p>
          <a:p>
            <a:pPr algn="l"/>
            <a:endParaRPr lang="en-US" sz="3200" dirty="0" smtClean="0">
              <a:solidFill>
                <a:schemeClr val="accent6"/>
              </a:solidFill>
              <a:latin typeface="HelveticaNeueLT Std" pitchFamily="34" charset="0"/>
              <a:cs typeface="Lao UI" pitchFamily="34" charset="0"/>
            </a:endParaRPr>
          </a:p>
          <a:p>
            <a:pPr algn="l"/>
            <a:endParaRPr lang="en-US" sz="1600" dirty="0" smtClean="0">
              <a:solidFill>
                <a:schemeClr val="accent6"/>
              </a:solidFill>
              <a:latin typeface="HelveticaNeueLT Std" pitchFamily="34" charset="0"/>
              <a:cs typeface="Lao UI" pitchFamily="34" charset="0"/>
            </a:endParaRPr>
          </a:p>
          <a:p>
            <a:pPr algn="l"/>
            <a:endParaRPr lang="en-US" sz="600" dirty="0">
              <a:solidFill>
                <a:srgbClr val="0070C0"/>
              </a:solidFill>
              <a:latin typeface="ITC Lubalin Graph Std Book" pitchFamily="18" charset="0"/>
              <a:cs typeface="Lao UI" pitchFamily="34" charset="0"/>
            </a:endParaRPr>
          </a:p>
          <a:p>
            <a:pPr algn="l"/>
            <a:endParaRPr lang="en-US" sz="1200" dirty="0">
              <a:solidFill>
                <a:srgbClr val="0070C0"/>
              </a:solidFill>
              <a:latin typeface="ITC Lubalin Graph Std Book" pitchFamily="18" charset="0"/>
              <a:cs typeface="Lao UI" pitchFamily="34" charset="0"/>
            </a:endParaRPr>
          </a:p>
        </p:txBody>
      </p:sp>
      <p:sp>
        <p:nvSpPr>
          <p:cNvPr id="4" name="TextBox 3"/>
          <p:cNvSpPr txBox="1"/>
          <p:nvPr/>
        </p:nvSpPr>
        <p:spPr>
          <a:xfrm>
            <a:off x="5216524" y="1463286"/>
            <a:ext cx="3683001" cy="5786199"/>
          </a:xfrm>
          <a:prstGeom prst="rect">
            <a:avLst/>
          </a:prstGeom>
          <a:noFill/>
        </p:spPr>
        <p:txBody>
          <a:bodyPr wrap="square" rtlCol="0">
            <a:spAutoFit/>
          </a:bodyPr>
          <a:lstStyle/>
          <a:p>
            <a:pPr algn="l">
              <a:lnSpc>
                <a:spcPct val="100000"/>
              </a:lnSpc>
            </a:pPr>
            <a:r>
              <a:rPr lang="en-US" sz="1400" dirty="0" smtClean="0">
                <a:solidFill>
                  <a:schemeClr val="accent6"/>
                </a:solidFill>
                <a:latin typeface="HelveticaNeueLT Std" pitchFamily="34" charset="0"/>
                <a:cs typeface="Lao UI" pitchFamily="34" charset="0"/>
              </a:rPr>
              <a:t>With Poseidon project, we provide the global community easy to use, low cost climate measurement methods and sensor platform. </a:t>
            </a:r>
          </a:p>
          <a:p>
            <a:pPr algn="l">
              <a:lnSpc>
                <a:spcPct val="100000"/>
              </a:lnSpc>
            </a:pPr>
            <a:endParaRPr lang="en-US" sz="1400" dirty="0" smtClean="0">
              <a:solidFill>
                <a:schemeClr val="accent6"/>
              </a:solidFill>
              <a:latin typeface="HelveticaNeueLT Std" pitchFamily="34" charset="0"/>
              <a:cs typeface="Lao UI" pitchFamily="34" charset="0"/>
            </a:endParaRPr>
          </a:p>
          <a:p>
            <a:pPr algn="l">
              <a:lnSpc>
                <a:spcPct val="100000"/>
              </a:lnSpc>
            </a:pPr>
            <a:r>
              <a:rPr lang="en-US" sz="1400" dirty="0" smtClean="0">
                <a:solidFill>
                  <a:schemeClr val="accent6"/>
                </a:solidFill>
                <a:latin typeface="HelveticaNeueLT Std" pitchFamily="34" charset="0"/>
                <a:cs typeface="Lao UI" pitchFamily="34" charset="0"/>
              </a:rPr>
              <a:t>To put emphasize on emissions in cities and climate change, we started collaborating with the Amsterdam Institute for Advanced Metropolitan solutions (AMS).</a:t>
            </a:r>
          </a:p>
          <a:p>
            <a:pPr algn="l">
              <a:lnSpc>
                <a:spcPct val="100000"/>
              </a:lnSpc>
            </a:pPr>
            <a:endParaRPr lang="en-US" sz="1400" dirty="0" smtClean="0">
              <a:solidFill>
                <a:schemeClr val="accent6"/>
              </a:solidFill>
              <a:latin typeface="HelveticaNeueLT Std" pitchFamily="34" charset="0"/>
              <a:cs typeface="Lao UI" pitchFamily="34" charset="0"/>
            </a:endParaRPr>
          </a:p>
          <a:p>
            <a:pPr algn="l">
              <a:lnSpc>
                <a:spcPct val="100000"/>
              </a:lnSpc>
            </a:pPr>
            <a:r>
              <a:rPr lang="en-US" sz="1400" dirty="0" smtClean="0">
                <a:solidFill>
                  <a:schemeClr val="accent6"/>
                </a:solidFill>
                <a:latin typeface="HelveticaNeueLT Std" pitchFamily="34" charset="0"/>
                <a:cs typeface="Lao UI" pitchFamily="34" charset="0"/>
              </a:rPr>
              <a:t>To stimulate research on extreme climate and extend our global community, we will do a four month mission through Central Asia visiting universities in the area.</a:t>
            </a:r>
          </a:p>
          <a:p>
            <a:pPr algn="l">
              <a:lnSpc>
                <a:spcPct val="100000"/>
              </a:lnSpc>
            </a:pPr>
            <a:endParaRPr lang="en-US" sz="1400" dirty="0" smtClean="0">
              <a:solidFill>
                <a:schemeClr val="accent6"/>
              </a:solidFill>
              <a:latin typeface="HelveticaNeueLT Std" pitchFamily="34" charset="0"/>
              <a:cs typeface="Lao UI" pitchFamily="34" charset="0"/>
            </a:endParaRPr>
          </a:p>
          <a:p>
            <a:pPr algn="l">
              <a:lnSpc>
                <a:spcPct val="100000"/>
              </a:lnSpc>
            </a:pPr>
            <a:r>
              <a:rPr lang="en-US" sz="1400" dirty="0" smtClean="0">
                <a:solidFill>
                  <a:schemeClr val="accent6"/>
                </a:solidFill>
                <a:latin typeface="HelveticaNeueLT Std" pitchFamily="34" charset="0"/>
                <a:cs typeface="Lao UI" pitchFamily="34" charset="0"/>
              </a:rPr>
              <a:t>We will educate our community to use our methods and tools in order to give them a head start in climate research. But most important of all, to open their research within the community and to challenge our community to improve our methods and sensors. </a:t>
            </a:r>
          </a:p>
          <a:p>
            <a:pPr algn="l">
              <a:lnSpc>
                <a:spcPct val="100000"/>
              </a:lnSpc>
            </a:pPr>
            <a:endParaRPr lang="en-US" sz="1600" dirty="0" smtClean="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p:txBody>
      </p:sp>
      <p:sp>
        <p:nvSpPr>
          <p:cNvPr id="8" name="Slide Number Placeholder 7"/>
          <p:cNvSpPr>
            <a:spLocks noGrp="1"/>
          </p:cNvSpPr>
          <p:nvPr>
            <p:ph type="sldNum" sz="quarter" idx="10"/>
          </p:nvPr>
        </p:nvSpPr>
        <p:spPr/>
        <p:txBody>
          <a:bodyPr/>
          <a:lstStyle/>
          <a:p>
            <a:fld id="{4CE3006C-6B65-44CB-B710-6735F1AF8FBC}" type="slidenum">
              <a:rPr lang="en-US" smtClean="0"/>
              <a:pPr/>
              <a:t>5</a:t>
            </a:fld>
            <a:endParaRPr lang="en-US" dirty="0"/>
          </a:p>
        </p:txBody>
      </p:sp>
      <p:pic>
        <p:nvPicPr>
          <p:cNvPr id="1032" name="Picture 8" descr="blank-world-countries-map-15869-hd-widescreen-wallpapers.gif (1755×1200)"/>
          <p:cNvPicPr>
            <a:picLocks noChangeAspect="1" noChangeArrowheads="1"/>
          </p:cNvPicPr>
          <p:nvPr/>
        </p:nvPicPr>
        <p:blipFill>
          <a:blip r:embed="rId3"/>
          <a:srcRect l="5508" t="18514" r="58139" b="51667"/>
          <a:stretch>
            <a:fillRect/>
          </a:stretch>
        </p:blipFill>
        <p:spPr bwMode="auto">
          <a:xfrm>
            <a:off x="152400" y="2139950"/>
            <a:ext cx="4964578" cy="2784475"/>
          </a:xfrm>
          <a:prstGeom prst="rect">
            <a:avLst/>
          </a:prstGeom>
          <a:noFill/>
        </p:spPr>
      </p:pic>
      <p:sp>
        <p:nvSpPr>
          <p:cNvPr id="11" name="Rectangular Callout 10"/>
          <p:cNvSpPr/>
          <p:nvPr/>
        </p:nvSpPr>
        <p:spPr>
          <a:xfrm>
            <a:off x="336550" y="1955800"/>
            <a:ext cx="920750" cy="552450"/>
          </a:xfrm>
          <a:prstGeom prst="wedgeRectCallout">
            <a:avLst>
              <a:gd name="adj1" fmla="val -4711"/>
              <a:gd name="adj2" fmla="val 117960"/>
            </a:avLst>
          </a:prstGeom>
          <a:solidFill>
            <a:schemeClr val="bg1"/>
          </a:solid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30" descr="http://blossity.nl/content/uploads/2013/12/Detailed_vision_and_roadmap_AMS-122-copy-517x306.png"/>
          <p:cNvPicPr>
            <a:picLocks noChangeAspect="1" noChangeArrowheads="1"/>
          </p:cNvPicPr>
          <p:nvPr/>
        </p:nvPicPr>
        <p:blipFill>
          <a:blip r:embed="rId4"/>
          <a:srcRect/>
          <a:stretch>
            <a:fillRect/>
          </a:stretch>
        </p:blipFill>
        <p:spPr bwMode="auto">
          <a:xfrm>
            <a:off x="428625" y="2047875"/>
            <a:ext cx="736600" cy="435976"/>
          </a:xfrm>
          <a:prstGeom prst="rect">
            <a:avLst/>
          </a:prstGeom>
          <a:noFill/>
        </p:spPr>
      </p:pic>
      <p:grpSp>
        <p:nvGrpSpPr>
          <p:cNvPr id="2" name="Group 47"/>
          <p:cNvGrpSpPr/>
          <p:nvPr/>
        </p:nvGrpSpPr>
        <p:grpSpPr>
          <a:xfrm>
            <a:off x="753548" y="2508249"/>
            <a:ext cx="3818452" cy="1381128"/>
            <a:chOff x="753548" y="2508249"/>
            <a:chExt cx="3818452" cy="1381128"/>
          </a:xfrm>
        </p:grpSpPr>
        <p:cxnSp>
          <p:nvCxnSpPr>
            <p:cNvPr id="13" name="Straight Connector 12"/>
            <p:cNvCxnSpPr>
              <a:stCxn id="11" idx="4"/>
            </p:cNvCxnSpPr>
            <p:nvPr/>
          </p:nvCxnSpPr>
          <p:spPr>
            <a:xfrm rot="16200000" flipH="1">
              <a:off x="870884" y="2766359"/>
              <a:ext cx="453230" cy="68790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41450" y="3336925"/>
              <a:ext cx="368300" cy="1841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1764507" y="3567112"/>
              <a:ext cx="91281"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809751" y="3429000"/>
              <a:ext cx="368299" cy="1841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1" idx="4"/>
            </p:cNvCxnSpPr>
            <p:nvPr/>
          </p:nvCxnSpPr>
          <p:spPr>
            <a:xfrm rot="16200000" flipH="1">
              <a:off x="870884" y="2766359"/>
              <a:ext cx="84930" cy="31960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073150" y="2968625"/>
              <a:ext cx="18415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5400000" flipH="1" flipV="1">
              <a:off x="1211262" y="2830513"/>
              <a:ext cx="184150"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349374" y="2784475"/>
              <a:ext cx="92078" cy="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flipH="1" flipV="1">
              <a:off x="1349375" y="2692400"/>
              <a:ext cx="18415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1441450" y="2508250"/>
              <a:ext cx="184150"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625601" y="2508249"/>
              <a:ext cx="276224" cy="1841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1901825" y="2600325"/>
              <a:ext cx="368300"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2270126" y="2600324"/>
              <a:ext cx="184149" cy="9207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454275" y="2508250"/>
              <a:ext cx="276225" cy="1841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2730502" y="2508250"/>
              <a:ext cx="920748" cy="3683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651250" y="2692400"/>
              <a:ext cx="644525" cy="1841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16200000" flipH="1">
              <a:off x="4203701" y="2784475"/>
              <a:ext cx="276225" cy="920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387850" y="2968624"/>
              <a:ext cx="184150"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5400000" flipH="1" flipV="1">
              <a:off x="4433887" y="3014663"/>
              <a:ext cx="184150"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927475" y="3060700"/>
              <a:ext cx="552450"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559175" y="2968625"/>
              <a:ext cx="368300"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82950" y="2968625"/>
              <a:ext cx="276225"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6200000" flipV="1">
              <a:off x="3144838" y="3106738"/>
              <a:ext cx="460375" cy="1841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2178050" y="3429000"/>
              <a:ext cx="276225" cy="1841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6200000" flipH="1">
              <a:off x="2362200" y="3705224"/>
              <a:ext cx="276225"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5400000" flipH="1" flipV="1">
              <a:off x="2546349" y="3705226"/>
              <a:ext cx="184152" cy="1841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730502" y="3705224"/>
              <a:ext cx="184148"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730500" y="3613150"/>
              <a:ext cx="184150"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5400000">
              <a:off x="2592389" y="3382964"/>
              <a:ext cx="368300" cy="920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6200000" flipH="1">
              <a:off x="2822575" y="3244849"/>
              <a:ext cx="276225" cy="27622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5400000" flipH="1" flipV="1">
              <a:off x="3098801" y="3429001"/>
              <a:ext cx="92074" cy="920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5400000">
              <a:off x="3144838" y="3475037"/>
              <a:ext cx="92075"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6200000" flipH="1">
              <a:off x="3190874" y="3521074"/>
              <a:ext cx="92076" cy="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rot="5400000">
              <a:off x="3190875" y="3521075"/>
              <a:ext cx="18415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3282952" y="3429000"/>
              <a:ext cx="184148"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3" name="Group 124"/>
          <p:cNvGrpSpPr/>
          <p:nvPr/>
        </p:nvGrpSpPr>
        <p:grpSpPr>
          <a:xfrm>
            <a:off x="1993900" y="2416175"/>
            <a:ext cx="552450" cy="368301"/>
            <a:chOff x="1165225" y="5454649"/>
            <a:chExt cx="1104900" cy="552451"/>
          </a:xfrm>
        </p:grpSpPr>
        <p:sp>
          <p:nvSpPr>
            <p:cNvPr id="122" name="Rectangle 121"/>
            <p:cNvSpPr/>
            <p:nvPr/>
          </p:nvSpPr>
          <p:spPr>
            <a:xfrm>
              <a:off x="1809751" y="5638799"/>
              <a:ext cx="460374" cy="27622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1" name="Flowchart: Process 120"/>
            <p:cNvSpPr/>
            <p:nvPr/>
          </p:nvSpPr>
          <p:spPr>
            <a:xfrm>
              <a:off x="1165225" y="5454649"/>
              <a:ext cx="736600" cy="460375"/>
            </a:xfrm>
            <a:prstGeom prst="flowChartProcess">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3" name="Flowchart: Connector 122"/>
            <p:cNvSpPr/>
            <p:nvPr/>
          </p:nvSpPr>
          <p:spPr>
            <a:xfrm>
              <a:off x="1257300" y="5730875"/>
              <a:ext cx="276225" cy="276225"/>
            </a:xfrm>
            <a:prstGeom prst="flowChartConnector">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4" name="Flowchart: Connector 123"/>
            <p:cNvSpPr/>
            <p:nvPr/>
          </p:nvSpPr>
          <p:spPr>
            <a:xfrm>
              <a:off x="1809750" y="5730875"/>
              <a:ext cx="276225" cy="276225"/>
            </a:xfrm>
            <a:prstGeom prst="flowChartConnector">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000"/>
                                  </p:stCondLst>
                                  <p:childTnLst>
                                    <p:set>
                                      <p:cBhvr>
                                        <p:cTn id="9" dur="1" fill="hold">
                                          <p:stCondLst>
                                            <p:cond delay="0"/>
                                          </p:stCondLst>
                                        </p:cTn>
                                        <p:tgtEl>
                                          <p:spTgt spid="1032"/>
                                        </p:tgtEl>
                                        <p:attrNameLst>
                                          <p:attrName>style.visibility</p:attrName>
                                        </p:attrNameLst>
                                      </p:cBhvr>
                                      <p:to>
                                        <p:strVal val="visible"/>
                                      </p:to>
                                    </p:set>
                                  </p:childTnLst>
                                </p:cTn>
                              </p:par>
                            </p:childTnLst>
                          </p:cTn>
                        </p:par>
                        <p:par>
                          <p:cTn id="10" fill="hold">
                            <p:stCondLst>
                              <p:cond delay="2500"/>
                            </p:stCondLst>
                            <p:childTnLst>
                              <p:par>
                                <p:cTn id="11" presetID="47" presetClass="entr" presetSubtype="0" fill="hold" nodeType="after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10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4000"/>
                            </p:stCondLst>
                            <p:childTnLst>
                              <p:par>
                                <p:cTn id="22" presetID="1" presetClass="entr" presetSubtype="0" fill="hold" nodeType="afterEffect">
                                  <p:stCondLst>
                                    <p:cond delay="100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par>
                          <p:cTn id="24" fill="hold">
                            <p:stCondLst>
                              <p:cond delay="5000"/>
                            </p:stCondLst>
                            <p:childTnLst>
                              <p:par>
                                <p:cTn id="25" presetID="18" presetClass="entr" presetSubtype="3" fill="hold" nodeType="afterEffect">
                                  <p:stCondLst>
                                    <p:cond delay="1000"/>
                                  </p:stCondLst>
                                  <p:childTnLst>
                                    <p:set>
                                      <p:cBhvr>
                                        <p:cTn id="26" dur="1" fill="hold">
                                          <p:stCondLst>
                                            <p:cond delay="0"/>
                                          </p:stCondLst>
                                        </p:cTn>
                                        <p:tgtEl>
                                          <p:spTgt spid="2"/>
                                        </p:tgtEl>
                                        <p:attrNameLst>
                                          <p:attrName>style.visibility</p:attrName>
                                        </p:attrNameLst>
                                      </p:cBhvr>
                                      <p:to>
                                        <p:strVal val="visible"/>
                                      </p:to>
                                    </p:set>
                                    <p:animEffect transition="in" filter="strips(upRight)">
                                      <p:cBhvr>
                                        <p:cTn id="27" dur="1000"/>
                                        <p:tgtEl>
                                          <p:spTgt spid="2"/>
                                        </p:tgtEl>
                                      </p:cBhvr>
                                    </p:animEffect>
                                  </p:childTnLst>
                                </p:cTn>
                              </p:par>
                            </p:childTnLst>
                          </p:cTn>
                        </p:par>
                        <p:par>
                          <p:cTn id="28" fill="hold">
                            <p:stCondLst>
                              <p:cond delay="7000"/>
                            </p:stCondLst>
                            <p:childTnLst>
                              <p:par>
                                <p:cTn id="29" presetID="1" presetClass="entr" presetSubtype="0" fill="hold" nodeType="afterEffect">
                                  <p:stCondLst>
                                    <p:cond delay="50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7500"/>
                            </p:stCondLst>
                            <p:childTnLst>
                              <p:par>
                                <p:cTn id="32" presetID="1" presetClass="entr" presetSubtype="0" fill="hold" nodeType="afterEffect">
                                  <p:stCondLst>
                                    <p:cond delay="200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3" y="731862"/>
            <a:ext cx="7847041" cy="729430"/>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Our methods &amp; tools</a:t>
            </a:r>
          </a:p>
          <a:p>
            <a:pPr algn="l"/>
            <a:endParaRPr lang="en-US" sz="1000" b="1" dirty="0" smtClean="0">
              <a:solidFill>
                <a:schemeClr val="tx1"/>
              </a:solidFill>
              <a:latin typeface="ITC Lubalin Graph Std Book" pitchFamily="18" charset="0"/>
              <a:cs typeface="Lao UI" pitchFamily="34" charset="0"/>
            </a:endParaRPr>
          </a:p>
          <a:p>
            <a:pPr algn="l"/>
            <a:endParaRPr lang="en-US" sz="1400" dirty="0" smtClean="0">
              <a:solidFill>
                <a:schemeClr val="accent6"/>
              </a:solidFill>
              <a:latin typeface="HelveticaNeueLT Std" pitchFamily="34" charset="0"/>
              <a:cs typeface="Lao UI" pitchFamily="34" charset="0"/>
            </a:endParaRPr>
          </a:p>
        </p:txBody>
      </p:sp>
      <p:sp>
        <p:nvSpPr>
          <p:cNvPr id="3" name="TextBox 2"/>
          <p:cNvSpPr txBox="1"/>
          <p:nvPr/>
        </p:nvSpPr>
        <p:spPr>
          <a:xfrm>
            <a:off x="520699" y="1463286"/>
            <a:ext cx="3406776" cy="5109091"/>
          </a:xfrm>
          <a:prstGeom prst="rect">
            <a:avLst/>
          </a:prstGeom>
          <a:noFill/>
        </p:spPr>
        <p:txBody>
          <a:bodyPr wrap="square" rtlCol="0">
            <a:spAutoFit/>
          </a:bodyPr>
          <a:lstStyle/>
          <a:p>
            <a:pPr algn="l">
              <a:lnSpc>
                <a:spcPct val="100000"/>
              </a:lnSpc>
            </a:pPr>
            <a:r>
              <a:rPr lang="en-US" sz="1400" dirty="0" smtClean="0">
                <a:solidFill>
                  <a:schemeClr val="accent6"/>
                </a:solidFill>
                <a:latin typeface="HelveticaNeueLT Std" pitchFamily="34" charset="0"/>
                <a:cs typeface="Lao UI" pitchFamily="34" charset="0"/>
              </a:rPr>
              <a:t>We have developed a simple sensor device measuring air pressure, moisture, dust and sound. This device is ready for use and to be plugged into our platform. </a:t>
            </a:r>
          </a:p>
          <a:p>
            <a:pPr algn="l">
              <a:lnSpc>
                <a:spcPct val="100000"/>
              </a:lnSpc>
            </a:pPr>
            <a:endParaRPr lang="en-US" sz="1400" dirty="0" smtClean="0">
              <a:solidFill>
                <a:schemeClr val="accent6"/>
              </a:solidFill>
              <a:latin typeface="HelveticaNeueLT Std" pitchFamily="34" charset="0"/>
              <a:cs typeface="Lao UI" pitchFamily="34" charset="0"/>
            </a:endParaRPr>
          </a:p>
          <a:p>
            <a:pPr algn="l">
              <a:lnSpc>
                <a:spcPct val="100000"/>
              </a:lnSpc>
            </a:pPr>
            <a:r>
              <a:rPr lang="en-US" sz="1400" dirty="0" smtClean="0">
                <a:solidFill>
                  <a:schemeClr val="accent6"/>
                </a:solidFill>
                <a:latin typeface="HelveticaNeueLT Std" pitchFamily="34" charset="0"/>
                <a:cs typeface="Lao UI" pitchFamily="34" charset="0"/>
              </a:rPr>
              <a:t>With this platform, researchers can create applications relevant for climate research. Additionally, researchers can add new sensors or connect their own devices. </a:t>
            </a:r>
          </a:p>
          <a:p>
            <a:pPr algn="l">
              <a:lnSpc>
                <a:spcPct val="100000"/>
              </a:lnSpc>
            </a:pPr>
            <a:endParaRPr lang="en-US" sz="1400" dirty="0" smtClean="0">
              <a:solidFill>
                <a:schemeClr val="accent6"/>
              </a:solidFill>
              <a:latin typeface="HelveticaNeueLT Std" pitchFamily="34" charset="0"/>
              <a:cs typeface="Lao UI" pitchFamily="34" charset="0"/>
            </a:endParaRPr>
          </a:p>
          <a:p>
            <a:pPr algn="l">
              <a:lnSpc>
                <a:spcPct val="100000"/>
              </a:lnSpc>
            </a:pPr>
            <a:r>
              <a:rPr lang="en-US" sz="1400" dirty="0" smtClean="0">
                <a:solidFill>
                  <a:schemeClr val="accent6"/>
                </a:solidFill>
                <a:latin typeface="HelveticaNeueLT Std" pitchFamily="34" charset="0"/>
                <a:cs typeface="Lao UI" pitchFamily="34" charset="0"/>
              </a:rPr>
              <a:t>Our emphasis lies on facilitating our community with tools and a central platform for sharing data and collaboration. With this basis, our goal is to challenge researchers to come up with new ideas to make us prepared for climate change.  </a:t>
            </a:r>
          </a:p>
          <a:p>
            <a:pPr algn="l">
              <a:lnSpc>
                <a:spcPct val="100000"/>
              </a:lnSpc>
            </a:pPr>
            <a:endParaRPr lang="en-US" sz="1200" dirty="0" smtClean="0">
              <a:solidFill>
                <a:schemeClr val="tx1">
                  <a:lumMod val="65000"/>
                  <a:lumOff val="35000"/>
                </a:schemeClr>
              </a:solidFill>
              <a:latin typeface="HelveticaNeueLT Std" pitchFamily="34" charset="0"/>
              <a:cs typeface="Lao UI" pitchFamily="34" charset="0"/>
            </a:endParaRPr>
          </a:p>
          <a:p>
            <a:pPr algn="l">
              <a:lnSpc>
                <a:spcPct val="100000"/>
              </a:lnSpc>
            </a:pPr>
            <a:r>
              <a:rPr lang="en-US" sz="1600" dirty="0" smtClean="0">
                <a:solidFill>
                  <a:schemeClr val="tx1">
                    <a:lumMod val="65000"/>
                    <a:lumOff val="35000"/>
                  </a:schemeClr>
                </a:solidFill>
                <a:latin typeface="Lao UI" pitchFamily="34" charset="0"/>
                <a:cs typeface="Lao UI" pitchFamily="34" charset="0"/>
              </a:rPr>
              <a:t> </a:t>
            </a:r>
          </a:p>
          <a:p>
            <a:pPr algn="l">
              <a:lnSpc>
                <a:spcPct val="100000"/>
              </a:lnSpc>
            </a:pPr>
            <a:endParaRPr lang="en-US" sz="1600" dirty="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p:txBody>
      </p:sp>
      <p:sp>
        <p:nvSpPr>
          <p:cNvPr id="7" name="Slide Number Placeholder 6"/>
          <p:cNvSpPr>
            <a:spLocks noGrp="1"/>
          </p:cNvSpPr>
          <p:nvPr>
            <p:ph type="sldNum" sz="quarter" idx="10"/>
          </p:nvPr>
        </p:nvSpPr>
        <p:spPr/>
        <p:txBody>
          <a:bodyPr/>
          <a:lstStyle/>
          <a:p>
            <a:fld id="{4CE3006C-6B65-44CB-B710-6735F1AF8FBC}" type="slidenum">
              <a:rPr lang="en-US" smtClean="0"/>
              <a:pPr/>
              <a:t>6</a:t>
            </a:fld>
            <a:endParaRPr lang="en-US" dirty="0"/>
          </a:p>
        </p:txBody>
      </p:sp>
      <p:grpSp>
        <p:nvGrpSpPr>
          <p:cNvPr id="27" name="Group 26"/>
          <p:cNvGrpSpPr/>
          <p:nvPr/>
        </p:nvGrpSpPr>
        <p:grpSpPr>
          <a:xfrm>
            <a:off x="4940300" y="2047875"/>
            <a:ext cx="828190" cy="920750"/>
            <a:chOff x="4295775" y="1495425"/>
            <a:chExt cx="828190" cy="920750"/>
          </a:xfrm>
        </p:grpSpPr>
        <p:sp>
          <p:nvSpPr>
            <p:cNvPr id="10" name="Flowchart: Process 9"/>
            <p:cNvSpPr/>
            <p:nvPr/>
          </p:nvSpPr>
          <p:spPr>
            <a:xfrm>
              <a:off x="4479925" y="1863725"/>
              <a:ext cx="460375" cy="460375"/>
            </a:xfrm>
            <a:prstGeom prst="flowChartProcess">
              <a:avLst/>
            </a:prstGeom>
            <a:no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4572000" y="1955800"/>
              <a:ext cx="276225" cy="276225"/>
              <a:chOff x="5216525" y="1403350"/>
              <a:chExt cx="276225" cy="276225"/>
            </a:xfrm>
          </p:grpSpPr>
          <p:cxnSp>
            <p:nvCxnSpPr>
              <p:cNvPr id="12" name="Straight Connector 11"/>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5216527" y="1403351"/>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19" name="Flowchart: Extract 18"/>
            <p:cNvSpPr/>
            <p:nvPr/>
          </p:nvSpPr>
          <p:spPr>
            <a:xfrm>
              <a:off x="4295775" y="1495425"/>
              <a:ext cx="92075" cy="460375"/>
            </a:xfrm>
            <a:prstGeom prst="flowChartExtract">
              <a:avLst/>
            </a:prstGeom>
            <a:no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hape 20"/>
            <p:cNvCxnSpPr>
              <a:stCxn id="19" idx="2"/>
              <a:endCxn id="10"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9" name="Picture 6" descr="http://www.linuxuser.co.uk/wp-content/uploads/2012/02/Raspberry_Pi_Logo.png"/>
            <p:cNvPicPr>
              <a:picLocks noChangeAspect="1" noChangeArrowheads="1"/>
            </p:cNvPicPr>
            <p:nvPr/>
          </p:nvPicPr>
          <p:blipFill>
            <a:blip r:embed="rId3"/>
            <a:srcRect/>
            <a:stretch>
              <a:fillRect/>
            </a:stretch>
          </p:blipFill>
          <p:spPr bwMode="auto">
            <a:xfrm>
              <a:off x="4756150" y="2139950"/>
              <a:ext cx="367815" cy="276225"/>
            </a:xfrm>
            <a:prstGeom prst="rect">
              <a:avLst/>
            </a:prstGeom>
            <a:noFill/>
          </p:spPr>
        </p:pic>
      </p:grpSp>
      <p:grpSp>
        <p:nvGrpSpPr>
          <p:cNvPr id="29" name="Group 28"/>
          <p:cNvGrpSpPr/>
          <p:nvPr/>
        </p:nvGrpSpPr>
        <p:grpSpPr>
          <a:xfrm>
            <a:off x="5768975" y="2784475"/>
            <a:ext cx="2209800" cy="1104901"/>
            <a:chOff x="4572000" y="758825"/>
            <a:chExt cx="2209800" cy="1104901"/>
          </a:xfrm>
        </p:grpSpPr>
        <p:sp>
          <p:nvSpPr>
            <p:cNvPr id="30" name="Cloud 29"/>
            <p:cNvSpPr/>
            <p:nvPr/>
          </p:nvSpPr>
          <p:spPr>
            <a:xfrm>
              <a:off x="4572000" y="758826"/>
              <a:ext cx="2209800" cy="1104900"/>
            </a:xfrm>
            <a:prstGeom prst="cloud">
              <a:avLst/>
            </a:prstGeom>
            <a:solidFill>
              <a:schemeClr val="accent3">
                <a:lumMod val="95000"/>
              </a:schemeClr>
            </a:solidFill>
            <a:ln w="19050">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2" descr="http://launchdfw.com/wp-content/uploads/2014/03/Codename-BlueMix-2014-03-18-14-23-53-2014-03-18-14-23-56.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216525" y="758825"/>
              <a:ext cx="1012825" cy="1012825"/>
            </a:xfrm>
            <a:prstGeom prst="rect">
              <a:avLst/>
            </a:prstGeom>
            <a:noFill/>
          </p:spPr>
        </p:pic>
      </p:grpSp>
      <p:sp>
        <p:nvSpPr>
          <p:cNvPr id="32" name="Arc 31"/>
          <p:cNvSpPr/>
          <p:nvPr/>
        </p:nvSpPr>
        <p:spPr>
          <a:xfrm>
            <a:off x="4387850" y="1955799"/>
            <a:ext cx="1841500" cy="3038475"/>
          </a:xfrm>
          <a:prstGeom prst="arc">
            <a:avLst>
              <a:gd name="adj1" fmla="val 15577959"/>
              <a:gd name="adj2" fmla="val 19156899"/>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5" name="Group 34"/>
          <p:cNvGrpSpPr/>
          <p:nvPr/>
        </p:nvGrpSpPr>
        <p:grpSpPr>
          <a:xfrm>
            <a:off x="4940300" y="5465760"/>
            <a:ext cx="2025650" cy="357190"/>
            <a:chOff x="5676900" y="4902200"/>
            <a:chExt cx="2025650" cy="357190"/>
          </a:xfrm>
        </p:grpSpPr>
        <p:pic>
          <p:nvPicPr>
            <p:cNvPr id="33" name="Picture 4"/>
            <p:cNvPicPr>
              <a:picLocks noChangeAspect="1" noChangeArrowheads="1"/>
            </p:cNvPicPr>
            <p:nvPr/>
          </p:nvPicPr>
          <p:blipFill>
            <a:blip r:embed="rId5"/>
            <a:srcRect l="57500" t="83334" r="29208" b="12499"/>
            <a:stretch>
              <a:fillRect/>
            </a:stretch>
          </p:blipFill>
          <p:spPr bwMode="auto">
            <a:xfrm>
              <a:off x="5676900" y="4902200"/>
              <a:ext cx="2025650" cy="357190"/>
            </a:xfrm>
            <a:prstGeom prst="rect">
              <a:avLst/>
            </a:prstGeom>
            <a:noFill/>
            <a:ln w="9525">
              <a:solidFill>
                <a:srgbClr val="C00000"/>
              </a:solidFill>
              <a:miter lim="800000"/>
              <a:headEnd/>
              <a:tailEnd/>
            </a:ln>
            <a:effectLst/>
          </p:spPr>
        </p:pic>
        <p:sp>
          <p:nvSpPr>
            <p:cNvPr id="34" name="Flowchart: Process 33"/>
            <p:cNvSpPr/>
            <p:nvPr/>
          </p:nvSpPr>
          <p:spPr>
            <a:xfrm>
              <a:off x="5676900" y="4902200"/>
              <a:ext cx="2025650" cy="45719"/>
            </a:xfrm>
            <a:prstGeom prst="flowChartProces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Rounded Rectangle 35"/>
          <p:cNvSpPr/>
          <p:nvPr/>
        </p:nvSpPr>
        <p:spPr>
          <a:xfrm>
            <a:off x="4940300" y="4441825"/>
            <a:ext cx="736600" cy="276225"/>
          </a:xfrm>
          <a:prstGeom prst="roundRect">
            <a:avLst/>
          </a:prstGeom>
          <a:solidFill>
            <a:schemeClr val="bg1"/>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6045200" y="4718050"/>
            <a:ext cx="736600" cy="276225"/>
          </a:xfrm>
          <a:prstGeom prst="roundRect">
            <a:avLst/>
          </a:prstGeom>
          <a:solidFill>
            <a:schemeClr val="bg1"/>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6045200" y="4165600"/>
            <a:ext cx="736600" cy="276225"/>
          </a:xfrm>
          <a:prstGeom prst="roundRect">
            <a:avLst/>
          </a:prstGeom>
          <a:solidFill>
            <a:schemeClr val="bg1"/>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p:cNvSpPr/>
          <p:nvPr/>
        </p:nvSpPr>
        <p:spPr>
          <a:xfrm>
            <a:off x="5677469" y="4335439"/>
            <a:ext cx="368489" cy="263857"/>
          </a:xfrm>
          <a:custGeom>
            <a:avLst/>
            <a:gdLst>
              <a:gd name="connsiteX0" fmla="*/ 0 w 368489"/>
              <a:gd name="connsiteY0" fmla="*/ 263857 h 263857"/>
              <a:gd name="connsiteX1" fmla="*/ 218364 w 368489"/>
              <a:gd name="connsiteY1" fmla="*/ 195618 h 263857"/>
              <a:gd name="connsiteX2" fmla="*/ 259307 w 368489"/>
              <a:gd name="connsiteY2" fmla="*/ 31845 h 263857"/>
              <a:gd name="connsiteX3" fmla="*/ 313898 w 368489"/>
              <a:gd name="connsiteY3" fmla="*/ 4549 h 263857"/>
              <a:gd name="connsiteX4" fmla="*/ 368489 w 368489"/>
              <a:gd name="connsiteY4" fmla="*/ 4549 h 263857"/>
              <a:gd name="connsiteX5" fmla="*/ 368489 w 368489"/>
              <a:gd name="connsiteY5" fmla="*/ 4549 h 26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489" h="263857">
                <a:moveTo>
                  <a:pt x="0" y="263857"/>
                </a:moveTo>
                <a:cubicBezTo>
                  <a:pt x="87573" y="249072"/>
                  <a:pt x="175146" y="234287"/>
                  <a:pt x="218364" y="195618"/>
                </a:cubicBezTo>
                <a:cubicBezTo>
                  <a:pt x="261582" y="156949"/>
                  <a:pt x="243385" y="63690"/>
                  <a:pt x="259307" y="31845"/>
                </a:cubicBezTo>
                <a:cubicBezTo>
                  <a:pt x="275229" y="0"/>
                  <a:pt x="295701" y="9098"/>
                  <a:pt x="313898" y="4549"/>
                </a:cubicBezTo>
                <a:cubicBezTo>
                  <a:pt x="332095" y="0"/>
                  <a:pt x="368489" y="4549"/>
                  <a:pt x="368489" y="4549"/>
                </a:cubicBezTo>
                <a:lnTo>
                  <a:pt x="368489" y="4549"/>
                </a:lnTo>
              </a:path>
            </a:pathLst>
          </a:custGeom>
          <a:ln w="12700">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5669280" y="4564049"/>
            <a:ext cx="373711" cy="311426"/>
          </a:xfrm>
          <a:custGeom>
            <a:avLst/>
            <a:gdLst>
              <a:gd name="connsiteX0" fmla="*/ 0 w 373711"/>
              <a:gd name="connsiteY0" fmla="*/ 31805 h 311426"/>
              <a:gd name="connsiteX1" fmla="*/ 230588 w 373711"/>
              <a:gd name="connsiteY1" fmla="*/ 31805 h 311426"/>
              <a:gd name="connsiteX2" fmla="*/ 286247 w 373711"/>
              <a:gd name="connsiteY2" fmla="*/ 222636 h 311426"/>
              <a:gd name="connsiteX3" fmla="*/ 286247 w 373711"/>
              <a:gd name="connsiteY3" fmla="*/ 254441 h 311426"/>
              <a:gd name="connsiteX4" fmla="*/ 302150 w 373711"/>
              <a:gd name="connsiteY4" fmla="*/ 302149 h 311426"/>
              <a:gd name="connsiteX5" fmla="*/ 373711 w 373711"/>
              <a:gd name="connsiteY5" fmla="*/ 310101 h 31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711" h="311426">
                <a:moveTo>
                  <a:pt x="0" y="31805"/>
                </a:moveTo>
                <a:cubicBezTo>
                  <a:pt x="91440" y="15902"/>
                  <a:pt x="182880" y="0"/>
                  <a:pt x="230588" y="31805"/>
                </a:cubicBezTo>
                <a:cubicBezTo>
                  <a:pt x="278296" y="63610"/>
                  <a:pt x="276971" y="185530"/>
                  <a:pt x="286247" y="222636"/>
                </a:cubicBezTo>
                <a:cubicBezTo>
                  <a:pt x="295523" y="259742"/>
                  <a:pt x="283597" y="241189"/>
                  <a:pt x="286247" y="254441"/>
                </a:cubicBezTo>
                <a:cubicBezTo>
                  <a:pt x="288897" y="267693"/>
                  <a:pt x="287573" y="292872"/>
                  <a:pt x="302150" y="302149"/>
                </a:cubicBezTo>
                <a:cubicBezTo>
                  <a:pt x="316727" y="311426"/>
                  <a:pt x="345219" y="310763"/>
                  <a:pt x="373711" y="310101"/>
                </a:cubicBezTo>
              </a:path>
            </a:pathLst>
          </a:custGeom>
          <a:ln w="12700">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lowchart: Connector 40"/>
          <p:cNvSpPr/>
          <p:nvPr/>
        </p:nvSpPr>
        <p:spPr>
          <a:xfrm>
            <a:off x="5616000" y="4533900"/>
            <a:ext cx="92075" cy="92075"/>
          </a:xfrm>
          <a:prstGeom prst="flowChartConnector">
            <a:avLst/>
          </a:prstGeom>
          <a:solidFill>
            <a:schemeClr val="bg1"/>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lowchart: Connector 41"/>
          <p:cNvSpPr/>
          <p:nvPr/>
        </p:nvSpPr>
        <p:spPr>
          <a:xfrm>
            <a:off x="6012000" y="4266000"/>
            <a:ext cx="92075" cy="92075"/>
          </a:xfrm>
          <a:prstGeom prst="flowChartConnector">
            <a:avLst/>
          </a:prstGeom>
          <a:solidFill>
            <a:schemeClr val="bg1"/>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Flowchart: Connector 42"/>
          <p:cNvSpPr/>
          <p:nvPr/>
        </p:nvSpPr>
        <p:spPr>
          <a:xfrm>
            <a:off x="6012000" y="4824000"/>
            <a:ext cx="92075" cy="92075"/>
          </a:xfrm>
          <a:prstGeom prst="flowChartConnector">
            <a:avLst/>
          </a:prstGeom>
          <a:solidFill>
            <a:schemeClr val="bg1"/>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Freeform 43"/>
          <p:cNvSpPr/>
          <p:nvPr/>
        </p:nvSpPr>
        <p:spPr>
          <a:xfrm>
            <a:off x="6414448" y="4885899"/>
            <a:ext cx="787021" cy="559558"/>
          </a:xfrm>
          <a:custGeom>
            <a:avLst/>
            <a:gdLst>
              <a:gd name="connsiteX0" fmla="*/ 382137 w 787021"/>
              <a:gd name="connsiteY0" fmla="*/ 0 h 559558"/>
              <a:gd name="connsiteX1" fmla="*/ 750627 w 787021"/>
              <a:gd name="connsiteY1" fmla="*/ 136477 h 559558"/>
              <a:gd name="connsiteX2" fmla="*/ 600501 w 787021"/>
              <a:gd name="connsiteY2" fmla="*/ 354841 h 559558"/>
              <a:gd name="connsiteX3" fmla="*/ 95534 w 787021"/>
              <a:gd name="connsiteY3" fmla="*/ 382137 h 559558"/>
              <a:gd name="connsiteX4" fmla="*/ 27295 w 787021"/>
              <a:gd name="connsiteY4" fmla="*/ 464023 h 559558"/>
              <a:gd name="connsiteX5" fmla="*/ 27295 w 787021"/>
              <a:gd name="connsiteY5" fmla="*/ 559558 h 55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7021" h="559558">
                <a:moveTo>
                  <a:pt x="382137" y="0"/>
                </a:moveTo>
                <a:cubicBezTo>
                  <a:pt x="548185" y="38668"/>
                  <a:pt x="714233" y="77337"/>
                  <a:pt x="750627" y="136477"/>
                </a:cubicBezTo>
                <a:cubicBezTo>
                  <a:pt x="787021" y="195617"/>
                  <a:pt x="709683" y="313898"/>
                  <a:pt x="600501" y="354841"/>
                </a:cubicBezTo>
                <a:cubicBezTo>
                  <a:pt x="491319" y="395784"/>
                  <a:pt x="191068" y="363940"/>
                  <a:pt x="95534" y="382137"/>
                </a:cubicBezTo>
                <a:cubicBezTo>
                  <a:pt x="0" y="400334"/>
                  <a:pt x="38668" y="434453"/>
                  <a:pt x="27295" y="464023"/>
                </a:cubicBezTo>
                <a:cubicBezTo>
                  <a:pt x="15922" y="493593"/>
                  <a:pt x="21608" y="526575"/>
                  <a:pt x="27295" y="559558"/>
                </a:cubicBezTo>
              </a:path>
            </a:pathLst>
          </a:cu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Freeform 44"/>
          <p:cNvSpPr/>
          <p:nvPr/>
        </p:nvSpPr>
        <p:spPr>
          <a:xfrm>
            <a:off x="4644788" y="3466531"/>
            <a:ext cx="1141863" cy="1219200"/>
          </a:xfrm>
          <a:custGeom>
            <a:avLst/>
            <a:gdLst>
              <a:gd name="connsiteX0" fmla="*/ 1141863 w 1141863"/>
              <a:gd name="connsiteY0" fmla="*/ 0 h 1219200"/>
              <a:gd name="connsiteX1" fmla="*/ 691487 w 1141863"/>
              <a:gd name="connsiteY1" fmla="*/ 95535 h 1219200"/>
              <a:gd name="connsiteX2" fmla="*/ 363940 w 1141863"/>
              <a:gd name="connsiteY2" fmla="*/ 245660 h 1219200"/>
              <a:gd name="connsiteX3" fmla="*/ 186519 w 1141863"/>
              <a:gd name="connsiteY3" fmla="*/ 464024 h 1219200"/>
              <a:gd name="connsiteX4" fmla="*/ 22746 w 1141863"/>
              <a:gd name="connsiteY4" fmla="*/ 887105 h 1219200"/>
              <a:gd name="connsiteX5" fmla="*/ 50042 w 1141863"/>
              <a:gd name="connsiteY5" fmla="*/ 1173708 h 1219200"/>
              <a:gd name="connsiteX6" fmla="*/ 282054 w 1141863"/>
              <a:gd name="connsiteY6" fmla="*/ 116006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1863" h="1219200">
                <a:moveTo>
                  <a:pt x="1141863" y="0"/>
                </a:moveTo>
                <a:cubicBezTo>
                  <a:pt x="981502" y="27296"/>
                  <a:pt x="821141" y="54592"/>
                  <a:pt x="691487" y="95535"/>
                </a:cubicBezTo>
                <a:cubicBezTo>
                  <a:pt x="561833" y="136478"/>
                  <a:pt x="448101" y="184245"/>
                  <a:pt x="363940" y="245660"/>
                </a:cubicBezTo>
                <a:cubicBezTo>
                  <a:pt x="279779" y="307075"/>
                  <a:pt x="243385" y="357117"/>
                  <a:pt x="186519" y="464024"/>
                </a:cubicBezTo>
                <a:cubicBezTo>
                  <a:pt x="129653" y="570931"/>
                  <a:pt x="45492" y="768824"/>
                  <a:pt x="22746" y="887105"/>
                </a:cubicBezTo>
                <a:cubicBezTo>
                  <a:pt x="0" y="1005386"/>
                  <a:pt x="6824" y="1128216"/>
                  <a:pt x="50042" y="1173708"/>
                </a:cubicBezTo>
                <a:cubicBezTo>
                  <a:pt x="93260" y="1219200"/>
                  <a:pt x="187657" y="1189630"/>
                  <a:pt x="282054" y="1160060"/>
                </a:cubicBezTo>
              </a:path>
            </a:pathLst>
          </a:cu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Flowchart: Connector 45"/>
          <p:cNvSpPr/>
          <p:nvPr/>
        </p:nvSpPr>
        <p:spPr>
          <a:xfrm>
            <a:off x="4896000" y="4533900"/>
            <a:ext cx="92075" cy="92075"/>
          </a:xfrm>
          <a:prstGeom prst="flowChartConnector">
            <a:avLst/>
          </a:prstGeom>
          <a:solidFill>
            <a:schemeClr val="bg1"/>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lowchart: Connector 46"/>
          <p:cNvSpPr/>
          <p:nvPr/>
        </p:nvSpPr>
        <p:spPr>
          <a:xfrm>
            <a:off x="6732000" y="4824000"/>
            <a:ext cx="92075" cy="92075"/>
          </a:xfrm>
          <a:prstGeom prst="flowChartConnector">
            <a:avLst/>
          </a:prstGeom>
          <a:solidFill>
            <a:schemeClr val="bg1"/>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4" name="Group 83"/>
          <p:cNvGrpSpPr/>
          <p:nvPr/>
        </p:nvGrpSpPr>
        <p:grpSpPr>
          <a:xfrm>
            <a:off x="7242175" y="1679575"/>
            <a:ext cx="1143600" cy="970827"/>
            <a:chOff x="7242175" y="1679575"/>
            <a:chExt cx="1143600" cy="970827"/>
          </a:xfrm>
        </p:grpSpPr>
        <p:grpSp>
          <p:nvGrpSpPr>
            <p:cNvPr id="83" name="Group 82"/>
            <p:cNvGrpSpPr/>
            <p:nvPr/>
          </p:nvGrpSpPr>
          <p:grpSpPr>
            <a:xfrm>
              <a:off x="7242175" y="1679575"/>
              <a:ext cx="1012825" cy="970827"/>
              <a:chOff x="7242175" y="1679575"/>
              <a:chExt cx="1012825" cy="970827"/>
            </a:xfrm>
          </p:grpSpPr>
          <p:grpSp>
            <p:nvGrpSpPr>
              <p:cNvPr id="48" name="Group 47"/>
              <p:cNvGrpSpPr/>
              <p:nvPr/>
            </p:nvGrpSpPr>
            <p:grpSpPr>
              <a:xfrm>
                <a:off x="7242175" y="1679575"/>
                <a:ext cx="644525" cy="828675"/>
                <a:chOff x="4295775" y="1495425"/>
                <a:chExt cx="644525" cy="828675"/>
              </a:xfrm>
            </p:grpSpPr>
            <p:sp>
              <p:nvSpPr>
                <p:cNvPr id="49" name="Flowchart: Process 48"/>
                <p:cNvSpPr/>
                <p:nvPr/>
              </p:nvSpPr>
              <p:spPr>
                <a:xfrm>
                  <a:off x="4479925" y="1863725"/>
                  <a:ext cx="460375" cy="460375"/>
                </a:xfrm>
                <a:prstGeom prst="flowChartProcess">
                  <a:avLst/>
                </a:prstGeom>
                <a:no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17"/>
                <p:cNvGrpSpPr/>
                <p:nvPr/>
              </p:nvGrpSpPr>
              <p:grpSpPr>
                <a:xfrm>
                  <a:off x="4572000" y="1955800"/>
                  <a:ext cx="276225" cy="276225"/>
                  <a:chOff x="5216525" y="1403350"/>
                  <a:chExt cx="276225" cy="276225"/>
                </a:xfrm>
              </p:grpSpPr>
              <p:cxnSp>
                <p:nvCxnSpPr>
                  <p:cNvPr id="58" name="Straight Connector 57"/>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5216527" y="1403351"/>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51" name="Flowchart: Extract 50"/>
                <p:cNvSpPr/>
                <p:nvPr/>
              </p:nvSpPr>
              <p:spPr>
                <a:xfrm>
                  <a:off x="4295775" y="1495425"/>
                  <a:ext cx="92075" cy="460375"/>
                </a:xfrm>
                <a:prstGeom prst="flowChartExtract">
                  <a:avLst/>
                </a:prstGeom>
                <a:no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hape 51"/>
                <p:cNvCxnSpPr>
                  <a:stCxn id="51" idx="2"/>
                  <a:endCxn id="49"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pic>
            <p:nvPicPr>
              <p:cNvPr id="12295" name="Picture 7" descr="http://ronanguilloux.github.io/Raspi-ForumPHP-2013/medias/makers/logo_arduino.jpg"/>
              <p:cNvPicPr>
                <a:picLocks noChangeAspect="1" noChangeArrowheads="1"/>
              </p:cNvPicPr>
              <p:nvPr/>
            </p:nvPicPr>
            <p:blipFill>
              <a:blip r:embed="rId6"/>
              <a:srcRect l="33623" t="23200" r="33333" b="38133"/>
              <a:stretch>
                <a:fillRect/>
              </a:stretch>
            </p:blipFill>
            <p:spPr bwMode="auto">
              <a:xfrm>
                <a:off x="7794625" y="2416176"/>
                <a:ext cx="460375" cy="234226"/>
              </a:xfrm>
              <a:prstGeom prst="rect">
                <a:avLst/>
              </a:prstGeom>
              <a:noFill/>
            </p:spPr>
          </p:pic>
        </p:grpSp>
        <p:grpSp>
          <p:nvGrpSpPr>
            <p:cNvPr id="77" name="Group 76"/>
            <p:cNvGrpSpPr/>
            <p:nvPr/>
          </p:nvGrpSpPr>
          <p:grpSpPr>
            <a:xfrm>
              <a:off x="7978775" y="1679575"/>
              <a:ext cx="407000" cy="248500"/>
              <a:chOff x="7848000" y="1679575"/>
              <a:chExt cx="407000" cy="248500"/>
            </a:xfrm>
          </p:grpSpPr>
          <p:sp>
            <p:nvSpPr>
              <p:cNvPr id="62" name="Parallelogram 61"/>
              <p:cNvSpPr/>
              <p:nvPr/>
            </p:nvSpPr>
            <p:spPr>
              <a:xfrm>
                <a:off x="7886700" y="1679575"/>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Parallelogram 62"/>
              <p:cNvSpPr/>
              <p:nvPr/>
            </p:nvSpPr>
            <p:spPr>
              <a:xfrm>
                <a:off x="7978775" y="1679575"/>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Parallelogram 63"/>
              <p:cNvSpPr/>
              <p:nvPr/>
            </p:nvSpPr>
            <p:spPr>
              <a:xfrm>
                <a:off x="8070850" y="1679575"/>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Parallelogram 64"/>
              <p:cNvSpPr/>
              <p:nvPr/>
            </p:nvSpPr>
            <p:spPr>
              <a:xfrm>
                <a:off x="8162925" y="1679575"/>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p:cNvGrpSpPr/>
              <p:nvPr/>
            </p:nvGrpSpPr>
            <p:grpSpPr>
              <a:xfrm>
                <a:off x="7866000" y="1764000"/>
                <a:ext cx="368300" cy="92075"/>
                <a:chOff x="7886700" y="1800000"/>
                <a:chExt cx="368300" cy="92075"/>
              </a:xfrm>
            </p:grpSpPr>
            <p:sp>
              <p:nvSpPr>
                <p:cNvPr id="67" name="Parallelogram 66"/>
                <p:cNvSpPr/>
                <p:nvPr/>
              </p:nvSpPr>
              <p:spPr>
                <a:xfrm>
                  <a:off x="7886700" y="1800000"/>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Parallelogram 67"/>
                <p:cNvSpPr/>
                <p:nvPr/>
              </p:nvSpPr>
              <p:spPr>
                <a:xfrm>
                  <a:off x="7978775" y="1800000"/>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Parallelogram 68"/>
                <p:cNvSpPr/>
                <p:nvPr/>
              </p:nvSpPr>
              <p:spPr>
                <a:xfrm>
                  <a:off x="8070850" y="1800000"/>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Parallelogram 69"/>
                <p:cNvSpPr/>
                <p:nvPr/>
              </p:nvSpPr>
              <p:spPr>
                <a:xfrm>
                  <a:off x="8162925" y="1800000"/>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7848000" y="1836000"/>
                <a:ext cx="368300" cy="92075"/>
                <a:chOff x="7886700" y="1800000"/>
                <a:chExt cx="368300" cy="92075"/>
              </a:xfrm>
            </p:grpSpPr>
            <p:sp>
              <p:nvSpPr>
                <p:cNvPr id="73" name="Parallelogram 72"/>
                <p:cNvSpPr/>
                <p:nvPr/>
              </p:nvSpPr>
              <p:spPr>
                <a:xfrm>
                  <a:off x="7886700" y="1800000"/>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Parallelogram 73"/>
                <p:cNvSpPr/>
                <p:nvPr/>
              </p:nvSpPr>
              <p:spPr>
                <a:xfrm>
                  <a:off x="7978775" y="1800000"/>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Parallelogram 74"/>
                <p:cNvSpPr/>
                <p:nvPr/>
              </p:nvSpPr>
              <p:spPr>
                <a:xfrm>
                  <a:off x="8070850" y="1800000"/>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Parallelogram 75"/>
                <p:cNvSpPr/>
                <p:nvPr/>
              </p:nvSpPr>
              <p:spPr>
                <a:xfrm>
                  <a:off x="8162925" y="1800000"/>
                  <a:ext cx="92075" cy="92075"/>
                </a:xfrm>
                <a:prstGeom prst="parallelogram">
                  <a:avLst/>
                </a:prstGeom>
                <a:solidFill>
                  <a:schemeClr val="tx1">
                    <a:lumMod val="65000"/>
                    <a:lumOff val="3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79" name="Elbow Connector 78"/>
            <p:cNvCxnSpPr>
              <a:endCxn id="49" idx="3"/>
            </p:cNvCxnSpPr>
            <p:nvPr/>
          </p:nvCxnSpPr>
          <p:spPr>
            <a:xfrm rot="10800000" flipV="1">
              <a:off x="7886701" y="2047875"/>
              <a:ext cx="276225" cy="230188"/>
            </a:xfrm>
            <a:prstGeom prst="bentConnector3">
              <a:avLst>
                <a:gd name="adj1" fmla="val 1259"/>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82" name="Arc 81"/>
          <p:cNvSpPr/>
          <p:nvPr/>
        </p:nvSpPr>
        <p:spPr>
          <a:xfrm>
            <a:off x="6505574" y="1495425"/>
            <a:ext cx="1104901" cy="3038475"/>
          </a:xfrm>
          <a:prstGeom prst="arc">
            <a:avLst>
              <a:gd name="adj1" fmla="val 12821083"/>
              <a:gd name="adj2" fmla="val 16696305"/>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8" name="TextBox 77"/>
          <p:cNvSpPr txBox="1"/>
          <p:nvPr/>
        </p:nvSpPr>
        <p:spPr>
          <a:xfrm>
            <a:off x="4295775" y="2968625"/>
            <a:ext cx="1104900" cy="369332"/>
          </a:xfrm>
          <a:prstGeom prst="rect">
            <a:avLst/>
          </a:prstGeom>
          <a:noFill/>
        </p:spPr>
        <p:txBody>
          <a:bodyPr wrap="square" rtlCol="0">
            <a:spAutoFit/>
          </a:bodyPr>
          <a:lstStyle/>
          <a:p>
            <a:r>
              <a:rPr lang="en-US" sz="1000" dirty="0" smtClean="0">
                <a:solidFill>
                  <a:schemeClr val="tx2">
                    <a:lumMod val="65000"/>
                    <a:lumOff val="35000"/>
                  </a:schemeClr>
                </a:solidFill>
                <a:latin typeface="HelveticaNeueLT Std" pitchFamily="34" charset="0"/>
              </a:rPr>
              <a:t>Sensors on Raspberry Pi</a:t>
            </a:r>
            <a:endParaRPr lang="en-US" sz="1000" dirty="0">
              <a:solidFill>
                <a:schemeClr val="tx2">
                  <a:lumMod val="65000"/>
                  <a:lumOff val="35000"/>
                </a:schemeClr>
              </a:solidFill>
              <a:latin typeface="HelveticaNeueLT Std" pitchFamily="34" charset="0"/>
            </a:endParaRPr>
          </a:p>
        </p:txBody>
      </p:sp>
      <p:sp>
        <p:nvSpPr>
          <p:cNvPr id="80" name="TextBox 79"/>
          <p:cNvSpPr txBox="1"/>
          <p:nvPr/>
        </p:nvSpPr>
        <p:spPr>
          <a:xfrm>
            <a:off x="7702550" y="3613150"/>
            <a:ext cx="1104900" cy="369332"/>
          </a:xfrm>
          <a:prstGeom prst="rect">
            <a:avLst/>
          </a:prstGeom>
          <a:noFill/>
        </p:spPr>
        <p:txBody>
          <a:bodyPr wrap="square" rtlCol="0">
            <a:spAutoFit/>
          </a:bodyPr>
          <a:lstStyle/>
          <a:p>
            <a:r>
              <a:rPr lang="en-US" sz="1000" dirty="0" err="1" smtClean="0">
                <a:solidFill>
                  <a:schemeClr val="tx2">
                    <a:lumMod val="65000"/>
                    <a:lumOff val="35000"/>
                  </a:schemeClr>
                </a:solidFill>
                <a:latin typeface="HelveticaNeueLT Std" pitchFamily="34" charset="0"/>
              </a:rPr>
              <a:t>Bluemix</a:t>
            </a:r>
            <a:r>
              <a:rPr lang="en-US" sz="1000" dirty="0" smtClean="0">
                <a:solidFill>
                  <a:schemeClr val="tx2">
                    <a:lumMod val="65000"/>
                    <a:lumOff val="35000"/>
                  </a:schemeClr>
                </a:solidFill>
                <a:latin typeface="HelveticaNeueLT Std" pitchFamily="34" charset="0"/>
              </a:rPr>
              <a:t> platform</a:t>
            </a:r>
            <a:endParaRPr lang="en-US" sz="1000" dirty="0">
              <a:solidFill>
                <a:schemeClr val="tx2">
                  <a:lumMod val="65000"/>
                  <a:lumOff val="35000"/>
                </a:schemeClr>
              </a:solidFill>
              <a:latin typeface="HelveticaNeueLT Std" pitchFamily="34" charset="0"/>
            </a:endParaRPr>
          </a:p>
        </p:txBody>
      </p:sp>
      <p:sp>
        <p:nvSpPr>
          <p:cNvPr id="81" name="TextBox 80"/>
          <p:cNvSpPr txBox="1"/>
          <p:nvPr/>
        </p:nvSpPr>
        <p:spPr>
          <a:xfrm>
            <a:off x="7886700" y="2692400"/>
            <a:ext cx="1104900" cy="369332"/>
          </a:xfrm>
          <a:prstGeom prst="rect">
            <a:avLst/>
          </a:prstGeom>
          <a:noFill/>
        </p:spPr>
        <p:txBody>
          <a:bodyPr wrap="square" rtlCol="0">
            <a:spAutoFit/>
          </a:bodyPr>
          <a:lstStyle/>
          <a:p>
            <a:r>
              <a:rPr lang="en-US" sz="1000" dirty="0" smtClean="0">
                <a:solidFill>
                  <a:schemeClr val="tx2">
                    <a:lumMod val="65000"/>
                    <a:lumOff val="35000"/>
                  </a:schemeClr>
                </a:solidFill>
                <a:latin typeface="HelveticaNeueLT Std" pitchFamily="34" charset="0"/>
              </a:rPr>
              <a:t>Sensors on </a:t>
            </a:r>
            <a:r>
              <a:rPr lang="en-US" sz="1000" dirty="0" err="1" smtClean="0">
                <a:solidFill>
                  <a:schemeClr val="tx2">
                    <a:lumMod val="65000"/>
                    <a:lumOff val="35000"/>
                  </a:schemeClr>
                </a:solidFill>
                <a:latin typeface="HelveticaNeueLT Std" pitchFamily="34" charset="0"/>
              </a:rPr>
              <a:t>Arduino</a:t>
            </a:r>
            <a:endParaRPr lang="en-US" sz="1000" dirty="0">
              <a:solidFill>
                <a:schemeClr val="tx2">
                  <a:lumMod val="65000"/>
                  <a:lumOff val="35000"/>
                </a:schemeClr>
              </a:solidFill>
              <a:latin typeface="HelveticaNeueLT Std" pitchFamily="34" charset="0"/>
            </a:endParaRPr>
          </a:p>
        </p:txBody>
      </p:sp>
      <p:sp>
        <p:nvSpPr>
          <p:cNvPr id="85" name="TextBox 84"/>
          <p:cNvSpPr txBox="1"/>
          <p:nvPr/>
        </p:nvSpPr>
        <p:spPr>
          <a:xfrm>
            <a:off x="4203700" y="4810125"/>
            <a:ext cx="1104900" cy="369332"/>
          </a:xfrm>
          <a:prstGeom prst="rect">
            <a:avLst/>
          </a:prstGeom>
          <a:noFill/>
        </p:spPr>
        <p:txBody>
          <a:bodyPr wrap="square" rtlCol="0">
            <a:spAutoFit/>
          </a:bodyPr>
          <a:lstStyle/>
          <a:p>
            <a:r>
              <a:rPr lang="en-US" sz="1000" dirty="0" smtClean="0">
                <a:solidFill>
                  <a:schemeClr val="tx2">
                    <a:lumMod val="65000"/>
                    <a:lumOff val="35000"/>
                  </a:schemeClr>
                </a:solidFill>
                <a:latin typeface="HelveticaNeueLT Std" pitchFamily="34" charset="0"/>
              </a:rPr>
              <a:t>Node-Red application</a:t>
            </a:r>
            <a:endParaRPr lang="en-US" sz="1000" dirty="0">
              <a:solidFill>
                <a:schemeClr val="tx2">
                  <a:lumMod val="65000"/>
                  <a:lumOff val="35000"/>
                </a:schemeClr>
              </a:solidFill>
              <a:latin typeface="HelveticaNeueLT Std" pitchFamily="34" charset="0"/>
            </a:endParaRPr>
          </a:p>
        </p:txBody>
      </p:sp>
      <p:sp>
        <p:nvSpPr>
          <p:cNvPr id="86" name="TextBox 85"/>
          <p:cNvSpPr txBox="1"/>
          <p:nvPr/>
        </p:nvSpPr>
        <p:spPr>
          <a:xfrm>
            <a:off x="5308600" y="5915025"/>
            <a:ext cx="1104900" cy="369332"/>
          </a:xfrm>
          <a:prstGeom prst="rect">
            <a:avLst/>
          </a:prstGeom>
          <a:noFill/>
        </p:spPr>
        <p:txBody>
          <a:bodyPr wrap="square" rtlCol="0">
            <a:spAutoFit/>
          </a:bodyPr>
          <a:lstStyle/>
          <a:p>
            <a:r>
              <a:rPr lang="en-US" sz="1000" dirty="0" smtClean="0">
                <a:solidFill>
                  <a:schemeClr val="tx2">
                    <a:lumMod val="65000"/>
                    <a:lumOff val="35000"/>
                  </a:schemeClr>
                </a:solidFill>
                <a:latin typeface="HelveticaNeueLT Std" pitchFamily="34" charset="0"/>
              </a:rPr>
              <a:t>Data visualization</a:t>
            </a:r>
            <a:endParaRPr lang="en-US" sz="1000" dirty="0">
              <a:solidFill>
                <a:schemeClr val="tx2">
                  <a:lumMod val="65000"/>
                  <a:lumOff val="35000"/>
                </a:schemeClr>
              </a:solidFill>
              <a:latin typeface="HelveticaNeueLT St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2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nodeType="afterEffect">
                                  <p:stCondLst>
                                    <p:cond delay="200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par>
                          <p:cTn id="16" fill="hold">
                            <p:stCondLst>
                              <p:cond delay="4500"/>
                            </p:stCondLst>
                            <p:childTnLst>
                              <p:par>
                                <p:cTn id="17" presetID="22" presetClass="entr" presetSubtype="8" fill="hold" grpId="0" nodeType="afterEffect">
                                  <p:stCondLst>
                                    <p:cond delay="100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par>
                                <p:cTn id="20" presetID="22" presetClass="entr" presetSubtype="8" fill="hold" grpId="0" nodeType="withEffect">
                                  <p:stCondLst>
                                    <p:cond delay="150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1" presetClass="entr" presetSubtype="0" fill="hold" grpId="0" nodeType="withEffect">
                                  <p:stCondLst>
                                    <p:cond delay="1500"/>
                                  </p:stCondLst>
                                  <p:childTnLst>
                                    <p:set>
                                      <p:cBhvr>
                                        <p:cTn id="27" dur="1" fill="hold">
                                          <p:stCondLst>
                                            <p:cond delay="0"/>
                                          </p:stCondLst>
                                        </p:cTn>
                                        <p:tgtEl>
                                          <p:spTgt spid="85"/>
                                        </p:tgtEl>
                                        <p:attrNameLst>
                                          <p:attrName>style.visibility</p:attrName>
                                        </p:attrNameLst>
                                      </p:cBhvr>
                                      <p:to>
                                        <p:strVal val="visible"/>
                                      </p:to>
                                    </p:set>
                                  </p:childTnLst>
                                </p:cTn>
                              </p:par>
                              <p:par>
                                <p:cTn id="28" presetID="22" presetClass="entr" presetSubtype="8" fill="hold" grpId="0" nodeType="withEffect">
                                  <p:stCondLst>
                                    <p:cond delay="150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par>
                                <p:cTn id="31" presetID="22" presetClass="entr" presetSubtype="8" fill="hold" grpId="0" nodeType="withEffect">
                                  <p:stCondLst>
                                    <p:cond delay="150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par>
                                <p:cTn id="37" presetID="22" presetClass="entr" presetSubtype="8" fill="hold" grpId="0" nodeType="withEffect">
                                  <p:stCondLst>
                                    <p:cond delay="1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par>
                                <p:cTn id="40" presetID="22" presetClass="entr" presetSubtype="8" fill="hold" grpId="0" nodeType="withEffect">
                                  <p:stCondLst>
                                    <p:cond delay="150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par>
                                <p:cTn id="43" presetID="22" presetClass="entr" presetSubtype="8" fill="hold" grpId="0" nodeType="withEffect">
                                  <p:stCondLst>
                                    <p:cond delay="150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par>
                                <p:cTn id="46" presetID="22" presetClass="entr" presetSubtype="8" fill="hold" grpId="0" nodeType="withEffect">
                                  <p:stCondLst>
                                    <p:cond delay="150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6500"/>
                            </p:stCondLst>
                            <p:childTnLst>
                              <p:par>
                                <p:cTn id="50" presetID="1"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childTnLst>
                                </p:cTn>
                              </p:par>
                              <p:par>
                                <p:cTn id="52" presetID="22" presetClass="entr" presetSubtype="8"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left)">
                                      <p:cBhvr>
                                        <p:cTn id="54" dur="500"/>
                                        <p:tgtEl>
                                          <p:spTgt spid="47"/>
                                        </p:tgtEl>
                                      </p:cBhvr>
                                    </p:animEffect>
                                  </p:childTnLst>
                                </p:cTn>
                              </p:par>
                            </p:childTnLst>
                          </p:cTn>
                        </p:par>
                        <p:par>
                          <p:cTn id="55" fill="hold">
                            <p:stCondLst>
                              <p:cond delay="7000"/>
                            </p:stCondLst>
                            <p:childTnLst>
                              <p:par>
                                <p:cTn id="56" presetID="1"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6"/>
                                        </p:tgtEl>
                                        <p:attrNameLst>
                                          <p:attrName>style.visibility</p:attrName>
                                        </p:attrNameLst>
                                      </p:cBhvr>
                                      <p:to>
                                        <p:strVal val="visible"/>
                                      </p:to>
                                    </p:set>
                                  </p:childTnLst>
                                </p:cTn>
                              </p:par>
                            </p:childTnLst>
                          </p:cTn>
                        </p:par>
                        <p:par>
                          <p:cTn id="60" fill="hold">
                            <p:stCondLst>
                              <p:cond delay="7000"/>
                            </p:stCondLst>
                            <p:childTnLst>
                              <p:par>
                                <p:cTn id="61" presetID="1" presetClass="entr" presetSubtype="0" fill="hold" nodeType="afterEffect">
                                  <p:stCondLst>
                                    <p:cond delay="200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2000"/>
                                  </p:stCondLst>
                                  <p:childTnLst>
                                    <p:set>
                                      <p:cBhvr>
                                        <p:cTn id="64" dur="1" fill="hold">
                                          <p:stCondLst>
                                            <p:cond delay="0"/>
                                          </p:stCondLst>
                                        </p:cTn>
                                        <p:tgtEl>
                                          <p:spTgt spid="81"/>
                                        </p:tgtEl>
                                        <p:attrNameLst>
                                          <p:attrName>style.visibility</p:attrName>
                                        </p:attrNameLst>
                                      </p:cBhvr>
                                      <p:to>
                                        <p:strVal val="visible"/>
                                      </p:to>
                                    </p:set>
                                  </p:childTnLst>
                                </p:cTn>
                              </p:par>
                            </p:childTnLst>
                          </p:cTn>
                        </p:par>
                        <p:par>
                          <p:cTn id="65" fill="hold">
                            <p:stCondLst>
                              <p:cond delay="9000"/>
                            </p:stCondLst>
                            <p:childTnLst>
                              <p:par>
                                <p:cTn id="66" presetID="22" presetClass="entr" presetSubtype="1" fill="hold" grpId="0" nodeType="after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wipe(up)">
                                      <p:cBhvr>
                                        <p:cTn id="68" dur="500"/>
                                        <p:tgtEl>
                                          <p:spTgt spid="82"/>
                                        </p:tgtEl>
                                      </p:cBhvr>
                                    </p:animEffect>
                                  </p:childTnLst>
                                </p:cTn>
                              </p:par>
                            </p:childTnLst>
                          </p:cTn>
                        </p:par>
                        <p:par>
                          <p:cTn id="69" fill="hold">
                            <p:stCondLst>
                              <p:cond delay="9500"/>
                            </p:stCondLst>
                            <p:childTnLst>
                              <p:par>
                                <p:cTn id="70" presetID="1" presetClass="entr" presetSubtype="0" fill="hold" nodeType="afterEffect">
                                  <p:stCondLst>
                                    <p:cond delay="2000"/>
                                  </p:stCondLst>
                                  <p:childTnLst>
                                    <p:set>
                                      <p:cBhvr>
                                        <p:cTn id="7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82" grpId="0" animBg="1"/>
      <p:bldP spid="80" grpId="0"/>
      <p:bldP spid="81" grpId="0"/>
      <p:bldP spid="85" grpId="0"/>
      <p:bldP spid="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3" y="731862"/>
            <a:ext cx="7847041" cy="701731"/>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Use case: Smart agriculture in Central Asia</a:t>
            </a:r>
          </a:p>
          <a:p>
            <a:pPr algn="l"/>
            <a:endParaRPr lang="en-US" b="1" dirty="0" smtClean="0">
              <a:solidFill>
                <a:schemeClr val="tx1"/>
              </a:solidFill>
              <a:latin typeface="ITC Lubalin Graph Std Book" pitchFamily="18" charset="0"/>
              <a:cs typeface="Lao UI" pitchFamily="34" charset="0"/>
            </a:endParaRPr>
          </a:p>
        </p:txBody>
      </p:sp>
      <p:sp>
        <p:nvSpPr>
          <p:cNvPr id="4" name="Slide Number Placeholder 3"/>
          <p:cNvSpPr>
            <a:spLocks noGrp="1"/>
          </p:cNvSpPr>
          <p:nvPr>
            <p:ph type="sldNum" sz="quarter" idx="10"/>
          </p:nvPr>
        </p:nvSpPr>
        <p:spPr/>
        <p:txBody>
          <a:bodyPr/>
          <a:lstStyle/>
          <a:p>
            <a:fld id="{4CE3006C-6B65-44CB-B710-6735F1AF8FBC}" type="slidenum">
              <a:rPr lang="en-US" smtClean="0"/>
              <a:pPr/>
              <a:t>7</a:t>
            </a:fld>
            <a:endParaRPr lang="en-US" dirty="0"/>
          </a:p>
        </p:txBody>
      </p:sp>
      <p:sp>
        <p:nvSpPr>
          <p:cNvPr id="5" name="TextBox 4"/>
          <p:cNvSpPr txBox="1"/>
          <p:nvPr/>
        </p:nvSpPr>
        <p:spPr>
          <a:xfrm>
            <a:off x="5216524" y="1463286"/>
            <a:ext cx="3683001" cy="5786199"/>
          </a:xfrm>
          <a:prstGeom prst="rect">
            <a:avLst/>
          </a:prstGeom>
          <a:noFill/>
        </p:spPr>
        <p:txBody>
          <a:bodyPr wrap="square" rtlCol="0">
            <a:spAutoFit/>
          </a:bodyPr>
          <a:lstStyle/>
          <a:p>
            <a:pPr algn="l">
              <a:lnSpc>
                <a:spcPct val="100000"/>
              </a:lnSpc>
            </a:pPr>
            <a:r>
              <a:rPr lang="en-US" sz="1400" dirty="0" smtClean="0">
                <a:solidFill>
                  <a:schemeClr val="accent6"/>
                </a:solidFill>
                <a:latin typeface="HelveticaNeueLT Std" pitchFamily="34" charset="0"/>
                <a:cs typeface="Lao UI" pitchFamily="34" charset="0"/>
              </a:rPr>
              <a:t>Farmers in Central Asia experience drought.  Water for irrigation is becoming scarce and soils are turning wasted. To keep their business going and food supply intact, they need to know where farming is possible and how much water use is optimal. </a:t>
            </a:r>
          </a:p>
          <a:p>
            <a:pPr algn="l">
              <a:lnSpc>
                <a:spcPct val="100000"/>
              </a:lnSpc>
            </a:pPr>
            <a:endParaRPr lang="en-US" sz="1400" dirty="0" smtClean="0">
              <a:solidFill>
                <a:schemeClr val="accent6"/>
              </a:solidFill>
              <a:latin typeface="HelveticaNeueLT Std" pitchFamily="34" charset="0"/>
              <a:cs typeface="Lao UI" pitchFamily="34" charset="0"/>
            </a:endParaRPr>
          </a:p>
          <a:p>
            <a:pPr algn="l">
              <a:lnSpc>
                <a:spcPct val="100000"/>
              </a:lnSpc>
            </a:pPr>
            <a:r>
              <a:rPr lang="en-US" sz="1400" dirty="0" smtClean="0">
                <a:solidFill>
                  <a:schemeClr val="accent6"/>
                </a:solidFill>
                <a:latin typeface="HelveticaNeueLT Std" pitchFamily="34" charset="0"/>
                <a:cs typeface="Lao UI" pitchFamily="34" charset="0"/>
              </a:rPr>
              <a:t>Poseidon can provide farmers with simple sensor devices and ready to use models developed in our community. With sensors, they will be able to monitor the minerals in soils in order to decide which crops to grow. And the models can give irrigation schemes for optimal water use. </a:t>
            </a:r>
          </a:p>
          <a:p>
            <a:pPr algn="l">
              <a:lnSpc>
                <a:spcPct val="100000"/>
              </a:lnSpc>
            </a:pPr>
            <a:endParaRPr lang="en-US" sz="1400" dirty="0" smtClean="0">
              <a:solidFill>
                <a:schemeClr val="accent6"/>
              </a:solidFill>
              <a:latin typeface="HelveticaNeueLT Std" pitchFamily="34" charset="0"/>
              <a:cs typeface="Lao UI" pitchFamily="34" charset="0"/>
            </a:endParaRPr>
          </a:p>
          <a:p>
            <a:pPr algn="l">
              <a:lnSpc>
                <a:spcPct val="100000"/>
              </a:lnSpc>
            </a:pPr>
            <a:r>
              <a:rPr lang="en-US" sz="1400" dirty="0" smtClean="0">
                <a:solidFill>
                  <a:schemeClr val="accent6"/>
                </a:solidFill>
                <a:latin typeface="HelveticaNeueLT Std" pitchFamily="34" charset="0"/>
                <a:cs typeface="Lao UI" pitchFamily="34" charset="0"/>
              </a:rPr>
              <a:t>Farmers will now be able to perform effective and efficient growing of crops. And, they will contribute to global research community on extreme climate by creating a monitoring network of the area. </a:t>
            </a:r>
          </a:p>
          <a:p>
            <a:pPr algn="l">
              <a:lnSpc>
                <a:spcPct val="100000"/>
              </a:lnSpc>
            </a:pPr>
            <a:endParaRPr lang="en-US" sz="1600" dirty="0" smtClean="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p:txBody>
      </p:sp>
      <p:sp>
        <p:nvSpPr>
          <p:cNvPr id="7" name="Parallelogram 6"/>
          <p:cNvSpPr/>
          <p:nvPr/>
        </p:nvSpPr>
        <p:spPr>
          <a:xfrm>
            <a:off x="704850" y="4625975"/>
            <a:ext cx="3590925" cy="1749425"/>
          </a:xfrm>
          <a:prstGeom prst="parallelogram">
            <a:avLst>
              <a:gd name="adj" fmla="val 47069"/>
            </a:avLst>
          </a:prstGeom>
          <a:solidFill>
            <a:srgbClr val="FFFF66"/>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2" name="Group 191"/>
          <p:cNvGrpSpPr/>
          <p:nvPr/>
        </p:nvGrpSpPr>
        <p:grpSpPr>
          <a:xfrm>
            <a:off x="1349375" y="4625975"/>
            <a:ext cx="2301875" cy="1381124"/>
            <a:chOff x="1349375" y="4625975"/>
            <a:chExt cx="2301875" cy="1381124"/>
          </a:xfrm>
        </p:grpSpPr>
        <p:grpSp>
          <p:nvGrpSpPr>
            <p:cNvPr id="8" name="Group 7"/>
            <p:cNvGrpSpPr/>
            <p:nvPr/>
          </p:nvGrpSpPr>
          <p:grpSpPr>
            <a:xfrm>
              <a:off x="1349375" y="5638800"/>
              <a:ext cx="276224" cy="368299"/>
              <a:chOff x="4295775" y="1495425"/>
              <a:chExt cx="644525" cy="828675"/>
            </a:xfrm>
          </p:grpSpPr>
          <p:sp>
            <p:nvSpPr>
              <p:cNvPr id="9" name="Flowchart: Process 8"/>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17"/>
              <p:cNvGrpSpPr/>
              <p:nvPr/>
            </p:nvGrpSpPr>
            <p:grpSpPr>
              <a:xfrm>
                <a:off x="4572000" y="1955799"/>
                <a:ext cx="276225" cy="276226"/>
                <a:chOff x="5216525" y="1403349"/>
                <a:chExt cx="276225" cy="276226"/>
              </a:xfrm>
            </p:grpSpPr>
            <p:cxnSp>
              <p:nvCxnSpPr>
                <p:cNvPr id="18" name="Straight Connector 17"/>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11" name="Flowchart: Extract 10"/>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hape 11"/>
              <p:cNvCxnSpPr>
                <a:stCxn id="11" idx="2"/>
                <a:endCxn id="9"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2178051" y="5638800"/>
              <a:ext cx="276224" cy="368299"/>
              <a:chOff x="4295775" y="1495425"/>
              <a:chExt cx="644525" cy="828675"/>
            </a:xfrm>
          </p:grpSpPr>
          <p:sp>
            <p:nvSpPr>
              <p:cNvPr id="33" name="Flowchart: Process 32"/>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4" name="Group 17"/>
              <p:cNvGrpSpPr/>
              <p:nvPr/>
            </p:nvGrpSpPr>
            <p:grpSpPr>
              <a:xfrm>
                <a:off x="4572000" y="1955799"/>
                <a:ext cx="276225" cy="276226"/>
                <a:chOff x="5216525" y="1403349"/>
                <a:chExt cx="276225" cy="276226"/>
              </a:xfrm>
            </p:grpSpPr>
            <p:cxnSp>
              <p:nvCxnSpPr>
                <p:cNvPr id="41" name="Straight Connector 40"/>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35" name="Flowchart: Extract 34"/>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hape 35"/>
              <p:cNvCxnSpPr>
                <a:stCxn id="35" idx="2"/>
                <a:endCxn id="33"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3006726" y="5638800"/>
              <a:ext cx="276224" cy="368299"/>
              <a:chOff x="4295775" y="1495425"/>
              <a:chExt cx="644525" cy="828675"/>
            </a:xfrm>
          </p:grpSpPr>
          <p:sp>
            <p:nvSpPr>
              <p:cNvPr id="44" name="Flowchart: Process 43"/>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17"/>
              <p:cNvGrpSpPr/>
              <p:nvPr/>
            </p:nvGrpSpPr>
            <p:grpSpPr>
              <a:xfrm>
                <a:off x="4572000" y="1955799"/>
                <a:ext cx="276225" cy="276226"/>
                <a:chOff x="5216525" y="1403349"/>
                <a:chExt cx="276225" cy="276226"/>
              </a:xfrm>
            </p:grpSpPr>
            <p:cxnSp>
              <p:nvCxnSpPr>
                <p:cNvPr id="52" name="Straight Connector 51"/>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46" name="Flowchart: Extract 45"/>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hape 46"/>
              <p:cNvCxnSpPr>
                <a:stCxn id="46" idx="2"/>
                <a:endCxn id="44"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1625601" y="5086350"/>
              <a:ext cx="276224" cy="368299"/>
              <a:chOff x="4295775" y="1495425"/>
              <a:chExt cx="644525" cy="828675"/>
            </a:xfrm>
          </p:grpSpPr>
          <p:sp>
            <p:nvSpPr>
              <p:cNvPr id="55" name="Flowchart: Process 54"/>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6" name="Group 17"/>
              <p:cNvGrpSpPr/>
              <p:nvPr/>
            </p:nvGrpSpPr>
            <p:grpSpPr>
              <a:xfrm>
                <a:off x="4572000" y="1955799"/>
                <a:ext cx="276225" cy="276226"/>
                <a:chOff x="5216525" y="1403349"/>
                <a:chExt cx="276225" cy="276226"/>
              </a:xfrm>
            </p:grpSpPr>
            <p:cxnSp>
              <p:nvCxnSpPr>
                <p:cNvPr id="63" name="Straight Connector 62"/>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57" name="Flowchart: Extract 56"/>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hape 57"/>
              <p:cNvCxnSpPr>
                <a:stCxn id="57" idx="2"/>
                <a:endCxn id="55"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65" name="Group 64"/>
            <p:cNvGrpSpPr/>
            <p:nvPr/>
          </p:nvGrpSpPr>
          <p:grpSpPr>
            <a:xfrm>
              <a:off x="1809750" y="4625975"/>
              <a:ext cx="276224" cy="368299"/>
              <a:chOff x="4295775" y="1495425"/>
              <a:chExt cx="644525" cy="828675"/>
            </a:xfrm>
          </p:grpSpPr>
          <p:sp>
            <p:nvSpPr>
              <p:cNvPr id="66" name="Flowchart: Process 65"/>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7" name="Group 17"/>
              <p:cNvGrpSpPr/>
              <p:nvPr/>
            </p:nvGrpSpPr>
            <p:grpSpPr>
              <a:xfrm>
                <a:off x="4572000" y="1955799"/>
                <a:ext cx="276225" cy="276226"/>
                <a:chOff x="5216525" y="1403349"/>
                <a:chExt cx="276225" cy="276226"/>
              </a:xfrm>
            </p:grpSpPr>
            <p:cxnSp>
              <p:nvCxnSpPr>
                <p:cNvPr id="74" name="Straight Connector 73"/>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68" name="Flowchart: Extract 67"/>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hape 68"/>
              <p:cNvCxnSpPr>
                <a:stCxn id="68" idx="2"/>
                <a:endCxn id="66"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76" name="Group 75"/>
            <p:cNvGrpSpPr/>
            <p:nvPr/>
          </p:nvGrpSpPr>
          <p:grpSpPr>
            <a:xfrm>
              <a:off x="2362201" y="5086350"/>
              <a:ext cx="276224" cy="368299"/>
              <a:chOff x="4295775" y="1495425"/>
              <a:chExt cx="644525" cy="828675"/>
            </a:xfrm>
          </p:grpSpPr>
          <p:sp>
            <p:nvSpPr>
              <p:cNvPr id="77" name="Flowchart: Process 76"/>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8" name="Group 17"/>
              <p:cNvGrpSpPr/>
              <p:nvPr/>
            </p:nvGrpSpPr>
            <p:grpSpPr>
              <a:xfrm>
                <a:off x="4572000" y="1955799"/>
                <a:ext cx="276225" cy="276226"/>
                <a:chOff x="5216525" y="1403349"/>
                <a:chExt cx="276225" cy="276226"/>
              </a:xfrm>
            </p:grpSpPr>
            <p:cxnSp>
              <p:nvCxnSpPr>
                <p:cNvPr id="85" name="Straight Connector 84"/>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79" name="Flowchart: Extract 78"/>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hape 79"/>
              <p:cNvCxnSpPr>
                <a:stCxn id="79" idx="2"/>
                <a:endCxn id="77"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2546351" y="4625975"/>
              <a:ext cx="276224" cy="368299"/>
              <a:chOff x="4295775" y="1495425"/>
              <a:chExt cx="644525" cy="828675"/>
            </a:xfrm>
          </p:grpSpPr>
          <p:sp>
            <p:nvSpPr>
              <p:cNvPr id="88" name="Flowchart: Process 87"/>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9" name="Group 17"/>
              <p:cNvGrpSpPr/>
              <p:nvPr/>
            </p:nvGrpSpPr>
            <p:grpSpPr>
              <a:xfrm>
                <a:off x="4572000" y="1955799"/>
                <a:ext cx="276225" cy="276226"/>
                <a:chOff x="5216525" y="1403349"/>
                <a:chExt cx="276225" cy="276226"/>
              </a:xfrm>
            </p:grpSpPr>
            <p:cxnSp>
              <p:nvCxnSpPr>
                <p:cNvPr id="96" name="Straight Connector 95"/>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90" name="Flowchart: Extract 89"/>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hape 90"/>
              <p:cNvCxnSpPr>
                <a:stCxn id="90" idx="2"/>
                <a:endCxn id="88"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98" name="Group 97"/>
            <p:cNvGrpSpPr/>
            <p:nvPr/>
          </p:nvGrpSpPr>
          <p:grpSpPr>
            <a:xfrm>
              <a:off x="3190876" y="5086350"/>
              <a:ext cx="276224" cy="368299"/>
              <a:chOff x="4295775" y="1495425"/>
              <a:chExt cx="644525" cy="828675"/>
            </a:xfrm>
          </p:grpSpPr>
          <p:sp>
            <p:nvSpPr>
              <p:cNvPr id="99" name="Flowchart: Process 98"/>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Group 17"/>
              <p:cNvGrpSpPr/>
              <p:nvPr/>
            </p:nvGrpSpPr>
            <p:grpSpPr>
              <a:xfrm>
                <a:off x="4572000" y="1955799"/>
                <a:ext cx="276225" cy="276226"/>
                <a:chOff x="5216525" y="1403349"/>
                <a:chExt cx="276225" cy="276226"/>
              </a:xfrm>
            </p:grpSpPr>
            <p:cxnSp>
              <p:nvCxnSpPr>
                <p:cNvPr id="107" name="Straight Connector 106"/>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101" name="Flowchart: Extract 100"/>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2" name="Shape 101"/>
              <p:cNvCxnSpPr>
                <a:stCxn id="101" idx="2"/>
                <a:endCxn id="99"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109" name="Group 108"/>
            <p:cNvGrpSpPr/>
            <p:nvPr/>
          </p:nvGrpSpPr>
          <p:grpSpPr>
            <a:xfrm>
              <a:off x="3375026" y="4625975"/>
              <a:ext cx="276224" cy="368299"/>
              <a:chOff x="4295775" y="1495425"/>
              <a:chExt cx="644525" cy="828675"/>
            </a:xfrm>
          </p:grpSpPr>
          <p:sp>
            <p:nvSpPr>
              <p:cNvPr id="110" name="Flowchart: Process 109"/>
              <p:cNvSpPr/>
              <p:nvPr/>
            </p:nvSpPr>
            <p:spPr>
              <a:xfrm>
                <a:off x="4479925" y="1863725"/>
                <a:ext cx="460375" cy="460375"/>
              </a:xfrm>
              <a:prstGeom prst="flowChartProcess">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1" name="Group 17"/>
              <p:cNvGrpSpPr/>
              <p:nvPr/>
            </p:nvGrpSpPr>
            <p:grpSpPr>
              <a:xfrm>
                <a:off x="4572000" y="1955799"/>
                <a:ext cx="276225" cy="276226"/>
                <a:chOff x="5216525" y="1403349"/>
                <a:chExt cx="276225" cy="276226"/>
              </a:xfrm>
            </p:grpSpPr>
            <p:cxnSp>
              <p:nvCxnSpPr>
                <p:cNvPr id="118" name="Straight Connector 117"/>
                <p:cNvCxnSpPr/>
                <p:nvPr/>
              </p:nvCxnSpPr>
              <p:spPr>
                <a:xfrm rot="16200000" flipH="1">
                  <a:off x="5216525" y="1403350"/>
                  <a:ext cx="276225" cy="276225"/>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5400000">
                  <a:off x="5216527" y="1403349"/>
                  <a:ext cx="276224" cy="276223"/>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
            <p:nvSpPr>
              <p:cNvPr id="112" name="Flowchart: Extract 111"/>
              <p:cNvSpPr/>
              <p:nvPr/>
            </p:nvSpPr>
            <p:spPr>
              <a:xfrm>
                <a:off x="4295775" y="1495425"/>
                <a:ext cx="92075" cy="460375"/>
              </a:xfrm>
              <a:prstGeom prst="flowChartExtract">
                <a:avLst/>
              </a:prstGeom>
              <a:solidFill>
                <a:schemeClr val="bg1"/>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hape 112"/>
              <p:cNvCxnSpPr>
                <a:stCxn id="112" idx="2"/>
                <a:endCxn id="110" idx="1"/>
              </p:cNvCxnSpPr>
              <p:nvPr/>
            </p:nvCxnSpPr>
            <p:spPr>
              <a:xfrm rot="16200000" flipH="1">
                <a:off x="4341813" y="1955800"/>
                <a:ext cx="138113" cy="138112"/>
              </a:xfrm>
              <a:prstGeom prst="bentConnector2">
                <a:avLst/>
              </a:prstGeom>
              <a:ln w="9525">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rot="5400000">
                <a:off x="452675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rot="5400000">
                <a:off x="4618832" y="1816893"/>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rot="5400000">
                <a:off x="4802981"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rot="5400000">
                <a:off x="4710906" y="1816894"/>
                <a:ext cx="92075" cy="1588"/>
              </a:xfrm>
              <a:prstGeom prst="line">
                <a:avLst/>
              </a:prstGeom>
              <a:ln w="127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grpSp>
        <p:nvGrpSpPr>
          <p:cNvPr id="193" name="Group 192"/>
          <p:cNvGrpSpPr/>
          <p:nvPr/>
        </p:nvGrpSpPr>
        <p:grpSpPr>
          <a:xfrm>
            <a:off x="612775" y="1587500"/>
            <a:ext cx="3130550" cy="2025650"/>
            <a:chOff x="612775" y="1587500"/>
            <a:chExt cx="3130550" cy="2025650"/>
          </a:xfrm>
        </p:grpSpPr>
        <p:sp>
          <p:nvSpPr>
            <p:cNvPr id="120" name="Rounded Rectangle 119"/>
            <p:cNvSpPr/>
            <p:nvPr/>
          </p:nvSpPr>
          <p:spPr>
            <a:xfrm>
              <a:off x="612775" y="1587500"/>
              <a:ext cx="3130550" cy="2025650"/>
            </a:xfrm>
            <a:prstGeom prst="roundRect">
              <a:avLst/>
            </a:prstGeom>
            <a:solidFill>
              <a:schemeClr val="bg1"/>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796925" y="2968625"/>
              <a:ext cx="460375" cy="460375"/>
            </a:xfrm>
            <a:prstGeom prst="rect">
              <a:avLst/>
            </a:prstGeom>
            <a:solidFill>
              <a:srgbClr val="FFFF66"/>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Cross 121"/>
            <p:cNvSpPr/>
            <p:nvPr/>
          </p:nvSpPr>
          <p:spPr>
            <a:xfrm rot="2616022">
              <a:off x="819270" y="2990971"/>
              <a:ext cx="108000" cy="108000"/>
            </a:xfrm>
            <a:prstGeom prst="plus">
              <a:avLst>
                <a:gd name="adj" fmla="val 4569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Cross 122"/>
            <p:cNvSpPr/>
            <p:nvPr/>
          </p:nvSpPr>
          <p:spPr>
            <a:xfrm rot="2616022">
              <a:off x="971670" y="2990970"/>
              <a:ext cx="108000" cy="108000"/>
            </a:xfrm>
            <a:prstGeom prst="plus">
              <a:avLst>
                <a:gd name="adj" fmla="val 4569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Cross 123"/>
            <p:cNvSpPr/>
            <p:nvPr/>
          </p:nvSpPr>
          <p:spPr>
            <a:xfrm rot="2616022">
              <a:off x="1126955" y="2990970"/>
              <a:ext cx="108000" cy="108000"/>
            </a:xfrm>
            <a:prstGeom prst="plus">
              <a:avLst>
                <a:gd name="adj" fmla="val 4569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Cross 124"/>
            <p:cNvSpPr/>
            <p:nvPr/>
          </p:nvSpPr>
          <p:spPr>
            <a:xfrm rot="2616022">
              <a:off x="819270" y="3143371"/>
              <a:ext cx="108000" cy="108000"/>
            </a:xfrm>
            <a:prstGeom prst="plus">
              <a:avLst>
                <a:gd name="adj" fmla="val 4569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Cross 125"/>
            <p:cNvSpPr/>
            <p:nvPr/>
          </p:nvSpPr>
          <p:spPr>
            <a:xfrm rot="2616022">
              <a:off x="819270" y="3298655"/>
              <a:ext cx="108000" cy="108000"/>
            </a:xfrm>
            <a:prstGeom prst="plus">
              <a:avLst>
                <a:gd name="adj" fmla="val 45690"/>
              </a:avLst>
            </a:prstGeom>
            <a:solidFill>
              <a:srgbClr val="00CC00"/>
            </a:solidFill>
            <a:ln>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Cross 126"/>
            <p:cNvSpPr/>
            <p:nvPr/>
          </p:nvSpPr>
          <p:spPr>
            <a:xfrm rot="2616022">
              <a:off x="971670" y="3143371"/>
              <a:ext cx="108000" cy="108000"/>
            </a:xfrm>
            <a:prstGeom prst="plus">
              <a:avLst>
                <a:gd name="adj" fmla="val 45690"/>
              </a:avLst>
            </a:prstGeom>
            <a:solidFill>
              <a:srgbClr val="00CC00"/>
            </a:solidFill>
            <a:ln>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Cross 128"/>
            <p:cNvSpPr/>
            <p:nvPr/>
          </p:nvSpPr>
          <p:spPr>
            <a:xfrm rot="2616022">
              <a:off x="971670" y="3298655"/>
              <a:ext cx="108000" cy="108000"/>
            </a:xfrm>
            <a:prstGeom prst="plus">
              <a:avLst>
                <a:gd name="adj" fmla="val 45690"/>
              </a:avLst>
            </a:prstGeom>
            <a:solidFill>
              <a:srgbClr val="00CC00"/>
            </a:solidFill>
            <a:ln>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Cross 129"/>
            <p:cNvSpPr/>
            <p:nvPr/>
          </p:nvSpPr>
          <p:spPr>
            <a:xfrm rot="2616022">
              <a:off x="1126955" y="3298655"/>
              <a:ext cx="108000" cy="108000"/>
            </a:xfrm>
            <a:prstGeom prst="plus">
              <a:avLst>
                <a:gd name="adj" fmla="val 4569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Cross 131"/>
            <p:cNvSpPr/>
            <p:nvPr/>
          </p:nvSpPr>
          <p:spPr>
            <a:xfrm rot="2616022">
              <a:off x="1126955" y="3143370"/>
              <a:ext cx="108000" cy="108000"/>
            </a:xfrm>
            <a:prstGeom prst="plus">
              <a:avLst>
                <a:gd name="adj" fmla="val 45690"/>
              </a:avLst>
            </a:prstGeom>
            <a:solidFill>
              <a:srgbClr val="00CC00"/>
            </a:solidFill>
            <a:ln>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1079325" y="3091850"/>
              <a:ext cx="184150" cy="184150"/>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4" name="Rectangle 133"/>
            <p:cNvSpPr/>
            <p:nvPr/>
          </p:nvSpPr>
          <p:spPr>
            <a:xfrm>
              <a:off x="1349376" y="1863724"/>
              <a:ext cx="1565274" cy="1012825"/>
            </a:xfrm>
            <a:prstGeom prst="rect">
              <a:avLst/>
            </a:prstGeom>
            <a:solidFill>
              <a:schemeClr val="bg1">
                <a:lumMod val="9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533525" y="2232025"/>
              <a:ext cx="92075" cy="460375"/>
            </a:xfrm>
            <a:prstGeom prst="rect">
              <a:avLst/>
            </a:prstGeom>
            <a:solidFill>
              <a:srgbClr val="C0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717675" y="2324100"/>
              <a:ext cx="92075" cy="368300"/>
            </a:xfrm>
            <a:prstGeom prst="rect">
              <a:avLst/>
            </a:prstGeom>
            <a:solidFill>
              <a:srgbClr val="FF9933"/>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1901825" y="1955801"/>
              <a:ext cx="92075" cy="736600"/>
            </a:xfrm>
            <a:prstGeom prst="rect">
              <a:avLst/>
            </a:prstGeom>
            <a:solidFill>
              <a:srgbClr val="C0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2085975" y="2047875"/>
              <a:ext cx="92075" cy="644525"/>
            </a:xfrm>
            <a:prstGeom prst="rect">
              <a:avLst/>
            </a:prstGeom>
            <a:solidFill>
              <a:srgbClr val="00CC0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2270125" y="2508250"/>
              <a:ext cx="92075" cy="184150"/>
            </a:xfrm>
            <a:prstGeom prst="rect">
              <a:avLst/>
            </a:prstGeom>
            <a:solidFill>
              <a:srgbClr val="00CC0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2454275" y="2600325"/>
              <a:ext cx="92075" cy="92075"/>
            </a:xfrm>
            <a:prstGeom prst="rect">
              <a:avLst/>
            </a:prstGeom>
            <a:solidFill>
              <a:srgbClr val="C0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rot="5400000" flipH="1" flipV="1">
              <a:off x="1119188" y="2370138"/>
              <a:ext cx="644525" cy="1588"/>
            </a:xfrm>
            <a:prstGeom prst="line">
              <a:avLst/>
            </a:prstGeom>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553600" y="2784475"/>
              <a:ext cx="72000" cy="1588"/>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1737750" y="2782887"/>
              <a:ext cx="72000" cy="1588"/>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21900" y="2782887"/>
              <a:ext cx="72000" cy="1588"/>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2106050" y="2784475"/>
              <a:ext cx="72000" cy="1588"/>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2290200" y="2784475"/>
              <a:ext cx="72000" cy="1588"/>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2474350" y="2782887"/>
              <a:ext cx="72000" cy="1588"/>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61" name="Rounded Rectangle 160"/>
            <p:cNvSpPr/>
            <p:nvPr/>
          </p:nvSpPr>
          <p:spPr>
            <a:xfrm>
              <a:off x="3006725" y="1863725"/>
              <a:ext cx="552450" cy="1012825"/>
            </a:xfrm>
            <a:prstGeom prst="roundRect">
              <a:avLst/>
            </a:prstGeom>
            <a:solidFill>
              <a:srgbClr val="FFFFCC"/>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5" name="Group 134"/>
            <p:cNvGrpSpPr/>
            <p:nvPr/>
          </p:nvGrpSpPr>
          <p:grpSpPr>
            <a:xfrm>
              <a:off x="3098800" y="1955799"/>
              <a:ext cx="368300" cy="276225"/>
              <a:chOff x="5032375" y="5178424"/>
              <a:chExt cx="573707" cy="398288"/>
            </a:xfrm>
          </p:grpSpPr>
          <p:sp>
            <p:nvSpPr>
              <p:cNvPr id="136" name="Oval 135"/>
              <p:cNvSpPr/>
              <p:nvPr/>
            </p:nvSpPr>
            <p:spPr>
              <a:xfrm rot="621389">
                <a:off x="5032375" y="5178424"/>
                <a:ext cx="368300" cy="276225"/>
              </a:xfrm>
              <a:prstGeom prst="ellipse">
                <a:avLst/>
              </a:prstGeom>
              <a:solidFill>
                <a:srgbClr val="FF0000"/>
              </a:solidFill>
              <a:ln>
                <a:solidFill>
                  <a:schemeClr val="tx1">
                    <a:lumMod val="50000"/>
                    <a:lumOff val="50000"/>
                  </a:schemeClr>
                </a:solidFill>
              </a:ln>
              <a:effectLst>
                <a:innerShdw blurRad="63500" dist="50800" dir="81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rot="20997626">
                <a:off x="5237782" y="5300487"/>
                <a:ext cx="368300" cy="276225"/>
              </a:xfrm>
              <a:prstGeom prst="ellipse">
                <a:avLst/>
              </a:prstGeom>
              <a:solidFill>
                <a:srgbClr val="FF0000"/>
              </a:solidFill>
              <a:ln>
                <a:solidFill>
                  <a:schemeClr val="tx1">
                    <a:lumMod val="50000"/>
                    <a:lumOff val="50000"/>
                  </a:schemeClr>
                </a:solidFill>
              </a:ln>
              <a:effectLst>
                <a:innerShdw blurRad="63500" dist="50800" dir="81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Explosion 1 137"/>
              <p:cNvSpPr/>
              <p:nvPr/>
            </p:nvSpPr>
            <p:spPr>
              <a:xfrm rot="637835">
                <a:off x="5131363" y="5194621"/>
                <a:ext cx="184150" cy="92075"/>
              </a:xfrm>
              <a:prstGeom prst="irregularSeal1">
                <a:avLst/>
              </a:prstGeom>
              <a:solidFill>
                <a:srgbClr val="006600"/>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Explosion 1 138"/>
              <p:cNvSpPr/>
              <p:nvPr/>
            </p:nvSpPr>
            <p:spPr>
              <a:xfrm rot="21186130">
                <a:off x="5313463" y="5281226"/>
                <a:ext cx="184150" cy="92075"/>
              </a:xfrm>
              <a:prstGeom prst="irregularSeal1">
                <a:avLst/>
              </a:prstGeom>
              <a:solidFill>
                <a:srgbClr val="006600"/>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2" name="Rectangle 161"/>
            <p:cNvSpPr/>
            <p:nvPr/>
          </p:nvSpPr>
          <p:spPr>
            <a:xfrm>
              <a:off x="1349375" y="2968625"/>
              <a:ext cx="1565274" cy="460375"/>
            </a:xfrm>
            <a:prstGeom prst="rect">
              <a:avLst/>
            </a:prstGeom>
            <a:solidFill>
              <a:schemeClr val="bg1">
                <a:lumMod val="9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rot="10800000" flipH="1">
              <a:off x="3098800" y="2370138"/>
              <a:ext cx="360000" cy="1588"/>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rot="10800000" flipH="1">
              <a:off x="3098800" y="2416175"/>
              <a:ext cx="360000" cy="1588"/>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rot="10800000" flipH="1">
              <a:off x="3098800" y="2461850"/>
              <a:ext cx="360000" cy="1588"/>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rot="5400000" flipH="1" flipV="1">
              <a:off x="1303338" y="3198813"/>
              <a:ext cx="276226" cy="1"/>
            </a:xfrm>
            <a:prstGeom prst="line">
              <a:avLst/>
            </a:prstGeom>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72" name="TextBox 171"/>
            <p:cNvSpPr txBox="1"/>
            <p:nvPr/>
          </p:nvSpPr>
          <p:spPr>
            <a:xfrm>
              <a:off x="1349375" y="3336925"/>
              <a:ext cx="368299" cy="133883"/>
            </a:xfrm>
            <a:prstGeom prst="rect">
              <a:avLst/>
            </a:prstGeom>
            <a:noFill/>
          </p:spPr>
          <p:txBody>
            <a:bodyPr wrap="square" rtlCol="0">
              <a:spAutoFit/>
            </a:bodyPr>
            <a:lstStyle/>
            <a:p>
              <a:r>
                <a:rPr lang="en-US" sz="300" dirty="0" smtClean="0">
                  <a:solidFill>
                    <a:schemeClr val="tx1"/>
                  </a:solidFill>
                </a:rPr>
                <a:t>00:00 </a:t>
              </a:r>
              <a:endParaRPr lang="en-US" sz="300" dirty="0">
                <a:solidFill>
                  <a:schemeClr val="tx1"/>
                </a:solidFill>
              </a:endParaRPr>
            </a:p>
          </p:txBody>
        </p:sp>
        <p:sp>
          <p:nvSpPr>
            <p:cNvPr id="173" name="TextBox 172"/>
            <p:cNvSpPr txBox="1"/>
            <p:nvPr/>
          </p:nvSpPr>
          <p:spPr>
            <a:xfrm>
              <a:off x="1901825" y="3336925"/>
              <a:ext cx="368299" cy="133883"/>
            </a:xfrm>
            <a:prstGeom prst="rect">
              <a:avLst/>
            </a:prstGeom>
            <a:noFill/>
          </p:spPr>
          <p:txBody>
            <a:bodyPr wrap="square" rtlCol="0">
              <a:spAutoFit/>
            </a:bodyPr>
            <a:lstStyle/>
            <a:p>
              <a:r>
                <a:rPr lang="en-US" sz="300" dirty="0" smtClean="0">
                  <a:solidFill>
                    <a:schemeClr val="tx1"/>
                  </a:solidFill>
                </a:rPr>
                <a:t>12:00 </a:t>
              </a:r>
              <a:endParaRPr lang="en-US" sz="300" dirty="0">
                <a:solidFill>
                  <a:schemeClr val="tx1"/>
                </a:solidFill>
              </a:endParaRPr>
            </a:p>
          </p:txBody>
        </p:sp>
        <p:sp>
          <p:nvSpPr>
            <p:cNvPr id="174" name="TextBox 173"/>
            <p:cNvSpPr txBox="1"/>
            <p:nvPr/>
          </p:nvSpPr>
          <p:spPr>
            <a:xfrm>
              <a:off x="2454276" y="3336925"/>
              <a:ext cx="368299" cy="133883"/>
            </a:xfrm>
            <a:prstGeom prst="rect">
              <a:avLst/>
            </a:prstGeom>
            <a:noFill/>
          </p:spPr>
          <p:txBody>
            <a:bodyPr wrap="square" rtlCol="0">
              <a:spAutoFit/>
            </a:bodyPr>
            <a:lstStyle/>
            <a:p>
              <a:r>
                <a:rPr lang="en-US" sz="300" dirty="0" smtClean="0">
                  <a:solidFill>
                    <a:schemeClr val="tx1"/>
                  </a:solidFill>
                </a:rPr>
                <a:t>24:00 </a:t>
              </a:r>
              <a:endParaRPr lang="en-US" sz="300" dirty="0">
                <a:solidFill>
                  <a:schemeClr val="tx1"/>
                </a:solidFill>
              </a:endParaRPr>
            </a:p>
          </p:txBody>
        </p:sp>
        <p:pic>
          <p:nvPicPr>
            <p:cNvPr id="175" name="Picture 1" descr="C:\Users\IBM_ADMIN\Documents\CSR\Central Asia\logo.png"/>
            <p:cNvPicPr>
              <a:picLocks noChangeAspect="1" noChangeArrowheads="1"/>
            </p:cNvPicPr>
            <p:nvPr/>
          </p:nvPicPr>
          <p:blipFill>
            <a:blip r:embed="rId3"/>
            <a:srcRect/>
            <a:stretch>
              <a:fillRect/>
            </a:stretch>
          </p:blipFill>
          <p:spPr bwMode="auto">
            <a:xfrm>
              <a:off x="796925" y="1771650"/>
              <a:ext cx="462293" cy="276225"/>
            </a:xfrm>
            <a:prstGeom prst="rect">
              <a:avLst/>
            </a:prstGeom>
            <a:noFill/>
          </p:spPr>
        </p:pic>
        <p:sp>
          <p:nvSpPr>
            <p:cNvPr id="177" name="Freeform 176"/>
            <p:cNvSpPr/>
            <p:nvPr/>
          </p:nvSpPr>
          <p:spPr>
            <a:xfrm>
              <a:off x="1477203" y="3089137"/>
              <a:ext cx="1033670" cy="233238"/>
            </a:xfrm>
            <a:custGeom>
              <a:avLst/>
              <a:gdLst>
                <a:gd name="connsiteX0" fmla="*/ 0 w 1033670"/>
                <a:gd name="connsiteY0" fmla="*/ 217336 h 233238"/>
                <a:gd name="connsiteX1" fmla="*/ 111319 w 1033670"/>
                <a:gd name="connsiteY1" fmla="*/ 225287 h 233238"/>
                <a:gd name="connsiteX2" fmla="*/ 166978 w 1033670"/>
                <a:gd name="connsiteY2" fmla="*/ 209384 h 233238"/>
                <a:gd name="connsiteX3" fmla="*/ 286247 w 1033670"/>
                <a:gd name="connsiteY3" fmla="*/ 82163 h 233238"/>
                <a:gd name="connsiteX4" fmla="*/ 349858 w 1033670"/>
                <a:gd name="connsiteY4" fmla="*/ 26504 h 233238"/>
                <a:gd name="connsiteX5" fmla="*/ 381663 w 1033670"/>
                <a:gd name="connsiteY5" fmla="*/ 10602 h 233238"/>
                <a:gd name="connsiteX6" fmla="*/ 461176 w 1033670"/>
                <a:gd name="connsiteY6" fmla="*/ 10602 h 233238"/>
                <a:gd name="connsiteX7" fmla="*/ 548640 w 1033670"/>
                <a:gd name="connsiteY7" fmla="*/ 74212 h 233238"/>
                <a:gd name="connsiteX8" fmla="*/ 596348 w 1033670"/>
                <a:gd name="connsiteY8" fmla="*/ 121920 h 233238"/>
                <a:gd name="connsiteX9" fmla="*/ 652007 w 1033670"/>
                <a:gd name="connsiteY9" fmla="*/ 169628 h 233238"/>
                <a:gd name="connsiteX10" fmla="*/ 763325 w 1033670"/>
                <a:gd name="connsiteY10" fmla="*/ 169628 h 233238"/>
                <a:gd name="connsiteX11" fmla="*/ 818985 w 1033670"/>
                <a:gd name="connsiteY11" fmla="*/ 137823 h 233238"/>
                <a:gd name="connsiteX12" fmla="*/ 850790 w 1033670"/>
                <a:gd name="connsiteY12" fmla="*/ 121920 h 233238"/>
                <a:gd name="connsiteX13" fmla="*/ 914400 w 1033670"/>
                <a:gd name="connsiteY13" fmla="*/ 113969 h 233238"/>
                <a:gd name="connsiteX14" fmla="*/ 985962 w 1033670"/>
                <a:gd name="connsiteY14" fmla="*/ 161676 h 233238"/>
                <a:gd name="connsiteX15" fmla="*/ 1033670 w 1033670"/>
                <a:gd name="connsiteY15" fmla="*/ 193482 h 23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33670" h="233238">
                  <a:moveTo>
                    <a:pt x="0" y="217336"/>
                  </a:moveTo>
                  <a:cubicBezTo>
                    <a:pt x="41744" y="221974"/>
                    <a:pt x="83489" y="226612"/>
                    <a:pt x="111319" y="225287"/>
                  </a:cubicBezTo>
                  <a:cubicBezTo>
                    <a:pt x="139149" y="223962"/>
                    <a:pt x="137823" y="233238"/>
                    <a:pt x="166978" y="209384"/>
                  </a:cubicBezTo>
                  <a:cubicBezTo>
                    <a:pt x="196133" y="185530"/>
                    <a:pt x="255767" y="112643"/>
                    <a:pt x="286247" y="82163"/>
                  </a:cubicBezTo>
                  <a:cubicBezTo>
                    <a:pt x="316727" y="51683"/>
                    <a:pt x="333956" y="38431"/>
                    <a:pt x="349858" y="26504"/>
                  </a:cubicBezTo>
                  <a:cubicBezTo>
                    <a:pt x="365760" y="14577"/>
                    <a:pt x="363110" y="13252"/>
                    <a:pt x="381663" y="10602"/>
                  </a:cubicBezTo>
                  <a:cubicBezTo>
                    <a:pt x="400216" y="7952"/>
                    <a:pt x="433347" y="0"/>
                    <a:pt x="461176" y="10602"/>
                  </a:cubicBezTo>
                  <a:cubicBezTo>
                    <a:pt x="489006" y="21204"/>
                    <a:pt x="526111" y="55659"/>
                    <a:pt x="548640" y="74212"/>
                  </a:cubicBezTo>
                  <a:cubicBezTo>
                    <a:pt x="571169" y="92765"/>
                    <a:pt x="579120" y="106017"/>
                    <a:pt x="596348" y="121920"/>
                  </a:cubicBezTo>
                  <a:cubicBezTo>
                    <a:pt x="613576" y="137823"/>
                    <a:pt x="624178" y="161677"/>
                    <a:pt x="652007" y="169628"/>
                  </a:cubicBezTo>
                  <a:cubicBezTo>
                    <a:pt x="679836" y="177579"/>
                    <a:pt x="735495" y="174929"/>
                    <a:pt x="763325" y="169628"/>
                  </a:cubicBezTo>
                  <a:cubicBezTo>
                    <a:pt x="791155" y="164327"/>
                    <a:pt x="804408" y="145774"/>
                    <a:pt x="818985" y="137823"/>
                  </a:cubicBezTo>
                  <a:cubicBezTo>
                    <a:pt x="833562" y="129872"/>
                    <a:pt x="834888" y="125896"/>
                    <a:pt x="850790" y="121920"/>
                  </a:cubicBezTo>
                  <a:cubicBezTo>
                    <a:pt x="866692" y="117944"/>
                    <a:pt x="891871" y="107343"/>
                    <a:pt x="914400" y="113969"/>
                  </a:cubicBezTo>
                  <a:cubicBezTo>
                    <a:pt x="936929" y="120595"/>
                    <a:pt x="985962" y="161676"/>
                    <a:pt x="985962" y="161676"/>
                  </a:cubicBezTo>
                  <a:cubicBezTo>
                    <a:pt x="1005840" y="174928"/>
                    <a:pt x="1023068" y="186856"/>
                    <a:pt x="1033670" y="193482"/>
                  </a:cubicBezTo>
                </a:path>
              </a:pathLst>
            </a:cu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9" name="Straight Connector 178"/>
            <p:cNvCxnSpPr>
              <a:stCxn id="177" idx="15"/>
            </p:cNvCxnSpPr>
            <p:nvPr/>
          </p:nvCxnSpPr>
          <p:spPr>
            <a:xfrm>
              <a:off x="2510873" y="3282619"/>
              <a:ext cx="311702" cy="5430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2914650" y="3613150"/>
            <a:ext cx="2209800" cy="1104901"/>
            <a:chOff x="4572000" y="758825"/>
            <a:chExt cx="2209800" cy="1104901"/>
          </a:xfrm>
        </p:grpSpPr>
        <p:sp>
          <p:nvSpPr>
            <p:cNvPr id="181" name="Cloud 180"/>
            <p:cNvSpPr/>
            <p:nvPr/>
          </p:nvSpPr>
          <p:spPr>
            <a:xfrm>
              <a:off x="4572000" y="758826"/>
              <a:ext cx="2209800" cy="1104900"/>
            </a:xfrm>
            <a:prstGeom prst="cloud">
              <a:avLst/>
            </a:prstGeom>
            <a:solidFill>
              <a:schemeClr val="accent3">
                <a:lumMod val="95000"/>
              </a:schemeClr>
            </a:solidFill>
            <a:ln w="19050">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2" name="Picture 2" descr="http://launchdfw.com/wp-content/uploads/2014/03/Codename-BlueMix-2014-03-18-14-23-53-2014-03-18-14-23-56.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216525" y="758825"/>
              <a:ext cx="1012825" cy="1012825"/>
            </a:xfrm>
            <a:prstGeom prst="rect">
              <a:avLst/>
            </a:prstGeom>
            <a:noFill/>
          </p:spPr>
        </p:pic>
      </p:grpSp>
      <p:sp>
        <p:nvSpPr>
          <p:cNvPr id="183" name="Arc 182"/>
          <p:cNvSpPr/>
          <p:nvPr/>
        </p:nvSpPr>
        <p:spPr>
          <a:xfrm>
            <a:off x="1441449" y="4257675"/>
            <a:ext cx="2486025" cy="3038475"/>
          </a:xfrm>
          <a:prstGeom prst="arc">
            <a:avLst>
              <a:gd name="adj1" fmla="val 11120407"/>
              <a:gd name="adj2" fmla="val 16608410"/>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4" name="Arc 183"/>
          <p:cNvSpPr/>
          <p:nvPr/>
        </p:nvSpPr>
        <p:spPr>
          <a:xfrm>
            <a:off x="1625600" y="4257675"/>
            <a:ext cx="2670175" cy="2600325"/>
          </a:xfrm>
          <a:prstGeom prst="arc">
            <a:avLst>
              <a:gd name="adj1" fmla="val 11960178"/>
              <a:gd name="adj2" fmla="val 16608410"/>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5" name="Arc 184"/>
          <p:cNvSpPr/>
          <p:nvPr/>
        </p:nvSpPr>
        <p:spPr>
          <a:xfrm>
            <a:off x="1625600" y="4257675"/>
            <a:ext cx="2670175" cy="2117725"/>
          </a:xfrm>
          <a:prstGeom prst="arc">
            <a:avLst>
              <a:gd name="adj1" fmla="val 12755622"/>
              <a:gd name="adj2" fmla="val 15752233"/>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6" name="Arc 185"/>
          <p:cNvSpPr/>
          <p:nvPr/>
        </p:nvSpPr>
        <p:spPr>
          <a:xfrm>
            <a:off x="2270126" y="4257675"/>
            <a:ext cx="2578100" cy="3038475"/>
          </a:xfrm>
          <a:prstGeom prst="arc">
            <a:avLst>
              <a:gd name="adj1" fmla="val 11120407"/>
              <a:gd name="adj2" fmla="val 14512917"/>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7" name="Arc 186"/>
          <p:cNvSpPr/>
          <p:nvPr/>
        </p:nvSpPr>
        <p:spPr>
          <a:xfrm>
            <a:off x="2454275" y="4257676"/>
            <a:ext cx="2486025" cy="2209800"/>
          </a:xfrm>
          <a:prstGeom prst="arc">
            <a:avLst>
              <a:gd name="adj1" fmla="val 11658211"/>
              <a:gd name="adj2" fmla="val 13870673"/>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8" name="Arc 187"/>
          <p:cNvSpPr/>
          <p:nvPr/>
        </p:nvSpPr>
        <p:spPr>
          <a:xfrm>
            <a:off x="2454275" y="4073525"/>
            <a:ext cx="2486025" cy="1749425"/>
          </a:xfrm>
          <a:prstGeom prst="arc">
            <a:avLst>
              <a:gd name="adj1" fmla="val 11658211"/>
              <a:gd name="adj2" fmla="val 12986000"/>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9" name="Arc 188"/>
          <p:cNvSpPr/>
          <p:nvPr/>
        </p:nvSpPr>
        <p:spPr>
          <a:xfrm>
            <a:off x="3006725" y="4625975"/>
            <a:ext cx="1841500" cy="3038475"/>
          </a:xfrm>
          <a:prstGeom prst="arc">
            <a:avLst>
              <a:gd name="adj1" fmla="val 12815908"/>
              <a:gd name="adj2" fmla="val 15523115"/>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0" name="Arc 189"/>
          <p:cNvSpPr/>
          <p:nvPr/>
        </p:nvSpPr>
        <p:spPr>
          <a:xfrm>
            <a:off x="3190875" y="4073525"/>
            <a:ext cx="1841500" cy="3038475"/>
          </a:xfrm>
          <a:prstGeom prst="arc">
            <a:avLst>
              <a:gd name="adj1" fmla="val 12815908"/>
              <a:gd name="adj2" fmla="val 13715579"/>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par>
                          <p:cTn id="7" fill="hold">
                            <p:stCondLst>
                              <p:cond delay="2500"/>
                            </p:stCondLst>
                            <p:childTnLst>
                              <p:par>
                                <p:cTn id="8" presetID="47" presetClass="entr" presetSubtype="0" fill="hold" nodeType="afterEffect">
                                  <p:stCondLst>
                                    <p:cond delay="200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500"/>
                                        <p:tgtEl>
                                          <p:spTgt spid="192"/>
                                        </p:tgtEl>
                                      </p:cBhvr>
                                    </p:animEffect>
                                    <p:anim calcmode="lin" valueType="num">
                                      <p:cBhvr>
                                        <p:cTn id="11" dur="500" fill="hold"/>
                                        <p:tgtEl>
                                          <p:spTgt spid="192"/>
                                        </p:tgtEl>
                                        <p:attrNameLst>
                                          <p:attrName>ppt_x</p:attrName>
                                        </p:attrNameLst>
                                      </p:cBhvr>
                                      <p:tavLst>
                                        <p:tav tm="0">
                                          <p:val>
                                            <p:strVal val="#ppt_x"/>
                                          </p:val>
                                        </p:tav>
                                        <p:tav tm="100000">
                                          <p:val>
                                            <p:strVal val="#ppt_x"/>
                                          </p:val>
                                        </p:tav>
                                      </p:tavLst>
                                    </p:anim>
                                    <p:anim calcmode="lin" valueType="num">
                                      <p:cBhvr>
                                        <p:cTn id="12" dur="500" fill="hold"/>
                                        <p:tgtEl>
                                          <p:spTgt spid="192"/>
                                        </p:tgtEl>
                                        <p:attrNameLst>
                                          <p:attrName>ppt_y</p:attrName>
                                        </p:attrNameLst>
                                      </p:cBhvr>
                                      <p:tavLst>
                                        <p:tav tm="0">
                                          <p:val>
                                            <p:strVal val="#ppt_y-.1"/>
                                          </p:val>
                                        </p:tav>
                                        <p:tav tm="100000">
                                          <p:val>
                                            <p:strVal val="#ppt_y"/>
                                          </p:val>
                                        </p:tav>
                                      </p:tavLst>
                                    </p:anim>
                                  </p:childTnLst>
                                </p:cTn>
                              </p:par>
                            </p:childTnLst>
                          </p:cTn>
                        </p:par>
                        <p:par>
                          <p:cTn id="13" fill="hold">
                            <p:stCondLst>
                              <p:cond delay="5000"/>
                            </p:stCondLst>
                            <p:childTnLst>
                              <p:par>
                                <p:cTn id="14" presetID="1" presetClass="entr" presetSubtype="0" fill="hold" nodeType="afterEffect">
                                  <p:stCondLst>
                                    <p:cond delay="1000"/>
                                  </p:stCondLst>
                                  <p:childTnLst>
                                    <p:set>
                                      <p:cBhvr>
                                        <p:cTn id="15" dur="1" fill="hold">
                                          <p:stCondLst>
                                            <p:cond delay="0"/>
                                          </p:stCondLst>
                                        </p:cTn>
                                        <p:tgtEl>
                                          <p:spTgt spid="193"/>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nodeType="afterEffect">
                                  <p:stCondLst>
                                    <p:cond delay="300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par>
                          <p:cTn id="19" fill="hold">
                            <p:stCondLst>
                              <p:cond delay="9000"/>
                            </p:stCondLst>
                            <p:childTnLst>
                              <p:par>
                                <p:cTn id="20" presetID="22" presetClass="entr" presetSubtype="4" fill="hold" grpId="0" nodeType="after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wipe(down)">
                                      <p:cBhvr>
                                        <p:cTn id="22" dur="500"/>
                                        <p:tgtEl>
                                          <p:spTgt spid="18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4"/>
                                        </p:tgtEl>
                                        <p:attrNameLst>
                                          <p:attrName>style.visibility</p:attrName>
                                        </p:attrNameLst>
                                      </p:cBhvr>
                                      <p:to>
                                        <p:strVal val="visible"/>
                                      </p:to>
                                    </p:set>
                                    <p:animEffect transition="in" filter="wipe(down)">
                                      <p:cBhvr>
                                        <p:cTn id="25" dur="500"/>
                                        <p:tgtEl>
                                          <p:spTgt spid="18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85"/>
                                        </p:tgtEl>
                                        <p:attrNameLst>
                                          <p:attrName>style.visibility</p:attrName>
                                        </p:attrNameLst>
                                      </p:cBhvr>
                                      <p:to>
                                        <p:strVal val="visible"/>
                                      </p:to>
                                    </p:set>
                                    <p:animEffect transition="in" filter="wipe(down)">
                                      <p:cBhvr>
                                        <p:cTn id="28" dur="500"/>
                                        <p:tgtEl>
                                          <p:spTgt spid="18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86"/>
                                        </p:tgtEl>
                                        <p:attrNameLst>
                                          <p:attrName>style.visibility</p:attrName>
                                        </p:attrNameLst>
                                      </p:cBhvr>
                                      <p:to>
                                        <p:strVal val="visible"/>
                                      </p:to>
                                    </p:set>
                                    <p:animEffect transition="in" filter="wipe(down)">
                                      <p:cBhvr>
                                        <p:cTn id="31" dur="500"/>
                                        <p:tgtEl>
                                          <p:spTgt spid="18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87"/>
                                        </p:tgtEl>
                                        <p:attrNameLst>
                                          <p:attrName>style.visibility</p:attrName>
                                        </p:attrNameLst>
                                      </p:cBhvr>
                                      <p:to>
                                        <p:strVal val="visible"/>
                                      </p:to>
                                    </p:set>
                                    <p:animEffect transition="in" filter="wipe(down)">
                                      <p:cBhvr>
                                        <p:cTn id="34" dur="500"/>
                                        <p:tgtEl>
                                          <p:spTgt spid="18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88"/>
                                        </p:tgtEl>
                                        <p:attrNameLst>
                                          <p:attrName>style.visibility</p:attrName>
                                        </p:attrNameLst>
                                      </p:cBhvr>
                                      <p:to>
                                        <p:strVal val="visible"/>
                                      </p:to>
                                    </p:set>
                                    <p:animEffect transition="in" filter="wipe(down)">
                                      <p:cBhvr>
                                        <p:cTn id="37" dur="500"/>
                                        <p:tgtEl>
                                          <p:spTgt spid="18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9"/>
                                        </p:tgtEl>
                                        <p:attrNameLst>
                                          <p:attrName>style.visibility</p:attrName>
                                        </p:attrNameLst>
                                      </p:cBhvr>
                                      <p:to>
                                        <p:strVal val="visible"/>
                                      </p:to>
                                    </p:set>
                                    <p:animEffect transition="in" filter="wipe(down)">
                                      <p:cBhvr>
                                        <p:cTn id="40" dur="500"/>
                                        <p:tgtEl>
                                          <p:spTgt spid="18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0"/>
                                        </p:tgtEl>
                                        <p:attrNameLst>
                                          <p:attrName>style.visibility</p:attrName>
                                        </p:attrNameLst>
                                      </p:cBhvr>
                                      <p:to>
                                        <p:strVal val="visible"/>
                                      </p:to>
                                    </p:set>
                                    <p:animEffect transition="in" filter="wipe(down)">
                                      <p:cBhvr>
                                        <p:cTn id="43" dur="500"/>
                                        <p:tgtEl>
                                          <p:spTgt spid="190"/>
                                        </p:tgtEl>
                                      </p:cBhvr>
                                    </p:animEffect>
                                  </p:childTnLst>
                                </p:cTn>
                              </p:par>
                            </p:childTnLst>
                          </p:cTn>
                        </p:par>
                        <p:par>
                          <p:cTn id="44" fill="hold">
                            <p:stCondLst>
                              <p:cond delay="9500"/>
                            </p:stCondLst>
                            <p:childTnLst>
                              <p:par>
                                <p:cTn id="45" presetID="1" presetClass="entr" presetSubtype="0" fill="hold" nodeType="afterEffect">
                                  <p:stCondLst>
                                    <p:cond delay="0"/>
                                  </p:stCondLst>
                                  <p:childTnLst>
                                    <p:set>
                                      <p:cBhvr>
                                        <p:cTn id="46"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4" grpId="0" animBg="1"/>
      <p:bldP spid="185" grpId="0" animBg="1"/>
      <p:bldP spid="186" grpId="0" animBg="1"/>
      <p:bldP spid="187" grpId="0" animBg="1"/>
      <p:bldP spid="188" grpId="0" animBg="1"/>
      <p:bldP spid="189" grpId="0" animBg="1"/>
      <p:bldP spid="1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arallelogram 174"/>
          <p:cNvSpPr/>
          <p:nvPr/>
        </p:nvSpPr>
        <p:spPr>
          <a:xfrm>
            <a:off x="2270125" y="4724727"/>
            <a:ext cx="644525" cy="368300"/>
          </a:xfrm>
          <a:prstGeom prst="parallelogram">
            <a:avLst/>
          </a:prstGeom>
          <a:solidFill>
            <a:srgbClr val="00CC0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5" name="Group 168"/>
          <p:cNvGrpSpPr/>
          <p:nvPr/>
        </p:nvGrpSpPr>
        <p:grpSpPr>
          <a:xfrm>
            <a:off x="704850" y="3127702"/>
            <a:ext cx="964122" cy="1650673"/>
            <a:chOff x="4572000" y="4633922"/>
            <a:chExt cx="919170" cy="1438284"/>
          </a:xfrm>
        </p:grpSpPr>
        <p:sp>
          <p:nvSpPr>
            <p:cNvPr id="136" name="Flowchart: Process 135"/>
            <p:cNvSpPr/>
            <p:nvPr/>
          </p:nvSpPr>
          <p:spPr>
            <a:xfrm>
              <a:off x="5143504" y="4633922"/>
              <a:ext cx="347666" cy="1438284"/>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Process 136"/>
            <p:cNvSpPr/>
            <p:nvPr/>
          </p:nvSpPr>
          <p:spPr>
            <a:xfrm>
              <a:off x="4857752" y="5429264"/>
              <a:ext cx="571504" cy="64294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Process 137"/>
            <p:cNvSpPr/>
            <p:nvPr/>
          </p:nvSpPr>
          <p:spPr>
            <a:xfrm>
              <a:off x="4572000" y="5072074"/>
              <a:ext cx="357190" cy="100013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Process 138"/>
            <p:cNvSpPr/>
            <p:nvPr/>
          </p:nvSpPr>
          <p:spPr>
            <a:xfrm>
              <a:off x="5214942" y="4786322"/>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Process 139"/>
            <p:cNvSpPr/>
            <p:nvPr/>
          </p:nvSpPr>
          <p:spPr>
            <a:xfrm>
              <a:off x="5367342" y="4786322"/>
              <a:ext cx="61914"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Process 140"/>
            <p:cNvSpPr/>
            <p:nvPr/>
          </p:nvSpPr>
          <p:spPr>
            <a:xfrm>
              <a:off x="52149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Process 141"/>
            <p:cNvSpPr/>
            <p:nvPr/>
          </p:nvSpPr>
          <p:spPr>
            <a:xfrm>
              <a:off x="53673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Process 142"/>
            <p:cNvSpPr/>
            <p:nvPr/>
          </p:nvSpPr>
          <p:spPr>
            <a:xfrm>
              <a:off x="4643438"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Process 143"/>
            <p:cNvSpPr/>
            <p:nvPr/>
          </p:nvSpPr>
          <p:spPr>
            <a:xfrm>
              <a:off x="4714876"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Process 144"/>
            <p:cNvSpPr/>
            <p:nvPr/>
          </p:nvSpPr>
          <p:spPr>
            <a:xfrm>
              <a:off x="4786314"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Process 145"/>
            <p:cNvSpPr/>
            <p:nvPr/>
          </p:nvSpPr>
          <p:spPr>
            <a:xfrm>
              <a:off x="4643438"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Process 146"/>
            <p:cNvSpPr/>
            <p:nvPr/>
          </p:nvSpPr>
          <p:spPr>
            <a:xfrm>
              <a:off x="4714876"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Process 147"/>
            <p:cNvSpPr/>
            <p:nvPr/>
          </p:nvSpPr>
          <p:spPr>
            <a:xfrm>
              <a:off x="4786314"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Process 148"/>
            <p:cNvSpPr/>
            <p:nvPr/>
          </p:nvSpPr>
          <p:spPr>
            <a:xfrm>
              <a:off x="4643438"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lowchart: Process 149"/>
            <p:cNvSpPr/>
            <p:nvPr/>
          </p:nvSpPr>
          <p:spPr>
            <a:xfrm>
              <a:off x="4714876"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lowchart: Process 150"/>
            <p:cNvSpPr/>
            <p:nvPr/>
          </p:nvSpPr>
          <p:spPr>
            <a:xfrm>
              <a:off x="4786314"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Process 151"/>
            <p:cNvSpPr/>
            <p:nvPr/>
          </p:nvSpPr>
          <p:spPr>
            <a:xfrm>
              <a:off x="5214942" y="5500702"/>
              <a:ext cx="142876" cy="71438"/>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lowchart: Process 152"/>
            <p:cNvSpPr/>
            <p:nvPr/>
          </p:nvSpPr>
          <p:spPr>
            <a:xfrm>
              <a:off x="5214942" y="5643578"/>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lowchart: Process 153"/>
            <p:cNvSpPr/>
            <p:nvPr/>
          </p:nvSpPr>
          <p:spPr>
            <a:xfrm>
              <a:off x="5000628" y="5500702"/>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68"/>
          <p:cNvGrpSpPr/>
          <p:nvPr/>
        </p:nvGrpSpPr>
        <p:grpSpPr>
          <a:xfrm>
            <a:off x="1993900" y="2975302"/>
            <a:ext cx="964122" cy="1650673"/>
            <a:chOff x="4572000" y="4633922"/>
            <a:chExt cx="919170" cy="1438284"/>
          </a:xfrm>
        </p:grpSpPr>
        <p:sp>
          <p:nvSpPr>
            <p:cNvPr id="116" name="Flowchart: Process 115"/>
            <p:cNvSpPr/>
            <p:nvPr/>
          </p:nvSpPr>
          <p:spPr>
            <a:xfrm>
              <a:off x="5143504" y="4633922"/>
              <a:ext cx="347666" cy="1438284"/>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Process 116"/>
            <p:cNvSpPr/>
            <p:nvPr/>
          </p:nvSpPr>
          <p:spPr>
            <a:xfrm>
              <a:off x="4857752" y="5429264"/>
              <a:ext cx="571504" cy="64294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Process 117"/>
            <p:cNvSpPr/>
            <p:nvPr/>
          </p:nvSpPr>
          <p:spPr>
            <a:xfrm>
              <a:off x="4572000" y="5072074"/>
              <a:ext cx="357190" cy="100013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Process 118"/>
            <p:cNvSpPr/>
            <p:nvPr/>
          </p:nvSpPr>
          <p:spPr>
            <a:xfrm>
              <a:off x="5214942" y="4786322"/>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Process 119"/>
            <p:cNvSpPr/>
            <p:nvPr/>
          </p:nvSpPr>
          <p:spPr>
            <a:xfrm>
              <a:off x="5367342" y="4786322"/>
              <a:ext cx="61914"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Process 120"/>
            <p:cNvSpPr/>
            <p:nvPr/>
          </p:nvSpPr>
          <p:spPr>
            <a:xfrm>
              <a:off x="52149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lowchart: Process 121"/>
            <p:cNvSpPr/>
            <p:nvPr/>
          </p:nvSpPr>
          <p:spPr>
            <a:xfrm>
              <a:off x="53673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lowchart: Process 122"/>
            <p:cNvSpPr/>
            <p:nvPr/>
          </p:nvSpPr>
          <p:spPr>
            <a:xfrm>
              <a:off x="4643438"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lowchart: Process 123"/>
            <p:cNvSpPr/>
            <p:nvPr/>
          </p:nvSpPr>
          <p:spPr>
            <a:xfrm>
              <a:off x="4714876"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4786314"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Process 125"/>
            <p:cNvSpPr/>
            <p:nvPr/>
          </p:nvSpPr>
          <p:spPr>
            <a:xfrm>
              <a:off x="4643438"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Process 126"/>
            <p:cNvSpPr/>
            <p:nvPr/>
          </p:nvSpPr>
          <p:spPr>
            <a:xfrm>
              <a:off x="4714876"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4786314"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Process 128"/>
            <p:cNvSpPr/>
            <p:nvPr/>
          </p:nvSpPr>
          <p:spPr>
            <a:xfrm>
              <a:off x="4643438"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Process 129"/>
            <p:cNvSpPr/>
            <p:nvPr/>
          </p:nvSpPr>
          <p:spPr>
            <a:xfrm>
              <a:off x="4714876"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Process 130"/>
            <p:cNvSpPr/>
            <p:nvPr/>
          </p:nvSpPr>
          <p:spPr>
            <a:xfrm>
              <a:off x="4786314"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Process 131"/>
            <p:cNvSpPr/>
            <p:nvPr/>
          </p:nvSpPr>
          <p:spPr>
            <a:xfrm>
              <a:off x="5214942" y="5500702"/>
              <a:ext cx="142876" cy="71438"/>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Process 132"/>
            <p:cNvSpPr/>
            <p:nvPr/>
          </p:nvSpPr>
          <p:spPr>
            <a:xfrm>
              <a:off x="5214942" y="5643578"/>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Process 133"/>
            <p:cNvSpPr/>
            <p:nvPr/>
          </p:nvSpPr>
          <p:spPr>
            <a:xfrm>
              <a:off x="5000628" y="5500702"/>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500033" y="731862"/>
            <a:ext cx="7847041" cy="729430"/>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Use case: Smart </a:t>
            </a:r>
            <a:r>
              <a:rPr lang="en-US" b="1" dirty="0" err="1" smtClean="0">
                <a:solidFill>
                  <a:schemeClr val="tx1"/>
                </a:solidFill>
                <a:latin typeface="ITC Lubalin Graph Std Book" pitchFamily="18" charset="0"/>
                <a:cs typeface="Lao UI" pitchFamily="34" charset="0"/>
              </a:rPr>
              <a:t>sensoring</a:t>
            </a:r>
            <a:r>
              <a:rPr lang="en-US" b="1" dirty="0" smtClean="0">
                <a:solidFill>
                  <a:schemeClr val="tx1"/>
                </a:solidFill>
                <a:latin typeface="ITC Lubalin Graph Std Book" pitchFamily="18" charset="0"/>
                <a:cs typeface="Lao UI" pitchFamily="34" charset="0"/>
              </a:rPr>
              <a:t> for cities</a:t>
            </a:r>
          </a:p>
          <a:p>
            <a:pPr algn="l"/>
            <a:r>
              <a:rPr lang="en-US" sz="600" dirty="0" smtClean="0">
                <a:solidFill>
                  <a:srgbClr val="0070C0"/>
                </a:solidFill>
                <a:latin typeface="ITC Lubalin Graph Std Book" pitchFamily="18" charset="0"/>
                <a:cs typeface="Lao UI" pitchFamily="34" charset="0"/>
              </a:rPr>
              <a:t>. </a:t>
            </a:r>
          </a:p>
          <a:p>
            <a:pPr algn="l"/>
            <a:endParaRPr lang="en-US" sz="600" dirty="0">
              <a:solidFill>
                <a:srgbClr val="0070C0"/>
              </a:solidFill>
              <a:latin typeface="ITC Lubalin Graph Std Book" pitchFamily="18" charset="0"/>
              <a:cs typeface="Lao UI" pitchFamily="34" charset="0"/>
            </a:endParaRPr>
          </a:p>
          <a:p>
            <a:pPr algn="l"/>
            <a:endParaRPr lang="en-US" sz="1200" dirty="0">
              <a:solidFill>
                <a:srgbClr val="0070C0"/>
              </a:solidFill>
              <a:latin typeface="ITC Lubalin Graph Std Book" pitchFamily="18" charset="0"/>
              <a:cs typeface="Lao UI" pitchFamily="34" charset="0"/>
            </a:endParaRPr>
          </a:p>
        </p:txBody>
      </p:sp>
      <p:sp>
        <p:nvSpPr>
          <p:cNvPr id="4" name="Slide Number Placeholder 3"/>
          <p:cNvSpPr>
            <a:spLocks noGrp="1"/>
          </p:cNvSpPr>
          <p:nvPr>
            <p:ph type="sldNum" sz="quarter" idx="10"/>
          </p:nvPr>
        </p:nvSpPr>
        <p:spPr/>
        <p:txBody>
          <a:bodyPr/>
          <a:lstStyle/>
          <a:p>
            <a:fld id="{4CE3006C-6B65-44CB-B710-6735F1AF8FBC}" type="slidenum">
              <a:rPr lang="en-US" smtClean="0"/>
              <a:pPr/>
              <a:t>8</a:t>
            </a:fld>
            <a:endParaRPr lang="en-US" dirty="0"/>
          </a:p>
        </p:txBody>
      </p:sp>
      <p:sp>
        <p:nvSpPr>
          <p:cNvPr id="5" name="TextBox 4"/>
          <p:cNvSpPr txBox="1"/>
          <p:nvPr/>
        </p:nvSpPr>
        <p:spPr>
          <a:xfrm>
            <a:off x="5216524" y="1463286"/>
            <a:ext cx="3683001" cy="6066276"/>
          </a:xfrm>
          <a:prstGeom prst="rect">
            <a:avLst/>
          </a:prstGeom>
          <a:noFill/>
        </p:spPr>
        <p:txBody>
          <a:bodyPr wrap="square" rtlCol="0">
            <a:spAutoFit/>
          </a:bodyPr>
          <a:lstStyle/>
          <a:p>
            <a:pPr algn="l"/>
            <a:r>
              <a:rPr lang="en-US" sz="1400" dirty="0" smtClean="0">
                <a:solidFill>
                  <a:schemeClr val="accent6"/>
                </a:solidFill>
                <a:latin typeface="HelveticaNeueLT Std" pitchFamily="34" charset="0"/>
                <a:cs typeface="Lao UI" pitchFamily="34" charset="0"/>
              </a:rPr>
              <a:t>It is predicted that more cities will emerge and will continue to grow. Increasing traffic within will impact air quality and the microclimate. We do not know the impact of emission on the microclimate and the high concentration could endanger the health of citizens. </a:t>
            </a:r>
          </a:p>
          <a:p>
            <a:pPr algn="l"/>
            <a:endParaRPr lang="en-US" sz="1400" dirty="0" smtClean="0">
              <a:solidFill>
                <a:schemeClr val="accent6"/>
              </a:solidFill>
              <a:latin typeface="HelveticaNeueLT Std" pitchFamily="34" charset="0"/>
              <a:cs typeface="Lao UI" pitchFamily="34" charset="0"/>
            </a:endParaRPr>
          </a:p>
          <a:p>
            <a:pPr algn="l"/>
            <a:r>
              <a:rPr lang="en-US" sz="1400" dirty="0" smtClean="0">
                <a:solidFill>
                  <a:schemeClr val="accent6"/>
                </a:solidFill>
                <a:latin typeface="HelveticaNeueLT Std" pitchFamily="34" charset="0"/>
                <a:cs typeface="Lao UI" pitchFamily="34" charset="0"/>
              </a:rPr>
              <a:t>Poseidon develops sensors for smart phones in collaboration with our community. Each citizen with a smart phone will measure the temperature and air quality. With this highly dense network and advanced research, policy makers will know where severe climate impact is expected and where to improve air quality. For example, by traffic diversion in areas of high emissions. </a:t>
            </a:r>
          </a:p>
          <a:p>
            <a:pPr algn="l"/>
            <a:r>
              <a:rPr lang="en-US" sz="1400" dirty="0" smtClean="0">
                <a:solidFill>
                  <a:schemeClr val="accent6"/>
                </a:solidFill>
                <a:latin typeface="HelveticaNeueLT Std" pitchFamily="34" charset="0"/>
                <a:cs typeface="Lao UI" pitchFamily="34" charset="0"/>
              </a:rPr>
              <a:t> </a:t>
            </a:r>
          </a:p>
          <a:p>
            <a:pPr algn="l"/>
            <a:r>
              <a:rPr lang="en-US" sz="1400" dirty="0" smtClean="0">
                <a:solidFill>
                  <a:schemeClr val="accent6"/>
                </a:solidFill>
                <a:latin typeface="HelveticaNeueLT Std" pitchFamily="34" charset="0"/>
                <a:cs typeface="Lao UI" pitchFamily="34" charset="0"/>
              </a:rPr>
              <a:t>Policy makers will now be able to take conclusions from founded research in order to form climate policies and take appropriate actions. And, sharing data and findings between cities, policy makers globally can learn from each other and improve together. </a:t>
            </a:r>
          </a:p>
          <a:p>
            <a:pPr algn="l"/>
            <a:endParaRPr lang="en-US" sz="1400" dirty="0" smtClean="0">
              <a:solidFill>
                <a:schemeClr val="accent6"/>
              </a:solidFill>
              <a:latin typeface="HelveticaNeueLT Std" pitchFamily="34" charset="0"/>
              <a:cs typeface="Lao UI" pitchFamily="34" charset="0"/>
            </a:endParaRPr>
          </a:p>
          <a:p>
            <a:pPr algn="l">
              <a:lnSpc>
                <a:spcPct val="100000"/>
              </a:lnSpc>
            </a:pPr>
            <a:endParaRPr lang="en-US" sz="1600" dirty="0" smtClean="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a:p>
            <a:pPr algn="l">
              <a:lnSpc>
                <a:spcPct val="100000"/>
              </a:lnSpc>
            </a:pPr>
            <a:endParaRPr lang="en-US" sz="1600" dirty="0">
              <a:solidFill>
                <a:schemeClr val="tx1">
                  <a:lumMod val="65000"/>
                  <a:lumOff val="35000"/>
                </a:schemeClr>
              </a:solidFill>
              <a:latin typeface="Lao UI" pitchFamily="34" charset="0"/>
              <a:cs typeface="Lao UI" pitchFamily="34" charset="0"/>
            </a:endParaRPr>
          </a:p>
        </p:txBody>
      </p:sp>
      <p:grpSp>
        <p:nvGrpSpPr>
          <p:cNvPr id="10" name="Group 168"/>
          <p:cNvGrpSpPr/>
          <p:nvPr/>
        </p:nvGrpSpPr>
        <p:grpSpPr>
          <a:xfrm>
            <a:off x="1257300" y="3718579"/>
            <a:ext cx="964122" cy="1650673"/>
            <a:chOff x="4572000" y="4633922"/>
            <a:chExt cx="919170" cy="1438284"/>
          </a:xfrm>
        </p:grpSpPr>
        <p:sp>
          <p:nvSpPr>
            <p:cNvPr id="51" name="Flowchart: Process 50"/>
            <p:cNvSpPr/>
            <p:nvPr/>
          </p:nvSpPr>
          <p:spPr>
            <a:xfrm>
              <a:off x="5143504" y="4633922"/>
              <a:ext cx="347666" cy="1438284"/>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Process 51"/>
            <p:cNvSpPr/>
            <p:nvPr/>
          </p:nvSpPr>
          <p:spPr>
            <a:xfrm>
              <a:off x="4857752" y="5429264"/>
              <a:ext cx="571504" cy="64294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Process 52"/>
            <p:cNvSpPr/>
            <p:nvPr/>
          </p:nvSpPr>
          <p:spPr>
            <a:xfrm>
              <a:off x="4572000" y="5072074"/>
              <a:ext cx="357190" cy="100013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Process 53"/>
            <p:cNvSpPr/>
            <p:nvPr/>
          </p:nvSpPr>
          <p:spPr>
            <a:xfrm>
              <a:off x="5214942" y="4786322"/>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5367342" y="4786322"/>
              <a:ext cx="61914"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Process 55"/>
            <p:cNvSpPr/>
            <p:nvPr/>
          </p:nvSpPr>
          <p:spPr>
            <a:xfrm>
              <a:off x="52149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Process 56"/>
            <p:cNvSpPr/>
            <p:nvPr/>
          </p:nvSpPr>
          <p:spPr>
            <a:xfrm>
              <a:off x="53673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Process 57"/>
            <p:cNvSpPr/>
            <p:nvPr/>
          </p:nvSpPr>
          <p:spPr>
            <a:xfrm>
              <a:off x="4643438"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Process 58"/>
            <p:cNvSpPr/>
            <p:nvPr/>
          </p:nvSpPr>
          <p:spPr>
            <a:xfrm>
              <a:off x="4714876"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Process 59"/>
            <p:cNvSpPr/>
            <p:nvPr/>
          </p:nvSpPr>
          <p:spPr>
            <a:xfrm>
              <a:off x="4786314"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Process 60"/>
            <p:cNvSpPr/>
            <p:nvPr/>
          </p:nvSpPr>
          <p:spPr>
            <a:xfrm>
              <a:off x="4643438"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Process 61"/>
            <p:cNvSpPr/>
            <p:nvPr/>
          </p:nvSpPr>
          <p:spPr>
            <a:xfrm>
              <a:off x="4714876"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Process 62"/>
            <p:cNvSpPr/>
            <p:nvPr/>
          </p:nvSpPr>
          <p:spPr>
            <a:xfrm>
              <a:off x="4786314"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Process 63"/>
            <p:cNvSpPr/>
            <p:nvPr/>
          </p:nvSpPr>
          <p:spPr>
            <a:xfrm>
              <a:off x="4643438"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Process 64"/>
            <p:cNvSpPr/>
            <p:nvPr/>
          </p:nvSpPr>
          <p:spPr>
            <a:xfrm>
              <a:off x="4714876"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4786314"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5214942" y="5500702"/>
              <a:ext cx="142876" cy="71438"/>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Process 67"/>
            <p:cNvSpPr/>
            <p:nvPr/>
          </p:nvSpPr>
          <p:spPr>
            <a:xfrm>
              <a:off x="5214942" y="5643578"/>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Process 68"/>
            <p:cNvSpPr/>
            <p:nvPr/>
          </p:nvSpPr>
          <p:spPr>
            <a:xfrm>
              <a:off x="5000628" y="5500702"/>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168"/>
          <p:cNvGrpSpPr/>
          <p:nvPr/>
        </p:nvGrpSpPr>
        <p:grpSpPr>
          <a:xfrm>
            <a:off x="3006725" y="3258204"/>
            <a:ext cx="964122" cy="1650673"/>
            <a:chOff x="4572000" y="4633922"/>
            <a:chExt cx="919170" cy="1438284"/>
          </a:xfrm>
        </p:grpSpPr>
        <p:sp>
          <p:nvSpPr>
            <p:cNvPr id="71" name="Flowchart: Process 70"/>
            <p:cNvSpPr/>
            <p:nvPr/>
          </p:nvSpPr>
          <p:spPr>
            <a:xfrm>
              <a:off x="5143504" y="4633922"/>
              <a:ext cx="347666" cy="1438284"/>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Process 71"/>
            <p:cNvSpPr/>
            <p:nvPr/>
          </p:nvSpPr>
          <p:spPr>
            <a:xfrm>
              <a:off x="4857752" y="5429264"/>
              <a:ext cx="571504" cy="64294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Process 72"/>
            <p:cNvSpPr/>
            <p:nvPr/>
          </p:nvSpPr>
          <p:spPr>
            <a:xfrm>
              <a:off x="4572000" y="5072074"/>
              <a:ext cx="357190" cy="100013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Process 73"/>
            <p:cNvSpPr/>
            <p:nvPr/>
          </p:nvSpPr>
          <p:spPr>
            <a:xfrm>
              <a:off x="5214942" y="4786322"/>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Process 74"/>
            <p:cNvSpPr/>
            <p:nvPr/>
          </p:nvSpPr>
          <p:spPr>
            <a:xfrm>
              <a:off x="5367342" y="4786322"/>
              <a:ext cx="61914"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Process 75"/>
            <p:cNvSpPr/>
            <p:nvPr/>
          </p:nvSpPr>
          <p:spPr>
            <a:xfrm>
              <a:off x="52149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Process 76"/>
            <p:cNvSpPr/>
            <p:nvPr/>
          </p:nvSpPr>
          <p:spPr>
            <a:xfrm>
              <a:off x="53673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Process 77"/>
            <p:cNvSpPr/>
            <p:nvPr/>
          </p:nvSpPr>
          <p:spPr>
            <a:xfrm>
              <a:off x="4643438"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Process 78"/>
            <p:cNvSpPr/>
            <p:nvPr/>
          </p:nvSpPr>
          <p:spPr>
            <a:xfrm>
              <a:off x="4714876"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Process 79"/>
            <p:cNvSpPr/>
            <p:nvPr/>
          </p:nvSpPr>
          <p:spPr>
            <a:xfrm>
              <a:off x="4786314"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Process 80"/>
            <p:cNvSpPr/>
            <p:nvPr/>
          </p:nvSpPr>
          <p:spPr>
            <a:xfrm>
              <a:off x="4643438"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Process 81"/>
            <p:cNvSpPr/>
            <p:nvPr/>
          </p:nvSpPr>
          <p:spPr>
            <a:xfrm>
              <a:off x="4714876"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Process 82"/>
            <p:cNvSpPr/>
            <p:nvPr/>
          </p:nvSpPr>
          <p:spPr>
            <a:xfrm>
              <a:off x="4786314"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Process 83"/>
            <p:cNvSpPr/>
            <p:nvPr/>
          </p:nvSpPr>
          <p:spPr>
            <a:xfrm>
              <a:off x="4643438"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Process 84"/>
            <p:cNvSpPr/>
            <p:nvPr/>
          </p:nvSpPr>
          <p:spPr>
            <a:xfrm>
              <a:off x="4714876"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Process 85"/>
            <p:cNvSpPr/>
            <p:nvPr/>
          </p:nvSpPr>
          <p:spPr>
            <a:xfrm>
              <a:off x="4786314"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Process 86"/>
            <p:cNvSpPr/>
            <p:nvPr/>
          </p:nvSpPr>
          <p:spPr>
            <a:xfrm>
              <a:off x="5214942" y="5500702"/>
              <a:ext cx="142876" cy="71438"/>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Process 87"/>
            <p:cNvSpPr/>
            <p:nvPr/>
          </p:nvSpPr>
          <p:spPr>
            <a:xfrm>
              <a:off x="5214942" y="5643578"/>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Process 88"/>
            <p:cNvSpPr/>
            <p:nvPr/>
          </p:nvSpPr>
          <p:spPr>
            <a:xfrm>
              <a:off x="5000628" y="5500702"/>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168"/>
          <p:cNvGrpSpPr/>
          <p:nvPr/>
        </p:nvGrpSpPr>
        <p:grpSpPr>
          <a:xfrm>
            <a:off x="2178050" y="4363104"/>
            <a:ext cx="964122" cy="1650673"/>
            <a:chOff x="4572000" y="4633922"/>
            <a:chExt cx="919170" cy="1438284"/>
          </a:xfrm>
        </p:grpSpPr>
        <p:sp>
          <p:nvSpPr>
            <p:cNvPr id="91" name="Flowchart: Process 90"/>
            <p:cNvSpPr/>
            <p:nvPr/>
          </p:nvSpPr>
          <p:spPr>
            <a:xfrm>
              <a:off x="5143504" y="4633922"/>
              <a:ext cx="347666" cy="1438284"/>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Process 91"/>
            <p:cNvSpPr/>
            <p:nvPr/>
          </p:nvSpPr>
          <p:spPr>
            <a:xfrm>
              <a:off x="4857752" y="5429264"/>
              <a:ext cx="571504" cy="64294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Process 92"/>
            <p:cNvSpPr/>
            <p:nvPr/>
          </p:nvSpPr>
          <p:spPr>
            <a:xfrm>
              <a:off x="4572000" y="5072074"/>
              <a:ext cx="357190" cy="100013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Process 93"/>
            <p:cNvSpPr/>
            <p:nvPr/>
          </p:nvSpPr>
          <p:spPr>
            <a:xfrm>
              <a:off x="5214942" y="4786322"/>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Process 94"/>
            <p:cNvSpPr/>
            <p:nvPr/>
          </p:nvSpPr>
          <p:spPr>
            <a:xfrm>
              <a:off x="5367342" y="4786322"/>
              <a:ext cx="61914"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Process 95"/>
            <p:cNvSpPr/>
            <p:nvPr/>
          </p:nvSpPr>
          <p:spPr>
            <a:xfrm>
              <a:off x="52149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Process 96"/>
            <p:cNvSpPr/>
            <p:nvPr/>
          </p:nvSpPr>
          <p:spPr>
            <a:xfrm>
              <a:off x="53673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Process 97"/>
            <p:cNvSpPr/>
            <p:nvPr/>
          </p:nvSpPr>
          <p:spPr>
            <a:xfrm>
              <a:off x="4643438"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Process 98"/>
            <p:cNvSpPr/>
            <p:nvPr/>
          </p:nvSpPr>
          <p:spPr>
            <a:xfrm>
              <a:off x="4714876"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Process 99"/>
            <p:cNvSpPr/>
            <p:nvPr/>
          </p:nvSpPr>
          <p:spPr>
            <a:xfrm>
              <a:off x="4786314"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Process 100"/>
            <p:cNvSpPr/>
            <p:nvPr/>
          </p:nvSpPr>
          <p:spPr>
            <a:xfrm>
              <a:off x="4643438"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Process 101"/>
            <p:cNvSpPr/>
            <p:nvPr/>
          </p:nvSpPr>
          <p:spPr>
            <a:xfrm>
              <a:off x="4714876"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Process 102"/>
            <p:cNvSpPr/>
            <p:nvPr/>
          </p:nvSpPr>
          <p:spPr>
            <a:xfrm>
              <a:off x="4786314"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Process 103"/>
            <p:cNvSpPr/>
            <p:nvPr/>
          </p:nvSpPr>
          <p:spPr>
            <a:xfrm>
              <a:off x="4643438"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Process 104"/>
            <p:cNvSpPr/>
            <p:nvPr/>
          </p:nvSpPr>
          <p:spPr>
            <a:xfrm>
              <a:off x="4714876"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Process 105"/>
            <p:cNvSpPr/>
            <p:nvPr/>
          </p:nvSpPr>
          <p:spPr>
            <a:xfrm>
              <a:off x="4786314"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Process 106"/>
            <p:cNvSpPr/>
            <p:nvPr/>
          </p:nvSpPr>
          <p:spPr>
            <a:xfrm>
              <a:off x="5214942" y="5500702"/>
              <a:ext cx="142876" cy="71438"/>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Process 107"/>
            <p:cNvSpPr/>
            <p:nvPr/>
          </p:nvSpPr>
          <p:spPr>
            <a:xfrm>
              <a:off x="5214942" y="5643578"/>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Process 108"/>
            <p:cNvSpPr/>
            <p:nvPr/>
          </p:nvSpPr>
          <p:spPr>
            <a:xfrm>
              <a:off x="5000628" y="5500702"/>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Parallelogram 109"/>
          <p:cNvSpPr/>
          <p:nvPr/>
        </p:nvSpPr>
        <p:spPr>
          <a:xfrm>
            <a:off x="1349375" y="5468004"/>
            <a:ext cx="644525" cy="368300"/>
          </a:xfrm>
          <a:prstGeom prst="parallelogram">
            <a:avLst/>
          </a:prstGeom>
          <a:solidFill>
            <a:srgbClr val="00CC0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Parallelogram 110"/>
          <p:cNvSpPr/>
          <p:nvPr/>
        </p:nvSpPr>
        <p:spPr>
          <a:xfrm>
            <a:off x="3282950" y="5007629"/>
            <a:ext cx="644525" cy="368300"/>
          </a:xfrm>
          <a:prstGeom prst="parallelogram">
            <a:avLst/>
          </a:prstGeom>
          <a:solidFill>
            <a:srgbClr val="00CC0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2" name="Group 111"/>
          <p:cNvGrpSpPr/>
          <p:nvPr/>
        </p:nvGrpSpPr>
        <p:grpSpPr>
          <a:xfrm>
            <a:off x="796925" y="1311275"/>
            <a:ext cx="2209800" cy="1104901"/>
            <a:chOff x="4572000" y="758825"/>
            <a:chExt cx="2209800" cy="1104901"/>
          </a:xfrm>
        </p:grpSpPr>
        <p:sp>
          <p:nvSpPr>
            <p:cNvPr id="113" name="Cloud 112"/>
            <p:cNvSpPr/>
            <p:nvPr/>
          </p:nvSpPr>
          <p:spPr>
            <a:xfrm>
              <a:off x="4572000" y="758826"/>
              <a:ext cx="2209800" cy="1104900"/>
            </a:xfrm>
            <a:prstGeom prst="cloud">
              <a:avLst/>
            </a:prstGeom>
            <a:solidFill>
              <a:schemeClr val="accent3">
                <a:lumMod val="95000"/>
              </a:schemeClr>
            </a:solidFill>
            <a:ln w="19050">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4" name="Picture 2" descr="http://launchdfw.com/wp-content/uploads/2014/03/Codename-BlueMix-2014-03-18-14-23-53-2014-03-18-14-23-56.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16525" y="758825"/>
              <a:ext cx="1012825" cy="1012825"/>
            </a:xfrm>
            <a:prstGeom prst="rect">
              <a:avLst/>
            </a:prstGeom>
            <a:noFill/>
          </p:spPr>
        </p:pic>
      </p:grpSp>
      <p:grpSp>
        <p:nvGrpSpPr>
          <p:cNvPr id="155" name="Group 168"/>
          <p:cNvGrpSpPr/>
          <p:nvPr/>
        </p:nvGrpSpPr>
        <p:grpSpPr>
          <a:xfrm>
            <a:off x="704850" y="4448502"/>
            <a:ext cx="964122" cy="1650673"/>
            <a:chOff x="4572000" y="4633922"/>
            <a:chExt cx="919170" cy="1438284"/>
          </a:xfrm>
        </p:grpSpPr>
        <p:sp>
          <p:nvSpPr>
            <p:cNvPr id="156" name="Flowchart: Process 155"/>
            <p:cNvSpPr/>
            <p:nvPr/>
          </p:nvSpPr>
          <p:spPr>
            <a:xfrm>
              <a:off x="5143504" y="4633922"/>
              <a:ext cx="347666" cy="1438284"/>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4857752" y="5429264"/>
              <a:ext cx="571504" cy="64294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lowchart: Process 157"/>
            <p:cNvSpPr/>
            <p:nvPr/>
          </p:nvSpPr>
          <p:spPr>
            <a:xfrm>
              <a:off x="4572000" y="5072074"/>
              <a:ext cx="357190" cy="1000132"/>
            </a:xfrm>
            <a:prstGeom prst="flowChartProcess">
              <a:avLst/>
            </a:prstGeom>
            <a:solidFill>
              <a:schemeClr val="tx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Process 158"/>
            <p:cNvSpPr/>
            <p:nvPr/>
          </p:nvSpPr>
          <p:spPr>
            <a:xfrm>
              <a:off x="5214942" y="4786322"/>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Process 159"/>
            <p:cNvSpPr/>
            <p:nvPr/>
          </p:nvSpPr>
          <p:spPr>
            <a:xfrm>
              <a:off x="5367342" y="4786322"/>
              <a:ext cx="61914"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Process 160"/>
            <p:cNvSpPr/>
            <p:nvPr/>
          </p:nvSpPr>
          <p:spPr>
            <a:xfrm>
              <a:off x="52149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lowchart: Process 161"/>
            <p:cNvSpPr/>
            <p:nvPr/>
          </p:nvSpPr>
          <p:spPr>
            <a:xfrm>
              <a:off x="5367342" y="5072074"/>
              <a:ext cx="71438" cy="214314"/>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Process 162"/>
            <p:cNvSpPr/>
            <p:nvPr/>
          </p:nvSpPr>
          <p:spPr>
            <a:xfrm>
              <a:off x="4643438"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Process 163"/>
            <p:cNvSpPr/>
            <p:nvPr/>
          </p:nvSpPr>
          <p:spPr>
            <a:xfrm>
              <a:off x="4714876"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Process 164"/>
            <p:cNvSpPr/>
            <p:nvPr/>
          </p:nvSpPr>
          <p:spPr>
            <a:xfrm>
              <a:off x="4786314" y="5143512"/>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Process 165"/>
            <p:cNvSpPr/>
            <p:nvPr/>
          </p:nvSpPr>
          <p:spPr>
            <a:xfrm>
              <a:off x="4643438"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lowchart: Process 166"/>
            <p:cNvSpPr/>
            <p:nvPr/>
          </p:nvSpPr>
          <p:spPr>
            <a:xfrm>
              <a:off x="4714876"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Process 167"/>
            <p:cNvSpPr/>
            <p:nvPr/>
          </p:nvSpPr>
          <p:spPr>
            <a:xfrm>
              <a:off x="4786314" y="5429264"/>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Process 168"/>
            <p:cNvSpPr/>
            <p:nvPr/>
          </p:nvSpPr>
          <p:spPr>
            <a:xfrm>
              <a:off x="4643438"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4714876"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Process 170"/>
            <p:cNvSpPr/>
            <p:nvPr/>
          </p:nvSpPr>
          <p:spPr>
            <a:xfrm>
              <a:off x="4786314" y="5715016"/>
              <a:ext cx="71438"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Process 171"/>
            <p:cNvSpPr/>
            <p:nvPr/>
          </p:nvSpPr>
          <p:spPr>
            <a:xfrm>
              <a:off x="5214942" y="5500702"/>
              <a:ext cx="142876" cy="71438"/>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Process 172"/>
            <p:cNvSpPr/>
            <p:nvPr/>
          </p:nvSpPr>
          <p:spPr>
            <a:xfrm>
              <a:off x="5214942" y="5643578"/>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Process 173"/>
            <p:cNvSpPr/>
            <p:nvPr/>
          </p:nvSpPr>
          <p:spPr>
            <a:xfrm>
              <a:off x="5000628" y="5500702"/>
              <a:ext cx="142876" cy="142876"/>
            </a:xfrm>
            <a:prstGeom prst="flowChartProcess">
              <a:avLst/>
            </a:prstGeom>
            <a:solidFill>
              <a:srgbClr val="FFFF0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p:cNvGrpSpPr/>
          <p:nvPr/>
        </p:nvGrpSpPr>
        <p:grpSpPr>
          <a:xfrm>
            <a:off x="4019550" y="1495425"/>
            <a:ext cx="552450" cy="552450"/>
            <a:chOff x="1165225" y="2416175"/>
            <a:chExt cx="2946400" cy="2899818"/>
          </a:xfrm>
        </p:grpSpPr>
        <p:pic>
          <p:nvPicPr>
            <p:cNvPr id="176" name="Picture 2" descr="http://www.clker.com/cliparts/b/r/3/G/E/P/blue-earth-md.png"/>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165225" y="2416175"/>
              <a:ext cx="2946400" cy="2899818"/>
            </a:xfrm>
            <a:prstGeom prst="rect">
              <a:avLst/>
            </a:prstGeom>
            <a:noFill/>
          </p:spPr>
        </p:pic>
        <p:sp>
          <p:nvSpPr>
            <p:cNvPr id="177" name="Flowchart: Connector 176"/>
            <p:cNvSpPr/>
            <p:nvPr/>
          </p:nvSpPr>
          <p:spPr>
            <a:xfrm>
              <a:off x="2730500" y="4349744"/>
              <a:ext cx="192000" cy="188965"/>
            </a:xfrm>
            <a:prstGeom prst="flowChartConnector">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Flowchart: Connector 177"/>
            <p:cNvSpPr/>
            <p:nvPr/>
          </p:nvSpPr>
          <p:spPr>
            <a:xfrm>
              <a:off x="2085977" y="5086343"/>
              <a:ext cx="192000" cy="188965"/>
            </a:xfrm>
            <a:prstGeom prst="flowChartConnector">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0" name="Arc 179"/>
          <p:cNvSpPr/>
          <p:nvPr/>
        </p:nvSpPr>
        <p:spPr>
          <a:xfrm>
            <a:off x="2270125" y="2047875"/>
            <a:ext cx="1841500" cy="3038475"/>
          </a:xfrm>
          <a:prstGeom prst="arc">
            <a:avLst>
              <a:gd name="adj1" fmla="val 15834086"/>
              <a:gd name="adj2" fmla="val 18606972"/>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1" name="Arc 180"/>
          <p:cNvSpPr/>
          <p:nvPr/>
        </p:nvSpPr>
        <p:spPr>
          <a:xfrm>
            <a:off x="336550" y="2324100"/>
            <a:ext cx="1841500" cy="3038475"/>
          </a:xfrm>
          <a:prstGeom prst="arc">
            <a:avLst>
              <a:gd name="adj1" fmla="val 7303298"/>
              <a:gd name="adj2" fmla="val 15697032"/>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2" name="Arc 181"/>
          <p:cNvSpPr/>
          <p:nvPr/>
        </p:nvSpPr>
        <p:spPr>
          <a:xfrm>
            <a:off x="1901825" y="2232025"/>
            <a:ext cx="1841500" cy="3498850"/>
          </a:xfrm>
          <a:prstGeom prst="arc">
            <a:avLst>
              <a:gd name="adj1" fmla="val 15952184"/>
              <a:gd name="adj2" fmla="val 18389681"/>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3" name="Arc 182"/>
          <p:cNvSpPr/>
          <p:nvPr/>
        </p:nvSpPr>
        <p:spPr>
          <a:xfrm>
            <a:off x="612775" y="2416175"/>
            <a:ext cx="1841500" cy="3038475"/>
          </a:xfrm>
          <a:prstGeom prst="arc">
            <a:avLst>
              <a:gd name="adj1" fmla="val 9763764"/>
              <a:gd name="adj2" fmla="val 15697032"/>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4" name="Arc 183"/>
          <p:cNvSpPr/>
          <p:nvPr/>
        </p:nvSpPr>
        <p:spPr>
          <a:xfrm>
            <a:off x="981075" y="2508250"/>
            <a:ext cx="1841500" cy="3038475"/>
          </a:xfrm>
          <a:prstGeom prst="arc">
            <a:avLst>
              <a:gd name="adj1" fmla="val 8390332"/>
              <a:gd name="adj2" fmla="val 15697032"/>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5" name="Arc 184"/>
          <p:cNvSpPr/>
          <p:nvPr/>
        </p:nvSpPr>
        <p:spPr>
          <a:xfrm>
            <a:off x="1625600" y="2416175"/>
            <a:ext cx="1841500" cy="3038475"/>
          </a:xfrm>
          <a:prstGeom prst="arc">
            <a:avLst>
              <a:gd name="adj1" fmla="val 16112712"/>
              <a:gd name="adj2" fmla="val 2874201"/>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6" name="Arc 185"/>
          <p:cNvSpPr/>
          <p:nvPr/>
        </p:nvSpPr>
        <p:spPr>
          <a:xfrm>
            <a:off x="1165225" y="2508250"/>
            <a:ext cx="1841500" cy="3038475"/>
          </a:xfrm>
          <a:prstGeom prst="arc">
            <a:avLst>
              <a:gd name="adj1" fmla="val 16112712"/>
              <a:gd name="adj2" fmla="val 2001638"/>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7" name="Arc 186"/>
          <p:cNvSpPr/>
          <p:nvPr/>
        </p:nvSpPr>
        <p:spPr>
          <a:xfrm>
            <a:off x="2270124" y="1771650"/>
            <a:ext cx="2486025" cy="3038475"/>
          </a:xfrm>
          <a:prstGeom prst="arc">
            <a:avLst>
              <a:gd name="adj1" fmla="val 15388129"/>
              <a:gd name="adj2" fmla="val 17780671"/>
            </a:avLst>
          </a:prstGeom>
          <a:ln>
            <a:prstDash val="sysDot"/>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88" name="Arc 187"/>
          <p:cNvSpPr/>
          <p:nvPr/>
        </p:nvSpPr>
        <p:spPr>
          <a:xfrm>
            <a:off x="2270125" y="1403350"/>
            <a:ext cx="2393950" cy="3314701"/>
          </a:xfrm>
          <a:prstGeom prst="arc">
            <a:avLst>
              <a:gd name="adj1" fmla="val 15194566"/>
              <a:gd name="adj2" fmla="val 18263652"/>
            </a:avLst>
          </a:prstGeom>
          <a:ln>
            <a:prstDash val="sysDot"/>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250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500" fill="hold"/>
                                        <p:tgtEl>
                                          <p:spTgt spid="155"/>
                                        </p:tgtEl>
                                        <p:attrNameLst>
                                          <p:attrName>ppt_x</p:attrName>
                                        </p:attrNameLst>
                                      </p:cBhvr>
                                      <p:tavLst>
                                        <p:tav tm="0">
                                          <p:val>
                                            <p:strVal val="#ppt_x"/>
                                          </p:val>
                                        </p:tav>
                                        <p:tav tm="100000">
                                          <p:val>
                                            <p:strVal val="#ppt_x"/>
                                          </p:val>
                                        </p:tav>
                                      </p:tavLst>
                                    </p:anim>
                                    <p:anim calcmode="lin" valueType="num">
                                      <p:cBhvr additive="base">
                                        <p:cTn id="8" dur="500" fill="hold"/>
                                        <p:tgtEl>
                                          <p:spTgt spid="15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500"/>
                                  </p:stCondLst>
                                  <p:childTnLst>
                                    <p:set>
                                      <p:cBhvr>
                                        <p:cTn id="14" dur="1" fill="hold">
                                          <p:stCondLst>
                                            <p:cond delay="0"/>
                                          </p:stCondLst>
                                        </p:cTn>
                                        <p:tgtEl>
                                          <p:spTgt spid="135"/>
                                        </p:tgtEl>
                                        <p:attrNameLst>
                                          <p:attrName>style.visibility</p:attrName>
                                        </p:attrNameLst>
                                      </p:cBhvr>
                                      <p:to>
                                        <p:strVal val="visible"/>
                                      </p:to>
                                    </p:set>
                                    <p:anim calcmode="lin" valueType="num">
                                      <p:cBhvr additive="base">
                                        <p:cTn id="15" dur="500" fill="hold"/>
                                        <p:tgtEl>
                                          <p:spTgt spid="135"/>
                                        </p:tgtEl>
                                        <p:attrNameLst>
                                          <p:attrName>ppt_x</p:attrName>
                                        </p:attrNameLst>
                                      </p:cBhvr>
                                      <p:tavLst>
                                        <p:tav tm="0">
                                          <p:val>
                                            <p:strVal val="#ppt_x"/>
                                          </p:val>
                                        </p:tav>
                                        <p:tav tm="100000">
                                          <p:val>
                                            <p:strVal val="#ppt_x"/>
                                          </p:val>
                                        </p:tav>
                                      </p:tavLst>
                                    </p:anim>
                                    <p:anim calcmode="lin" valueType="num">
                                      <p:cBhvr additive="base">
                                        <p:cTn id="16" dur="500" fill="hold"/>
                                        <p:tgtEl>
                                          <p:spTgt spid="135"/>
                                        </p:tgtEl>
                                        <p:attrNameLst>
                                          <p:attrName>ppt_y</p:attrName>
                                        </p:attrNameLst>
                                      </p:cBhvr>
                                      <p:tavLst>
                                        <p:tav tm="0">
                                          <p:val>
                                            <p:strVal val="0-#ppt_h/2"/>
                                          </p:val>
                                        </p:tav>
                                        <p:tav tm="100000">
                                          <p:val>
                                            <p:strVal val="#ppt_y"/>
                                          </p:val>
                                        </p:tav>
                                      </p:tavLst>
                                    </p:anim>
                                  </p:childTnLst>
                                </p:cTn>
                              </p:par>
                            </p:childTnLst>
                          </p:cTn>
                        </p:par>
                        <p:par>
                          <p:cTn id="17" fill="hold">
                            <p:stCondLst>
                              <p:cond delay="3000"/>
                            </p:stCondLst>
                            <p:childTnLst>
                              <p:par>
                                <p:cTn id="18" presetID="1" presetClass="entr" presetSubtype="0" fill="hold" nodeType="afterEffect">
                                  <p:stCondLst>
                                    <p:cond delay="200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par>
                          <p:cTn id="20" fill="hold">
                            <p:stCondLst>
                              <p:cond delay="5000"/>
                            </p:stCondLst>
                            <p:childTnLst>
                              <p:par>
                                <p:cTn id="21" presetID="22" presetClass="entr" presetSubtype="4" fill="hold" grpId="0" nodeType="afterEffect">
                                  <p:stCondLst>
                                    <p:cond delay="3000"/>
                                  </p:stCondLst>
                                  <p:childTnLst>
                                    <p:set>
                                      <p:cBhvr>
                                        <p:cTn id="22" dur="1" fill="hold">
                                          <p:stCondLst>
                                            <p:cond delay="0"/>
                                          </p:stCondLst>
                                        </p:cTn>
                                        <p:tgtEl>
                                          <p:spTgt spid="180"/>
                                        </p:tgtEl>
                                        <p:attrNameLst>
                                          <p:attrName>style.visibility</p:attrName>
                                        </p:attrNameLst>
                                      </p:cBhvr>
                                      <p:to>
                                        <p:strVal val="visible"/>
                                      </p:to>
                                    </p:set>
                                    <p:animEffect transition="in" filter="wipe(down)">
                                      <p:cBhvr>
                                        <p:cTn id="23" dur="1000"/>
                                        <p:tgtEl>
                                          <p:spTgt spid="180"/>
                                        </p:tgtEl>
                                      </p:cBhvr>
                                    </p:animEffect>
                                  </p:childTnLst>
                                </p:cTn>
                              </p:par>
                              <p:par>
                                <p:cTn id="24" presetID="22" presetClass="entr" presetSubtype="4" fill="hold" grpId="0" nodeType="withEffect">
                                  <p:stCondLst>
                                    <p:cond delay="3000"/>
                                  </p:stCondLst>
                                  <p:childTnLst>
                                    <p:set>
                                      <p:cBhvr>
                                        <p:cTn id="25" dur="1" fill="hold">
                                          <p:stCondLst>
                                            <p:cond delay="0"/>
                                          </p:stCondLst>
                                        </p:cTn>
                                        <p:tgtEl>
                                          <p:spTgt spid="181"/>
                                        </p:tgtEl>
                                        <p:attrNameLst>
                                          <p:attrName>style.visibility</p:attrName>
                                        </p:attrNameLst>
                                      </p:cBhvr>
                                      <p:to>
                                        <p:strVal val="visible"/>
                                      </p:to>
                                    </p:set>
                                    <p:animEffect transition="in" filter="wipe(down)">
                                      <p:cBhvr>
                                        <p:cTn id="26" dur="1000"/>
                                        <p:tgtEl>
                                          <p:spTgt spid="181"/>
                                        </p:tgtEl>
                                      </p:cBhvr>
                                    </p:animEffect>
                                  </p:childTnLst>
                                </p:cTn>
                              </p:par>
                              <p:par>
                                <p:cTn id="27" presetID="22" presetClass="entr" presetSubtype="4" fill="hold" grpId="0" nodeType="withEffect">
                                  <p:stCondLst>
                                    <p:cond delay="3000"/>
                                  </p:stCondLst>
                                  <p:childTnLst>
                                    <p:set>
                                      <p:cBhvr>
                                        <p:cTn id="28" dur="1" fill="hold">
                                          <p:stCondLst>
                                            <p:cond delay="0"/>
                                          </p:stCondLst>
                                        </p:cTn>
                                        <p:tgtEl>
                                          <p:spTgt spid="182"/>
                                        </p:tgtEl>
                                        <p:attrNameLst>
                                          <p:attrName>style.visibility</p:attrName>
                                        </p:attrNameLst>
                                      </p:cBhvr>
                                      <p:to>
                                        <p:strVal val="visible"/>
                                      </p:to>
                                    </p:set>
                                    <p:animEffect transition="in" filter="wipe(down)">
                                      <p:cBhvr>
                                        <p:cTn id="29" dur="1000"/>
                                        <p:tgtEl>
                                          <p:spTgt spid="182"/>
                                        </p:tgtEl>
                                      </p:cBhvr>
                                    </p:animEffect>
                                  </p:childTnLst>
                                </p:cTn>
                              </p:par>
                              <p:par>
                                <p:cTn id="30" presetID="22" presetClass="entr" presetSubtype="4" fill="hold" grpId="0" nodeType="withEffect">
                                  <p:stCondLst>
                                    <p:cond delay="3000"/>
                                  </p:stCondLst>
                                  <p:childTnLst>
                                    <p:set>
                                      <p:cBhvr>
                                        <p:cTn id="31" dur="1" fill="hold">
                                          <p:stCondLst>
                                            <p:cond delay="0"/>
                                          </p:stCondLst>
                                        </p:cTn>
                                        <p:tgtEl>
                                          <p:spTgt spid="183"/>
                                        </p:tgtEl>
                                        <p:attrNameLst>
                                          <p:attrName>style.visibility</p:attrName>
                                        </p:attrNameLst>
                                      </p:cBhvr>
                                      <p:to>
                                        <p:strVal val="visible"/>
                                      </p:to>
                                    </p:set>
                                    <p:animEffect transition="in" filter="wipe(down)">
                                      <p:cBhvr>
                                        <p:cTn id="32" dur="1000"/>
                                        <p:tgtEl>
                                          <p:spTgt spid="183"/>
                                        </p:tgtEl>
                                      </p:cBhvr>
                                    </p:animEffect>
                                  </p:childTnLst>
                                </p:cTn>
                              </p:par>
                              <p:par>
                                <p:cTn id="33" presetID="22" presetClass="entr" presetSubtype="4" fill="hold" grpId="0" nodeType="withEffect">
                                  <p:stCondLst>
                                    <p:cond delay="3000"/>
                                  </p:stCondLst>
                                  <p:childTnLst>
                                    <p:set>
                                      <p:cBhvr>
                                        <p:cTn id="34" dur="1" fill="hold">
                                          <p:stCondLst>
                                            <p:cond delay="0"/>
                                          </p:stCondLst>
                                        </p:cTn>
                                        <p:tgtEl>
                                          <p:spTgt spid="184"/>
                                        </p:tgtEl>
                                        <p:attrNameLst>
                                          <p:attrName>style.visibility</p:attrName>
                                        </p:attrNameLst>
                                      </p:cBhvr>
                                      <p:to>
                                        <p:strVal val="visible"/>
                                      </p:to>
                                    </p:set>
                                    <p:animEffect transition="in" filter="wipe(down)">
                                      <p:cBhvr>
                                        <p:cTn id="35" dur="1000"/>
                                        <p:tgtEl>
                                          <p:spTgt spid="184"/>
                                        </p:tgtEl>
                                      </p:cBhvr>
                                    </p:animEffect>
                                  </p:childTnLst>
                                </p:cTn>
                              </p:par>
                              <p:par>
                                <p:cTn id="36" presetID="22" presetClass="entr" presetSubtype="4" fill="hold" grpId="0" nodeType="withEffect">
                                  <p:stCondLst>
                                    <p:cond delay="3000"/>
                                  </p:stCondLst>
                                  <p:childTnLst>
                                    <p:set>
                                      <p:cBhvr>
                                        <p:cTn id="37" dur="1" fill="hold">
                                          <p:stCondLst>
                                            <p:cond delay="0"/>
                                          </p:stCondLst>
                                        </p:cTn>
                                        <p:tgtEl>
                                          <p:spTgt spid="185"/>
                                        </p:tgtEl>
                                        <p:attrNameLst>
                                          <p:attrName>style.visibility</p:attrName>
                                        </p:attrNameLst>
                                      </p:cBhvr>
                                      <p:to>
                                        <p:strVal val="visible"/>
                                      </p:to>
                                    </p:set>
                                    <p:animEffect transition="in" filter="wipe(down)">
                                      <p:cBhvr>
                                        <p:cTn id="38" dur="1000"/>
                                        <p:tgtEl>
                                          <p:spTgt spid="185"/>
                                        </p:tgtEl>
                                      </p:cBhvr>
                                    </p:animEffect>
                                  </p:childTnLst>
                                </p:cTn>
                              </p:par>
                              <p:par>
                                <p:cTn id="39" presetID="22" presetClass="entr" presetSubtype="4" fill="hold" grpId="0" nodeType="withEffect">
                                  <p:stCondLst>
                                    <p:cond delay="3000"/>
                                  </p:stCondLst>
                                  <p:childTnLst>
                                    <p:set>
                                      <p:cBhvr>
                                        <p:cTn id="40" dur="1" fill="hold">
                                          <p:stCondLst>
                                            <p:cond delay="0"/>
                                          </p:stCondLst>
                                        </p:cTn>
                                        <p:tgtEl>
                                          <p:spTgt spid="186"/>
                                        </p:tgtEl>
                                        <p:attrNameLst>
                                          <p:attrName>style.visibility</p:attrName>
                                        </p:attrNameLst>
                                      </p:cBhvr>
                                      <p:to>
                                        <p:strVal val="visible"/>
                                      </p:to>
                                    </p:set>
                                    <p:animEffect transition="in" filter="wipe(down)">
                                      <p:cBhvr>
                                        <p:cTn id="41" dur="1000"/>
                                        <p:tgtEl>
                                          <p:spTgt spid="186"/>
                                        </p:tgtEl>
                                      </p:cBhvr>
                                    </p:animEffect>
                                  </p:childTnLst>
                                </p:cTn>
                              </p:par>
                            </p:childTnLst>
                          </p:cTn>
                        </p:par>
                        <p:par>
                          <p:cTn id="42" fill="hold">
                            <p:stCondLst>
                              <p:cond delay="9000"/>
                            </p:stCondLst>
                            <p:childTnLst>
                              <p:par>
                                <p:cTn id="43" presetID="1" presetClass="entr" presetSubtype="0" fill="hold" nodeType="after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childTnLst>
                          </p:cTn>
                        </p:par>
                        <p:par>
                          <p:cTn id="45" fill="hold">
                            <p:stCondLst>
                              <p:cond delay="9000"/>
                            </p:stCondLst>
                            <p:childTnLst>
                              <p:par>
                                <p:cTn id="46" presetID="1" presetClass="entr" presetSubtype="0" fill="hold" nodeType="afterEffect">
                                  <p:stCondLst>
                                    <p:cond delay="3000"/>
                                  </p:stCondLst>
                                  <p:childTnLst>
                                    <p:set>
                                      <p:cBhvr>
                                        <p:cTn id="47" dur="1" fill="hold">
                                          <p:stCondLst>
                                            <p:cond delay="0"/>
                                          </p:stCondLst>
                                        </p:cTn>
                                        <p:tgtEl>
                                          <p:spTgt spid="5">
                                            <p:txEl>
                                              <p:pRg st="4" end="4"/>
                                            </p:txEl>
                                          </p:spTgt>
                                        </p:tgtEl>
                                        <p:attrNameLst>
                                          <p:attrName>style.visibility</p:attrName>
                                        </p:attrNameLst>
                                      </p:cBhvr>
                                      <p:to>
                                        <p:strVal val="visible"/>
                                      </p:to>
                                    </p:set>
                                  </p:childTnLst>
                                </p:cTn>
                              </p:par>
                            </p:childTnLst>
                          </p:cTn>
                        </p:par>
                        <p:par>
                          <p:cTn id="48" fill="hold">
                            <p:stCondLst>
                              <p:cond delay="12000"/>
                            </p:stCondLst>
                            <p:childTnLst>
                              <p:par>
                                <p:cTn id="49" presetID="22" presetClass="entr" presetSubtype="8" fill="hold" grpId="0" nodeType="afterEffect">
                                  <p:stCondLst>
                                    <p:cond delay="1500"/>
                                  </p:stCondLst>
                                  <p:childTnLst>
                                    <p:set>
                                      <p:cBhvr>
                                        <p:cTn id="50" dur="1" fill="hold">
                                          <p:stCondLst>
                                            <p:cond delay="0"/>
                                          </p:stCondLst>
                                        </p:cTn>
                                        <p:tgtEl>
                                          <p:spTgt spid="187"/>
                                        </p:tgtEl>
                                        <p:attrNameLst>
                                          <p:attrName>style.visibility</p:attrName>
                                        </p:attrNameLst>
                                      </p:cBhvr>
                                      <p:to>
                                        <p:strVal val="visible"/>
                                      </p:to>
                                    </p:set>
                                    <p:animEffect transition="in" filter="wipe(left)">
                                      <p:cBhvr>
                                        <p:cTn id="51" dur="1000"/>
                                        <p:tgtEl>
                                          <p:spTgt spid="1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88"/>
                                        </p:tgtEl>
                                        <p:attrNameLst>
                                          <p:attrName>style.visibility</p:attrName>
                                        </p:attrNameLst>
                                      </p:cBhvr>
                                      <p:to>
                                        <p:strVal val="visible"/>
                                      </p:to>
                                    </p:set>
                                    <p:animEffect transition="in" filter="wipe(left)">
                                      <p:cBhvr>
                                        <p:cTn id="54" dur="1000"/>
                                        <p:tgtEl>
                                          <p:spTgt spid="188"/>
                                        </p:tgtEl>
                                      </p:cBhvr>
                                    </p:animEffect>
                                  </p:childTnLst>
                                </p:cTn>
                              </p:par>
                            </p:childTnLst>
                          </p:cTn>
                        </p:par>
                        <p:par>
                          <p:cTn id="55" fill="hold">
                            <p:stCondLst>
                              <p:cond delay="14500"/>
                            </p:stCondLst>
                            <p:childTnLst>
                              <p:par>
                                <p:cTn id="56" presetID="1" presetClass="entr" presetSubtype="0" fill="hold" nodeType="afterEffect">
                                  <p:stCondLst>
                                    <p:cond delay="0"/>
                                  </p:stCondLst>
                                  <p:childTnLst>
                                    <p:set>
                                      <p:cBhvr>
                                        <p:cTn id="57"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182" grpId="0" animBg="1"/>
      <p:bldP spid="183" grpId="0" animBg="1"/>
      <p:bldP spid="184" grpId="0" animBg="1"/>
      <p:bldP spid="185" grpId="0" animBg="1"/>
      <p:bldP spid="186" grpId="0" animBg="1"/>
      <p:bldP spid="187" grpId="0" animBg="1"/>
      <p:bldP spid="1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3" y="731862"/>
            <a:ext cx="7847041" cy="5549211"/>
          </a:xfrm>
          <a:prstGeom prst="rect">
            <a:avLst/>
          </a:prstGeom>
          <a:noFill/>
        </p:spPr>
        <p:txBody>
          <a:bodyPr wrap="square" rtlCol="0">
            <a:spAutoFit/>
          </a:bodyPr>
          <a:lstStyle/>
          <a:p>
            <a:pPr algn="l"/>
            <a:r>
              <a:rPr lang="en-US" b="1" dirty="0" smtClean="0">
                <a:solidFill>
                  <a:schemeClr val="tx1"/>
                </a:solidFill>
                <a:latin typeface="ITC Lubalin Graph Std Book" pitchFamily="18" charset="0"/>
                <a:cs typeface="Lao UI" pitchFamily="34" charset="0"/>
              </a:rPr>
              <a:t>Organization</a:t>
            </a:r>
          </a:p>
          <a:p>
            <a:pPr algn="l"/>
            <a:endParaRPr lang="en-US" b="1" dirty="0" smtClean="0">
              <a:solidFill>
                <a:schemeClr val="tx1"/>
              </a:solidFill>
              <a:latin typeface="ITC Lubalin Graph Std Book" pitchFamily="18" charset="0"/>
              <a:cs typeface="Lao UI" pitchFamily="34" charset="0"/>
            </a:endParaRPr>
          </a:p>
          <a:p>
            <a:pPr algn="l"/>
            <a:r>
              <a:rPr lang="en-US" sz="2000" dirty="0" smtClean="0">
                <a:solidFill>
                  <a:schemeClr val="tx1"/>
                </a:solidFill>
                <a:latin typeface="ITC Lubalin Graph Std Book" pitchFamily="18" charset="0"/>
                <a:cs typeface="Lao UI" pitchFamily="34" charset="0"/>
              </a:rPr>
              <a:t>Core team</a:t>
            </a:r>
          </a:p>
          <a:p>
            <a:pPr algn="l"/>
            <a:endParaRPr lang="en-US" b="1" dirty="0" smtClean="0">
              <a:solidFill>
                <a:schemeClr val="tx1"/>
              </a:solidFill>
              <a:latin typeface="ITC Lubalin Graph Std Book" pitchFamily="18" charset="0"/>
              <a:cs typeface="Lao UI" pitchFamily="34" charset="0"/>
            </a:endParaRPr>
          </a:p>
          <a:p>
            <a:pPr algn="l"/>
            <a:endParaRPr lang="en-US" sz="2000" dirty="0" smtClean="0">
              <a:solidFill>
                <a:schemeClr val="accent6"/>
              </a:solidFill>
              <a:latin typeface="HelveticaNeueLT Std" pitchFamily="34"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endParaRPr lang="en-US" sz="2000" b="1" dirty="0" smtClean="0">
              <a:solidFill>
                <a:schemeClr val="tx1"/>
              </a:solidFill>
              <a:latin typeface="ITC Lubalin Graph Std Book" pitchFamily="18" charset="0"/>
              <a:cs typeface="Lao UI" pitchFamily="34" charset="0"/>
            </a:endParaRPr>
          </a:p>
          <a:p>
            <a:pPr algn="l"/>
            <a:r>
              <a:rPr lang="en-US" sz="2000" dirty="0" smtClean="0">
                <a:solidFill>
                  <a:schemeClr val="tx1"/>
                </a:solidFill>
                <a:latin typeface="ITC Lubalin Graph Std Book" pitchFamily="18" charset="0"/>
                <a:cs typeface="Lao UI" pitchFamily="34" charset="0"/>
              </a:rPr>
              <a:t>Community</a:t>
            </a:r>
          </a:p>
          <a:p>
            <a:pPr algn="l"/>
            <a:endParaRPr lang="en-US" sz="1400" dirty="0" smtClean="0">
              <a:solidFill>
                <a:schemeClr val="accent6"/>
              </a:solidFill>
              <a:latin typeface="HelveticaNeueLT Std" pitchFamily="34" charset="0"/>
              <a:cs typeface="Lao UI" pitchFamily="34" charset="0"/>
            </a:endParaRPr>
          </a:p>
          <a:p>
            <a:pPr algn="l"/>
            <a:endParaRPr lang="en-US" sz="1400" dirty="0" smtClean="0">
              <a:solidFill>
                <a:schemeClr val="accent6"/>
              </a:solidFill>
              <a:latin typeface="HelveticaNeueLT Std" pitchFamily="34" charset="0"/>
              <a:cs typeface="Lao UI" pitchFamily="34" charset="0"/>
            </a:endParaRPr>
          </a:p>
          <a:p>
            <a:pPr algn="l"/>
            <a:endParaRPr lang="en-US" sz="1400" dirty="0" smtClean="0">
              <a:solidFill>
                <a:schemeClr val="accent6"/>
              </a:solidFill>
              <a:latin typeface="HelveticaNeueLT Std" pitchFamily="34" charset="0"/>
              <a:cs typeface="Lao UI" pitchFamily="34" charset="0"/>
            </a:endParaRPr>
          </a:p>
          <a:p>
            <a:pPr algn="l"/>
            <a:endParaRPr lang="en-US" sz="1400" dirty="0" smtClean="0">
              <a:solidFill>
                <a:schemeClr val="accent6"/>
              </a:solidFill>
              <a:latin typeface="HelveticaNeueLT Std" pitchFamily="34" charset="0"/>
              <a:cs typeface="Lao UI" pitchFamily="34" charset="0"/>
            </a:endParaRPr>
          </a:p>
          <a:p>
            <a:pPr algn="l"/>
            <a:endParaRPr lang="en-US" sz="1400" dirty="0" smtClean="0">
              <a:solidFill>
                <a:schemeClr val="accent6"/>
              </a:solidFill>
              <a:latin typeface="HelveticaNeueLT Std" pitchFamily="34" charset="0"/>
              <a:cs typeface="Lao UI" pitchFamily="34" charset="0"/>
            </a:endParaRPr>
          </a:p>
          <a:p>
            <a:pPr algn="l"/>
            <a:endParaRPr lang="en-US" sz="600" dirty="0">
              <a:solidFill>
                <a:srgbClr val="0070C0"/>
              </a:solidFill>
              <a:latin typeface="ITC Lubalin Graph Std Book" pitchFamily="18" charset="0"/>
              <a:cs typeface="Lao UI" pitchFamily="34" charset="0"/>
            </a:endParaRPr>
          </a:p>
          <a:p>
            <a:pPr algn="l"/>
            <a:endParaRPr lang="en-US" sz="1200" dirty="0">
              <a:solidFill>
                <a:srgbClr val="0070C0"/>
              </a:solidFill>
              <a:latin typeface="ITC Lubalin Graph Std Book" pitchFamily="18" charset="0"/>
              <a:cs typeface="Lao UI" pitchFamily="34" charset="0"/>
            </a:endParaRPr>
          </a:p>
        </p:txBody>
      </p:sp>
      <p:sp>
        <p:nvSpPr>
          <p:cNvPr id="3" name="TextBox 2"/>
          <p:cNvSpPr txBox="1"/>
          <p:nvPr/>
        </p:nvSpPr>
        <p:spPr>
          <a:xfrm>
            <a:off x="1165225" y="2690450"/>
            <a:ext cx="1862166" cy="549381"/>
          </a:xfrm>
          <a:prstGeom prst="rect">
            <a:avLst/>
          </a:prstGeom>
          <a:noFill/>
        </p:spPr>
        <p:txBody>
          <a:bodyPr wrap="square" rtlCol="0">
            <a:spAutoFit/>
          </a:bodyPr>
          <a:lstStyle/>
          <a:p>
            <a:pPr algn="l"/>
            <a:r>
              <a:rPr lang="en-US" sz="1200" b="1" dirty="0" smtClean="0">
                <a:solidFill>
                  <a:schemeClr val="tx1"/>
                </a:solidFill>
                <a:latin typeface="ITC Lubalin Graph Std Book" pitchFamily="18" charset="0"/>
                <a:cs typeface="Lao UI" pitchFamily="34" charset="0"/>
              </a:rPr>
              <a:t>Robert-Jan Sips</a:t>
            </a:r>
          </a:p>
          <a:p>
            <a:pPr algn="l"/>
            <a:r>
              <a:rPr lang="en-US" sz="1000" dirty="0" smtClean="0">
                <a:solidFill>
                  <a:schemeClr val="accent6"/>
                </a:solidFill>
                <a:latin typeface="HelveticaNeueLT Std" pitchFamily="34" charset="0"/>
                <a:cs typeface="Lao UI" pitchFamily="34" charset="0"/>
              </a:rPr>
              <a:t>IBM &amp; Dutch courage – University relations</a:t>
            </a:r>
            <a:endParaRPr lang="en-US" sz="1000" dirty="0">
              <a:solidFill>
                <a:srgbClr val="0070C0"/>
              </a:solidFill>
              <a:latin typeface="ITC Lubalin Graph Std Book" pitchFamily="18" charset="0"/>
              <a:cs typeface="Lao UI" pitchFamily="34" charset="0"/>
            </a:endParaRPr>
          </a:p>
        </p:txBody>
      </p:sp>
      <p:sp>
        <p:nvSpPr>
          <p:cNvPr id="4" name="TextBox 3"/>
          <p:cNvSpPr txBox="1"/>
          <p:nvPr/>
        </p:nvSpPr>
        <p:spPr>
          <a:xfrm>
            <a:off x="1165225" y="3334975"/>
            <a:ext cx="1862166" cy="397032"/>
          </a:xfrm>
          <a:prstGeom prst="rect">
            <a:avLst/>
          </a:prstGeom>
          <a:noFill/>
        </p:spPr>
        <p:txBody>
          <a:bodyPr wrap="square" rtlCol="0">
            <a:spAutoFit/>
          </a:bodyPr>
          <a:lstStyle/>
          <a:p>
            <a:pPr algn="l"/>
            <a:r>
              <a:rPr lang="en-US" sz="1200" b="1" dirty="0" err="1" smtClean="0">
                <a:solidFill>
                  <a:schemeClr val="tx1"/>
                </a:solidFill>
                <a:latin typeface="ITC Lubalin Graph Std Book" pitchFamily="18" charset="0"/>
                <a:cs typeface="Lao UI" pitchFamily="34" charset="0"/>
              </a:rPr>
              <a:t>Gert</a:t>
            </a:r>
            <a:r>
              <a:rPr lang="en-US" sz="1200" b="1" dirty="0" smtClean="0">
                <a:solidFill>
                  <a:schemeClr val="tx1"/>
                </a:solidFill>
                <a:latin typeface="ITC Lubalin Graph Std Book" pitchFamily="18" charset="0"/>
                <a:cs typeface="Lao UI" pitchFamily="34" charset="0"/>
              </a:rPr>
              <a:t> Jan Keizer</a:t>
            </a:r>
          </a:p>
          <a:p>
            <a:pPr algn="l"/>
            <a:r>
              <a:rPr lang="en-US" sz="1000" dirty="0" smtClean="0">
                <a:solidFill>
                  <a:schemeClr val="accent6"/>
                </a:solidFill>
                <a:latin typeface="HelveticaNeueLT Std" pitchFamily="34" charset="0"/>
                <a:cs typeface="Lao UI" pitchFamily="34" charset="0"/>
              </a:rPr>
              <a:t>Dutch courage - Education</a:t>
            </a:r>
            <a:endParaRPr lang="en-US" sz="900" dirty="0">
              <a:solidFill>
                <a:srgbClr val="0070C0"/>
              </a:solidFill>
              <a:latin typeface="ITC Lubalin Graph Std Book" pitchFamily="18" charset="0"/>
              <a:cs typeface="Lao UI" pitchFamily="34" charset="0"/>
            </a:endParaRPr>
          </a:p>
        </p:txBody>
      </p:sp>
      <p:sp>
        <p:nvSpPr>
          <p:cNvPr id="5" name="TextBox 4"/>
          <p:cNvSpPr txBox="1"/>
          <p:nvPr/>
        </p:nvSpPr>
        <p:spPr>
          <a:xfrm>
            <a:off x="1165225" y="3979500"/>
            <a:ext cx="1862166" cy="403957"/>
          </a:xfrm>
          <a:prstGeom prst="rect">
            <a:avLst/>
          </a:prstGeom>
          <a:noFill/>
        </p:spPr>
        <p:txBody>
          <a:bodyPr wrap="square" rtlCol="0">
            <a:spAutoFit/>
          </a:bodyPr>
          <a:lstStyle/>
          <a:p>
            <a:pPr algn="l"/>
            <a:r>
              <a:rPr lang="en-US" sz="1200" b="1" dirty="0" smtClean="0">
                <a:solidFill>
                  <a:schemeClr val="tx1"/>
                </a:solidFill>
                <a:latin typeface="ITC Lubalin Graph Std Book" pitchFamily="18" charset="0"/>
                <a:cs typeface="Lao UI" pitchFamily="34" charset="0"/>
              </a:rPr>
              <a:t>Bram </a:t>
            </a:r>
            <a:r>
              <a:rPr lang="en-US" sz="1200" b="1" dirty="0" err="1" smtClean="0">
                <a:solidFill>
                  <a:schemeClr val="tx1"/>
                </a:solidFill>
                <a:latin typeface="ITC Lubalin Graph Std Book" pitchFamily="18" charset="0"/>
                <a:cs typeface="Lao UI" pitchFamily="34" charset="0"/>
              </a:rPr>
              <a:t>Havers</a:t>
            </a:r>
            <a:endParaRPr lang="en-US" sz="1200" b="1" dirty="0" smtClean="0">
              <a:solidFill>
                <a:schemeClr val="tx1"/>
              </a:solidFill>
              <a:latin typeface="ITC Lubalin Graph Std Book" pitchFamily="18" charset="0"/>
              <a:cs typeface="Lao UI" pitchFamily="34" charset="0"/>
            </a:endParaRPr>
          </a:p>
          <a:p>
            <a:pPr algn="l"/>
            <a:r>
              <a:rPr lang="en-US" sz="1000" dirty="0" smtClean="0">
                <a:solidFill>
                  <a:schemeClr val="accent6"/>
                </a:solidFill>
                <a:latin typeface="HelveticaNeueLT Std" pitchFamily="34" charset="0"/>
                <a:cs typeface="Lao UI" pitchFamily="34" charset="0"/>
              </a:rPr>
              <a:t>IBM – Architect</a:t>
            </a:r>
            <a:endParaRPr lang="en-US" sz="1000" dirty="0">
              <a:solidFill>
                <a:srgbClr val="0070C0"/>
              </a:solidFill>
              <a:latin typeface="ITC Lubalin Graph Std Book" pitchFamily="18" charset="0"/>
              <a:cs typeface="Lao UI" pitchFamily="34" charset="0"/>
            </a:endParaRPr>
          </a:p>
        </p:txBody>
      </p:sp>
      <p:sp>
        <p:nvSpPr>
          <p:cNvPr id="7" name="TextBox 6"/>
          <p:cNvSpPr txBox="1"/>
          <p:nvPr/>
        </p:nvSpPr>
        <p:spPr>
          <a:xfrm>
            <a:off x="6505575" y="3172518"/>
            <a:ext cx="2198716" cy="348557"/>
          </a:xfrm>
          <a:prstGeom prst="rect">
            <a:avLst/>
          </a:prstGeom>
          <a:noFill/>
        </p:spPr>
        <p:txBody>
          <a:bodyPr wrap="square" rtlCol="0">
            <a:spAutoFit/>
          </a:bodyPr>
          <a:lstStyle/>
          <a:p>
            <a:pPr algn="l"/>
            <a:r>
              <a:rPr lang="en-US" sz="1050" b="1" dirty="0" smtClean="0">
                <a:solidFill>
                  <a:schemeClr val="tx1"/>
                </a:solidFill>
                <a:latin typeface="ITC Lubalin Graph Std Book" pitchFamily="18" charset="0"/>
                <a:cs typeface="Lao UI" pitchFamily="34" charset="0"/>
              </a:rPr>
              <a:t>Nick van </a:t>
            </a:r>
            <a:r>
              <a:rPr lang="en-US" sz="1050" b="1" dirty="0" err="1" smtClean="0">
                <a:solidFill>
                  <a:schemeClr val="tx1"/>
                </a:solidFill>
                <a:latin typeface="ITC Lubalin Graph Std Book" pitchFamily="18" charset="0"/>
                <a:cs typeface="Lao UI" pitchFamily="34" charset="0"/>
              </a:rPr>
              <a:t>der</a:t>
            </a:r>
            <a:r>
              <a:rPr lang="en-US" sz="1050" b="1" dirty="0" smtClean="0">
                <a:solidFill>
                  <a:schemeClr val="tx1"/>
                </a:solidFill>
                <a:latin typeface="ITC Lubalin Graph Std Book" pitchFamily="18" charset="0"/>
                <a:cs typeface="Lao UI" pitchFamily="34" charset="0"/>
              </a:rPr>
              <a:t> Giessen</a:t>
            </a:r>
          </a:p>
          <a:p>
            <a:pPr algn="l"/>
            <a:r>
              <a:rPr lang="en-US" sz="800" dirty="0" smtClean="0">
                <a:solidFill>
                  <a:schemeClr val="accent6"/>
                </a:solidFill>
                <a:latin typeface="HelveticaNeueLT Std" pitchFamily="34" charset="0"/>
                <a:cs typeface="Lao UI" pitchFamily="34" charset="0"/>
              </a:rPr>
              <a:t>TU Delft – Professor Water management </a:t>
            </a:r>
            <a:endParaRPr lang="en-US" sz="700" dirty="0">
              <a:solidFill>
                <a:srgbClr val="0070C0"/>
              </a:solidFill>
              <a:latin typeface="ITC Lubalin Graph Std Book" pitchFamily="18" charset="0"/>
              <a:cs typeface="Lao UI" pitchFamily="34" charset="0"/>
            </a:endParaRPr>
          </a:p>
        </p:txBody>
      </p:sp>
      <p:sp>
        <p:nvSpPr>
          <p:cNvPr id="8" name="TextBox 7"/>
          <p:cNvSpPr txBox="1"/>
          <p:nvPr/>
        </p:nvSpPr>
        <p:spPr>
          <a:xfrm>
            <a:off x="3579841" y="2045925"/>
            <a:ext cx="1862166" cy="403957"/>
          </a:xfrm>
          <a:prstGeom prst="rect">
            <a:avLst/>
          </a:prstGeom>
          <a:noFill/>
        </p:spPr>
        <p:txBody>
          <a:bodyPr wrap="square" rtlCol="0">
            <a:spAutoFit/>
          </a:bodyPr>
          <a:lstStyle/>
          <a:p>
            <a:pPr algn="l"/>
            <a:r>
              <a:rPr lang="en-US" sz="1200" b="1" dirty="0" smtClean="0">
                <a:solidFill>
                  <a:schemeClr val="tx1"/>
                </a:solidFill>
                <a:latin typeface="ITC Lubalin Graph Std Book" pitchFamily="18" charset="0"/>
                <a:cs typeface="Lao UI" pitchFamily="34" charset="0"/>
              </a:rPr>
              <a:t>Bill </a:t>
            </a:r>
            <a:r>
              <a:rPr lang="en-US" sz="1200" b="1" dirty="0" err="1" smtClean="0">
                <a:solidFill>
                  <a:schemeClr val="tx1"/>
                </a:solidFill>
                <a:latin typeface="ITC Lubalin Graph Std Book" pitchFamily="18" charset="0"/>
                <a:cs typeface="Lao UI" pitchFamily="34" charset="0"/>
              </a:rPr>
              <a:t>Hymas</a:t>
            </a:r>
            <a:endParaRPr lang="en-US" sz="1200" b="1" dirty="0" smtClean="0">
              <a:solidFill>
                <a:schemeClr val="tx1"/>
              </a:solidFill>
              <a:latin typeface="ITC Lubalin Graph Std Book" pitchFamily="18" charset="0"/>
              <a:cs typeface="Lao UI" pitchFamily="34" charset="0"/>
            </a:endParaRPr>
          </a:p>
          <a:p>
            <a:pPr algn="l"/>
            <a:r>
              <a:rPr lang="en-US" sz="1000" dirty="0" smtClean="0">
                <a:solidFill>
                  <a:schemeClr val="accent6"/>
                </a:solidFill>
                <a:latin typeface="HelveticaNeueLT Std" pitchFamily="34" charset="0"/>
                <a:cs typeface="Lao UI" pitchFamily="34" charset="0"/>
              </a:rPr>
              <a:t>IBM – Developer</a:t>
            </a:r>
            <a:endParaRPr lang="en-US" sz="900" dirty="0">
              <a:solidFill>
                <a:srgbClr val="0070C0"/>
              </a:solidFill>
              <a:latin typeface="ITC Lubalin Graph Std Book" pitchFamily="18" charset="0"/>
              <a:cs typeface="Lao UI" pitchFamily="34" charset="0"/>
            </a:endParaRPr>
          </a:p>
        </p:txBody>
      </p:sp>
      <p:sp>
        <p:nvSpPr>
          <p:cNvPr id="9" name="TextBox 8"/>
          <p:cNvSpPr txBox="1"/>
          <p:nvPr/>
        </p:nvSpPr>
        <p:spPr>
          <a:xfrm>
            <a:off x="3579841" y="2690450"/>
            <a:ext cx="2209800" cy="403957"/>
          </a:xfrm>
          <a:prstGeom prst="rect">
            <a:avLst/>
          </a:prstGeom>
          <a:noFill/>
        </p:spPr>
        <p:txBody>
          <a:bodyPr wrap="square" rtlCol="0">
            <a:spAutoFit/>
          </a:bodyPr>
          <a:lstStyle/>
          <a:p>
            <a:pPr algn="l"/>
            <a:r>
              <a:rPr lang="en-US" sz="1200" b="1" dirty="0" err="1" smtClean="0">
                <a:solidFill>
                  <a:schemeClr val="tx1"/>
                </a:solidFill>
                <a:latin typeface="ITC Lubalin Graph Std Book" pitchFamily="18" charset="0"/>
                <a:cs typeface="Lao UI" pitchFamily="34" charset="0"/>
              </a:rPr>
              <a:t>Christiaan</a:t>
            </a:r>
            <a:r>
              <a:rPr lang="en-US" sz="1200" b="1" dirty="0" smtClean="0">
                <a:solidFill>
                  <a:schemeClr val="tx1"/>
                </a:solidFill>
                <a:latin typeface="ITC Lubalin Graph Std Book" pitchFamily="18" charset="0"/>
                <a:cs typeface="Lao UI" pitchFamily="34" charset="0"/>
              </a:rPr>
              <a:t> </a:t>
            </a:r>
            <a:r>
              <a:rPr lang="en-US" sz="1200" b="1" dirty="0" err="1" smtClean="0">
                <a:solidFill>
                  <a:schemeClr val="tx1"/>
                </a:solidFill>
                <a:latin typeface="ITC Lubalin Graph Std Book" pitchFamily="18" charset="0"/>
                <a:cs typeface="Lao UI" pitchFamily="34" charset="0"/>
              </a:rPr>
              <a:t>Stierman</a:t>
            </a:r>
            <a:endParaRPr lang="en-US" sz="1200" b="1" dirty="0" smtClean="0">
              <a:solidFill>
                <a:schemeClr val="tx1"/>
              </a:solidFill>
              <a:latin typeface="ITC Lubalin Graph Std Book" pitchFamily="18" charset="0"/>
              <a:cs typeface="Lao UI" pitchFamily="34" charset="0"/>
            </a:endParaRPr>
          </a:p>
          <a:p>
            <a:pPr algn="l"/>
            <a:r>
              <a:rPr lang="en-US" sz="1000" dirty="0" smtClean="0">
                <a:solidFill>
                  <a:schemeClr val="accent6"/>
                </a:solidFill>
                <a:latin typeface="HelveticaNeueLT Std" pitchFamily="34" charset="0"/>
                <a:cs typeface="Lao UI" pitchFamily="34" charset="0"/>
              </a:rPr>
              <a:t>IBM – Developer</a:t>
            </a:r>
            <a:endParaRPr lang="en-US" sz="900" dirty="0">
              <a:solidFill>
                <a:srgbClr val="0070C0"/>
              </a:solidFill>
              <a:latin typeface="ITC Lubalin Graph Std Book" pitchFamily="18" charset="0"/>
              <a:cs typeface="Lao UI" pitchFamily="34" charset="0"/>
            </a:endParaRPr>
          </a:p>
        </p:txBody>
      </p:sp>
      <p:sp>
        <p:nvSpPr>
          <p:cNvPr id="10" name="TextBox 9"/>
          <p:cNvSpPr txBox="1"/>
          <p:nvPr/>
        </p:nvSpPr>
        <p:spPr>
          <a:xfrm>
            <a:off x="3579841" y="3334975"/>
            <a:ext cx="1862166" cy="403957"/>
          </a:xfrm>
          <a:prstGeom prst="rect">
            <a:avLst/>
          </a:prstGeom>
          <a:noFill/>
        </p:spPr>
        <p:txBody>
          <a:bodyPr wrap="square" rtlCol="0">
            <a:spAutoFit/>
          </a:bodyPr>
          <a:lstStyle/>
          <a:p>
            <a:pPr algn="l"/>
            <a:r>
              <a:rPr lang="en-US" sz="1200" b="1" dirty="0" smtClean="0">
                <a:solidFill>
                  <a:schemeClr val="tx1"/>
                </a:solidFill>
                <a:latin typeface="ITC Lubalin Graph Std Book" pitchFamily="18" charset="0"/>
                <a:cs typeface="Lao UI" pitchFamily="34" charset="0"/>
              </a:rPr>
              <a:t>Kai Weller</a:t>
            </a:r>
          </a:p>
          <a:p>
            <a:pPr algn="l"/>
            <a:r>
              <a:rPr lang="en-US" sz="1000" dirty="0" smtClean="0">
                <a:solidFill>
                  <a:schemeClr val="accent6"/>
                </a:solidFill>
                <a:latin typeface="HelveticaNeueLT Std" pitchFamily="34" charset="0"/>
                <a:cs typeface="Lao UI" pitchFamily="34" charset="0"/>
              </a:rPr>
              <a:t>IBM – Developer</a:t>
            </a:r>
            <a:endParaRPr lang="en-US" sz="900" dirty="0">
              <a:solidFill>
                <a:srgbClr val="0070C0"/>
              </a:solidFill>
              <a:latin typeface="ITC Lubalin Graph Std Book" pitchFamily="18" charset="0"/>
              <a:cs typeface="Lao UI" pitchFamily="34" charset="0"/>
            </a:endParaRPr>
          </a:p>
        </p:txBody>
      </p:sp>
      <p:sp>
        <p:nvSpPr>
          <p:cNvPr id="11" name="TextBox 10"/>
          <p:cNvSpPr txBox="1"/>
          <p:nvPr/>
        </p:nvSpPr>
        <p:spPr>
          <a:xfrm>
            <a:off x="1165225" y="2045925"/>
            <a:ext cx="1862166" cy="403957"/>
          </a:xfrm>
          <a:prstGeom prst="rect">
            <a:avLst/>
          </a:prstGeom>
          <a:noFill/>
        </p:spPr>
        <p:txBody>
          <a:bodyPr wrap="square" rtlCol="0">
            <a:spAutoFit/>
          </a:bodyPr>
          <a:lstStyle/>
          <a:p>
            <a:pPr algn="l"/>
            <a:r>
              <a:rPr lang="en-US" sz="1200" b="1" dirty="0" smtClean="0">
                <a:solidFill>
                  <a:schemeClr val="tx1"/>
                </a:solidFill>
                <a:latin typeface="ITC Lubalin Graph Std Book" pitchFamily="18" charset="0"/>
                <a:cs typeface="Lao UI" pitchFamily="34" charset="0"/>
              </a:rPr>
              <a:t>Wing Yan Man</a:t>
            </a:r>
          </a:p>
          <a:p>
            <a:pPr algn="l"/>
            <a:r>
              <a:rPr lang="en-US" sz="1000" dirty="0" smtClean="0">
                <a:solidFill>
                  <a:schemeClr val="accent6"/>
                </a:solidFill>
                <a:latin typeface="HelveticaNeueLT Std" pitchFamily="34" charset="0"/>
                <a:cs typeface="Lao UI" pitchFamily="34" charset="0"/>
              </a:rPr>
              <a:t>IBM – Project lead</a:t>
            </a:r>
            <a:endParaRPr lang="en-US" sz="1000" dirty="0">
              <a:solidFill>
                <a:srgbClr val="0070C0"/>
              </a:solidFill>
              <a:latin typeface="ITC Lubalin Graph Std Book" pitchFamily="18" charset="0"/>
              <a:cs typeface="Lao UI" pitchFamily="34" charset="0"/>
            </a:endParaRPr>
          </a:p>
        </p:txBody>
      </p:sp>
      <p:sp>
        <p:nvSpPr>
          <p:cNvPr id="12" name="TextBox 11"/>
          <p:cNvSpPr txBox="1"/>
          <p:nvPr/>
        </p:nvSpPr>
        <p:spPr>
          <a:xfrm>
            <a:off x="6484909" y="3632893"/>
            <a:ext cx="1862166" cy="362407"/>
          </a:xfrm>
          <a:prstGeom prst="rect">
            <a:avLst/>
          </a:prstGeom>
          <a:noFill/>
        </p:spPr>
        <p:txBody>
          <a:bodyPr wrap="square" rtlCol="0">
            <a:spAutoFit/>
          </a:bodyPr>
          <a:lstStyle/>
          <a:p>
            <a:pPr algn="l"/>
            <a:r>
              <a:rPr lang="en-US" sz="1050" b="1" dirty="0" smtClean="0">
                <a:solidFill>
                  <a:schemeClr val="tx1"/>
                </a:solidFill>
                <a:latin typeface="ITC Lubalin Graph Std Book" pitchFamily="18" charset="0"/>
                <a:cs typeface="Lao UI" pitchFamily="34" charset="0"/>
              </a:rPr>
              <a:t>John Cohn</a:t>
            </a:r>
          </a:p>
          <a:p>
            <a:pPr algn="l"/>
            <a:r>
              <a:rPr lang="en-US" sz="800" dirty="0" smtClean="0">
                <a:solidFill>
                  <a:schemeClr val="accent6"/>
                </a:solidFill>
                <a:latin typeface="HelveticaNeueLT Std" pitchFamily="34" charset="0"/>
                <a:cs typeface="Lao UI" pitchFamily="34" charset="0"/>
              </a:rPr>
              <a:t>IBM – Fellow</a:t>
            </a:r>
            <a:endParaRPr lang="en-US" sz="700" dirty="0">
              <a:solidFill>
                <a:srgbClr val="0070C0"/>
              </a:solidFill>
              <a:latin typeface="ITC Lubalin Graph Std Book" pitchFamily="18" charset="0"/>
              <a:cs typeface="Lao UI" pitchFamily="34" charset="0"/>
            </a:endParaRPr>
          </a:p>
        </p:txBody>
      </p:sp>
      <p:sp>
        <p:nvSpPr>
          <p:cNvPr id="13" name="TextBox 12"/>
          <p:cNvSpPr txBox="1"/>
          <p:nvPr/>
        </p:nvSpPr>
        <p:spPr>
          <a:xfrm>
            <a:off x="3579841" y="3979500"/>
            <a:ext cx="1862166" cy="403957"/>
          </a:xfrm>
          <a:prstGeom prst="rect">
            <a:avLst/>
          </a:prstGeom>
          <a:noFill/>
        </p:spPr>
        <p:txBody>
          <a:bodyPr wrap="square" rtlCol="0">
            <a:spAutoFit/>
          </a:bodyPr>
          <a:lstStyle/>
          <a:p>
            <a:pPr algn="l"/>
            <a:r>
              <a:rPr lang="en-US" sz="1200" b="1" dirty="0" err="1" smtClean="0">
                <a:solidFill>
                  <a:schemeClr val="tx1"/>
                </a:solidFill>
                <a:latin typeface="ITC Lubalin Graph Std Book" pitchFamily="18" charset="0"/>
                <a:cs typeface="Lao UI" pitchFamily="34" charset="0"/>
              </a:rPr>
              <a:t>Bihao</a:t>
            </a:r>
            <a:r>
              <a:rPr lang="en-US" sz="1200" b="1" dirty="0" smtClean="0">
                <a:solidFill>
                  <a:schemeClr val="tx1"/>
                </a:solidFill>
                <a:latin typeface="ITC Lubalin Graph Std Book" pitchFamily="18" charset="0"/>
                <a:cs typeface="Lao UI" pitchFamily="34" charset="0"/>
              </a:rPr>
              <a:t> Song</a:t>
            </a:r>
          </a:p>
          <a:p>
            <a:pPr algn="l"/>
            <a:r>
              <a:rPr lang="en-US" sz="1000" dirty="0" smtClean="0">
                <a:solidFill>
                  <a:schemeClr val="accent6"/>
                </a:solidFill>
                <a:latin typeface="HelveticaNeueLT Std" pitchFamily="34" charset="0"/>
                <a:cs typeface="Lao UI" pitchFamily="34" charset="0"/>
              </a:rPr>
              <a:t>IBM – Developer</a:t>
            </a:r>
            <a:endParaRPr lang="en-US" sz="900" dirty="0">
              <a:solidFill>
                <a:srgbClr val="0070C0"/>
              </a:solidFill>
              <a:latin typeface="ITC Lubalin Graph Std Book" pitchFamily="18" charset="0"/>
              <a:cs typeface="Lao UI" pitchFamily="34" charset="0"/>
            </a:endParaRPr>
          </a:p>
        </p:txBody>
      </p:sp>
      <p:pic>
        <p:nvPicPr>
          <p:cNvPr id="11270" name="Picture 6" descr="Bram Havers"/>
          <p:cNvPicPr>
            <a:picLocks noChangeAspect="1" noChangeArrowheads="1"/>
          </p:cNvPicPr>
          <p:nvPr/>
        </p:nvPicPr>
        <p:blipFill>
          <a:blip r:embed="rId3"/>
          <a:srcRect/>
          <a:stretch>
            <a:fillRect/>
          </a:stretch>
        </p:blipFill>
        <p:spPr bwMode="auto">
          <a:xfrm>
            <a:off x="612775" y="3887425"/>
            <a:ext cx="554400" cy="554400"/>
          </a:xfrm>
          <a:prstGeom prst="rect">
            <a:avLst/>
          </a:prstGeom>
          <a:noFill/>
        </p:spPr>
      </p:pic>
      <p:pic>
        <p:nvPicPr>
          <p:cNvPr id="11274" name="Picture 10" descr="Song, Bihao"/>
          <p:cNvPicPr>
            <a:picLocks noChangeAspect="1" noChangeArrowheads="1"/>
          </p:cNvPicPr>
          <p:nvPr/>
        </p:nvPicPr>
        <p:blipFill>
          <a:blip r:embed="rId4"/>
          <a:srcRect/>
          <a:stretch>
            <a:fillRect/>
          </a:stretch>
        </p:blipFill>
        <p:spPr bwMode="auto">
          <a:xfrm>
            <a:off x="3006725" y="3887425"/>
            <a:ext cx="554399" cy="554400"/>
          </a:xfrm>
          <a:prstGeom prst="rect">
            <a:avLst/>
          </a:prstGeom>
          <a:noFill/>
        </p:spPr>
      </p:pic>
      <p:pic>
        <p:nvPicPr>
          <p:cNvPr id="11276" name="Picture 12" descr="Sips, R-J (Robert-Jan)"/>
          <p:cNvPicPr>
            <a:picLocks noChangeAspect="1" noChangeArrowheads="1"/>
          </p:cNvPicPr>
          <p:nvPr/>
        </p:nvPicPr>
        <p:blipFill>
          <a:blip r:embed="rId5"/>
          <a:srcRect/>
          <a:stretch>
            <a:fillRect/>
          </a:stretch>
        </p:blipFill>
        <p:spPr bwMode="auto">
          <a:xfrm>
            <a:off x="612775" y="2598375"/>
            <a:ext cx="554399" cy="554400"/>
          </a:xfrm>
          <a:prstGeom prst="rect">
            <a:avLst/>
          </a:prstGeom>
          <a:noFill/>
        </p:spPr>
      </p:pic>
      <p:pic>
        <p:nvPicPr>
          <p:cNvPr id="11278" name="Picture 14" descr="Hymas, William James (Bill)"/>
          <p:cNvPicPr>
            <a:picLocks noChangeAspect="1" noChangeArrowheads="1"/>
          </p:cNvPicPr>
          <p:nvPr/>
        </p:nvPicPr>
        <p:blipFill>
          <a:blip r:embed="rId6"/>
          <a:srcRect/>
          <a:stretch>
            <a:fillRect/>
          </a:stretch>
        </p:blipFill>
        <p:spPr bwMode="auto">
          <a:xfrm>
            <a:off x="3006725" y="1953850"/>
            <a:ext cx="554399" cy="554400"/>
          </a:xfrm>
          <a:prstGeom prst="rect">
            <a:avLst/>
          </a:prstGeom>
          <a:noFill/>
        </p:spPr>
      </p:pic>
      <p:pic>
        <p:nvPicPr>
          <p:cNvPr id="11280" name="Picture 16" descr="Weller, Kai Robin"/>
          <p:cNvPicPr>
            <a:picLocks noChangeAspect="1" noChangeArrowheads="1"/>
          </p:cNvPicPr>
          <p:nvPr/>
        </p:nvPicPr>
        <p:blipFill>
          <a:blip r:embed="rId7"/>
          <a:srcRect/>
          <a:stretch>
            <a:fillRect/>
          </a:stretch>
        </p:blipFill>
        <p:spPr bwMode="auto">
          <a:xfrm>
            <a:off x="3006725" y="3242900"/>
            <a:ext cx="554399" cy="554400"/>
          </a:xfrm>
          <a:prstGeom prst="rect">
            <a:avLst/>
          </a:prstGeom>
          <a:noFill/>
        </p:spPr>
      </p:pic>
      <p:pic>
        <p:nvPicPr>
          <p:cNvPr id="11282" name="Picture 18" descr="Stierman, Christiaan"/>
          <p:cNvPicPr>
            <a:picLocks noChangeAspect="1" noChangeArrowheads="1"/>
          </p:cNvPicPr>
          <p:nvPr/>
        </p:nvPicPr>
        <p:blipFill>
          <a:blip r:embed="rId8"/>
          <a:srcRect/>
          <a:stretch>
            <a:fillRect/>
          </a:stretch>
        </p:blipFill>
        <p:spPr bwMode="auto">
          <a:xfrm>
            <a:off x="3006725" y="2598375"/>
            <a:ext cx="554399" cy="554400"/>
          </a:xfrm>
          <a:prstGeom prst="rect">
            <a:avLst/>
          </a:prstGeom>
          <a:noFill/>
        </p:spPr>
      </p:pic>
      <p:pic>
        <p:nvPicPr>
          <p:cNvPr id="11284" name="Picture 20" descr="Gert Jan Keizer"/>
          <p:cNvPicPr>
            <a:picLocks noChangeAspect="1" noChangeArrowheads="1"/>
          </p:cNvPicPr>
          <p:nvPr/>
        </p:nvPicPr>
        <p:blipFill>
          <a:blip r:embed="rId9"/>
          <a:srcRect/>
          <a:stretch>
            <a:fillRect/>
          </a:stretch>
        </p:blipFill>
        <p:spPr bwMode="auto">
          <a:xfrm>
            <a:off x="612775" y="3242900"/>
            <a:ext cx="554400" cy="554400"/>
          </a:xfrm>
          <a:prstGeom prst="rect">
            <a:avLst/>
          </a:prstGeom>
          <a:noFill/>
        </p:spPr>
      </p:pic>
      <p:pic>
        <p:nvPicPr>
          <p:cNvPr id="11286" name="Picture 22" descr="Wing-Yan Man"/>
          <p:cNvPicPr>
            <a:picLocks noChangeAspect="1" noChangeArrowheads="1"/>
          </p:cNvPicPr>
          <p:nvPr/>
        </p:nvPicPr>
        <p:blipFill>
          <a:blip r:embed="rId10"/>
          <a:srcRect l="26923" t="3928" r="19231" b="42226"/>
          <a:stretch>
            <a:fillRect/>
          </a:stretch>
        </p:blipFill>
        <p:spPr bwMode="auto">
          <a:xfrm>
            <a:off x="610825" y="1955800"/>
            <a:ext cx="554400" cy="554400"/>
          </a:xfrm>
          <a:prstGeom prst="rect">
            <a:avLst/>
          </a:prstGeom>
          <a:noFill/>
        </p:spPr>
      </p:pic>
      <p:pic>
        <p:nvPicPr>
          <p:cNvPr id="11288" name="Picture 24" descr="http://images.easypaperrolls.com/ibm-logo.jpg"/>
          <p:cNvPicPr>
            <a:picLocks noChangeAspect="1" noChangeArrowheads="1"/>
          </p:cNvPicPr>
          <p:nvPr/>
        </p:nvPicPr>
        <p:blipFill>
          <a:blip r:embed="rId11"/>
          <a:srcRect/>
          <a:stretch>
            <a:fillRect/>
          </a:stretch>
        </p:blipFill>
        <p:spPr bwMode="auto">
          <a:xfrm>
            <a:off x="1717675" y="5032743"/>
            <a:ext cx="736600" cy="736600"/>
          </a:xfrm>
          <a:prstGeom prst="rect">
            <a:avLst/>
          </a:prstGeom>
          <a:noFill/>
        </p:spPr>
      </p:pic>
      <p:pic>
        <p:nvPicPr>
          <p:cNvPr id="11290" name="Picture 26" descr="Dutch Courage  Logo"/>
          <p:cNvPicPr>
            <a:picLocks noChangeAspect="1" noChangeArrowheads="1"/>
          </p:cNvPicPr>
          <p:nvPr/>
        </p:nvPicPr>
        <p:blipFill>
          <a:blip r:embed="rId12"/>
          <a:srcRect r="43741"/>
          <a:stretch>
            <a:fillRect/>
          </a:stretch>
        </p:blipFill>
        <p:spPr bwMode="auto">
          <a:xfrm>
            <a:off x="572493" y="5086350"/>
            <a:ext cx="868958" cy="460375"/>
          </a:xfrm>
          <a:prstGeom prst="rect">
            <a:avLst/>
          </a:prstGeom>
          <a:noFill/>
        </p:spPr>
      </p:pic>
      <p:pic>
        <p:nvPicPr>
          <p:cNvPr id="11292" name="Picture 28" descr="http://www.cmedispuut.nl/wp-content/uploads/2013/10/TU-Delft-logo.jpg"/>
          <p:cNvPicPr>
            <a:picLocks noChangeAspect="1" noChangeArrowheads="1"/>
          </p:cNvPicPr>
          <p:nvPr/>
        </p:nvPicPr>
        <p:blipFill>
          <a:blip r:embed="rId13"/>
          <a:srcRect/>
          <a:stretch>
            <a:fillRect/>
          </a:stretch>
        </p:blipFill>
        <p:spPr bwMode="auto">
          <a:xfrm>
            <a:off x="2638425" y="5178425"/>
            <a:ext cx="924603" cy="368300"/>
          </a:xfrm>
          <a:prstGeom prst="rect">
            <a:avLst/>
          </a:prstGeom>
          <a:noFill/>
        </p:spPr>
      </p:pic>
      <p:pic>
        <p:nvPicPr>
          <p:cNvPr id="11294" name="Picture 30" descr="http://blossity.nl/content/uploads/2013/12/Detailed_vision_and_roadmap_AMS-122-copy-517x306.png"/>
          <p:cNvPicPr>
            <a:picLocks noChangeAspect="1" noChangeArrowheads="1"/>
          </p:cNvPicPr>
          <p:nvPr/>
        </p:nvPicPr>
        <p:blipFill>
          <a:blip r:embed="rId14"/>
          <a:srcRect/>
          <a:stretch>
            <a:fillRect/>
          </a:stretch>
        </p:blipFill>
        <p:spPr bwMode="auto">
          <a:xfrm>
            <a:off x="4019550" y="5178425"/>
            <a:ext cx="736600" cy="435976"/>
          </a:xfrm>
          <a:prstGeom prst="rect">
            <a:avLst/>
          </a:prstGeom>
          <a:noFill/>
        </p:spPr>
      </p:pic>
      <p:pic>
        <p:nvPicPr>
          <p:cNvPr id="11296" name="Picture 32" descr="http://en.bntu.by/sites/default/files/pictures/KAZAKH_NATIONAL_TECHNICAL_logo.png"/>
          <p:cNvPicPr>
            <a:picLocks noChangeAspect="1" noChangeArrowheads="1"/>
          </p:cNvPicPr>
          <p:nvPr/>
        </p:nvPicPr>
        <p:blipFill>
          <a:blip r:embed="rId15"/>
          <a:srcRect/>
          <a:stretch>
            <a:fillRect/>
          </a:stretch>
        </p:blipFill>
        <p:spPr bwMode="auto">
          <a:xfrm>
            <a:off x="5308600" y="5086350"/>
            <a:ext cx="556933" cy="552450"/>
          </a:xfrm>
          <a:prstGeom prst="rect">
            <a:avLst/>
          </a:prstGeom>
          <a:noFill/>
        </p:spPr>
      </p:pic>
      <p:pic>
        <p:nvPicPr>
          <p:cNvPr id="11298" name="Picture 34" descr="http://ya-student.kz/upload/medialibrary/00e/00ea2adca8594283c5ad73f074400e7a.JPG"/>
          <p:cNvPicPr>
            <a:picLocks noChangeAspect="1" noChangeArrowheads="1"/>
          </p:cNvPicPr>
          <p:nvPr/>
        </p:nvPicPr>
        <p:blipFill>
          <a:blip r:embed="rId16"/>
          <a:srcRect/>
          <a:stretch>
            <a:fillRect/>
          </a:stretch>
        </p:blipFill>
        <p:spPr bwMode="auto">
          <a:xfrm>
            <a:off x="6562621" y="5136425"/>
            <a:ext cx="311254" cy="502375"/>
          </a:xfrm>
          <a:prstGeom prst="rect">
            <a:avLst/>
          </a:prstGeom>
          <a:noFill/>
        </p:spPr>
      </p:pic>
      <p:sp>
        <p:nvSpPr>
          <p:cNvPr id="30" name="TextBox 29"/>
          <p:cNvSpPr txBox="1"/>
          <p:nvPr/>
        </p:nvSpPr>
        <p:spPr>
          <a:xfrm>
            <a:off x="1809750" y="5677268"/>
            <a:ext cx="736600" cy="237757"/>
          </a:xfrm>
          <a:prstGeom prst="rect">
            <a:avLst/>
          </a:prstGeom>
          <a:noFill/>
        </p:spPr>
        <p:txBody>
          <a:bodyPr wrap="square" rtlCol="0">
            <a:spAutoFit/>
          </a:bodyPr>
          <a:lstStyle/>
          <a:p>
            <a:pPr algn="l"/>
            <a:r>
              <a:rPr lang="en-US" sz="1050" dirty="0" smtClean="0">
                <a:solidFill>
                  <a:schemeClr val="accent6"/>
                </a:solidFill>
                <a:latin typeface="HelveticaNeueLT Std" pitchFamily="34" charset="0"/>
                <a:cs typeface="Lao UI" pitchFamily="34" charset="0"/>
              </a:rPr>
              <a:t>IBM</a:t>
            </a:r>
            <a:endParaRPr lang="en-US" sz="1000" dirty="0">
              <a:solidFill>
                <a:srgbClr val="0070C0"/>
              </a:solidFill>
              <a:latin typeface="ITC Lubalin Graph Std Book" pitchFamily="18" charset="0"/>
              <a:cs typeface="Lao UI" pitchFamily="34" charset="0"/>
            </a:endParaRPr>
          </a:p>
        </p:txBody>
      </p:sp>
      <p:sp>
        <p:nvSpPr>
          <p:cNvPr id="31" name="TextBox 30"/>
          <p:cNvSpPr txBox="1"/>
          <p:nvPr/>
        </p:nvSpPr>
        <p:spPr>
          <a:xfrm>
            <a:off x="520700" y="5638800"/>
            <a:ext cx="1196976" cy="383182"/>
          </a:xfrm>
          <a:prstGeom prst="rect">
            <a:avLst/>
          </a:prstGeom>
          <a:noFill/>
        </p:spPr>
        <p:txBody>
          <a:bodyPr wrap="square" rtlCol="0">
            <a:spAutoFit/>
          </a:bodyPr>
          <a:lstStyle/>
          <a:p>
            <a:pPr algn="l"/>
            <a:r>
              <a:rPr lang="en-US" sz="1050" dirty="0" smtClean="0">
                <a:solidFill>
                  <a:schemeClr val="accent6"/>
                </a:solidFill>
                <a:latin typeface="HelveticaNeueLT Std" pitchFamily="34" charset="0"/>
                <a:cs typeface="Lao UI" pitchFamily="34" charset="0"/>
              </a:rPr>
              <a:t>Dutch Courage Foundation</a:t>
            </a:r>
          </a:p>
        </p:txBody>
      </p:sp>
      <p:sp>
        <p:nvSpPr>
          <p:cNvPr id="32" name="TextBox 31"/>
          <p:cNvSpPr txBox="1"/>
          <p:nvPr/>
        </p:nvSpPr>
        <p:spPr>
          <a:xfrm>
            <a:off x="2638425" y="5638800"/>
            <a:ext cx="1196976" cy="383182"/>
          </a:xfrm>
          <a:prstGeom prst="rect">
            <a:avLst/>
          </a:prstGeom>
          <a:noFill/>
        </p:spPr>
        <p:txBody>
          <a:bodyPr wrap="square" rtlCol="0">
            <a:spAutoFit/>
          </a:bodyPr>
          <a:lstStyle/>
          <a:p>
            <a:pPr algn="l"/>
            <a:r>
              <a:rPr lang="en-US" sz="1050" dirty="0" smtClean="0">
                <a:solidFill>
                  <a:schemeClr val="accent6"/>
                </a:solidFill>
                <a:latin typeface="HelveticaNeueLT Std" pitchFamily="34" charset="0"/>
                <a:cs typeface="Lao UI" pitchFamily="34" charset="0"/>
              </a:rPr>
              <a:t>Technical University Delft</a:t>
            </a:r>
          </a:p>
        </p:txBody>
      </p:sp>
      <p:sp>
        <p:nvSpPr>
          <p:cNvPr id="33" name="TextBox 32"/>
          <p:cNvSpPr txBox="1"/>
          <p:nvPr/>
        </p:nvSpPr>
        <p:spPr>
          <a:xfrm>
            <a:off x="3927475" y="5638800"/>
            <a:ext cx="1196976" cy="819455"/>
          </a:xfrm>
          <a:prstGeom prst="rect">
            <a:avLst/>
          </a:prstGeom>
          <a:noFill/>
        </p:spPr>
        <p:txBody>
          <a:bodyPr wrap="square" rtlCol="0">
            <a:spAutoFit/>
          </a:bodyPr>
          <a:lstStyle/>
          <a:p>
            <a:pPr algn="l"/>
            <a:r>
              <a:rPr lang="en-US" sz="1050" dirty="0" smtClean="0">
                <a:solidFill>
                  <a:schemeClr val="accent6"/>
                </a:solidFill>
                <a:latin typeface="HelveticaNeueLT Std" pitchFamily="34" charset="0"/>
                <a:cs typeface="Lao UI" pitchFamily="34" charset="0"/>
              </a:rPr>
              <a:t>Amsterdam Institute for Advanced Metropolitan Solutions</a:t>
            </a:r>
          </a:p>
        </p:txBody>
      </p:sp>
      <p:sp>
        <p:nvSpPr>
          <p:cNvPr id="34" name="TextBox 33"/>
          <p:cNvSpPr txBox="1"/>
          <p:nvPr/>
        </p:nvSpPr>
        <p:spPr>
          <a:xfrm>
            <a:off x="5124450" y="5638800"/>
            <a:ext cx="1289050" cy="674031"/>
          </a:xfrm>
          <a:prstGeom prst="rect">
            <a:avLst/>
          </a:prstGeom>
          <a:noFill/>
        </p:spPr>
        <p:txBody>
          <a:bodyPr wrap="square" rtlCol="0">
            <a:spAutoFit/>
          </a:bodyPr>
          <a:lstStyle/>
          <a:p>
            <a:pPr algn="l"/>
            <a:r>
              <a:rPr lang="en-US" sz="1050" dirty="0" err="1" smtClean="0">
                <a:solidFill>
                  <a:schemeClr val="accent6"/>
                </a:solidFill>
                <a:latin typeface="HelveticaNeueLT Std" pitchFamily="34" charset="0"/>
                <a:cs typeface="Lao UI" pitchFamily="34" charset="0"/>
              </a:rPr>
              <a:t>Kazachstan</a:t>
            </a:r>
            <a:r>
              <a:rPr lang="en-US" sz="1050" dirty="0" smtClean="0">
                <a:solidFill>
                  <a:schemeClr val="accent6"/>
                </a:solidFill>
                <a:latin typeface="HelveticaNeueLT Std" pitchFamily="34" charset="0"/>
                <a:cs typeface="Lao UI" pitchFamily="34" charset="0"/>
              </a:rPr>
              <a:t> National Technical University</a:t>
            </a:r>
          </a:p>
        </p:txBody>
      </p:sp>
      <p:sp>
        <p:nvSpPr>
          <p:cNvPr id="35" name="TextBox 34"/>
          <p:cNvSpPr txBox="1"/>
          <p:nvPr/>
        </p:nvSpPr>
        <p:spPr>
          <a:xfrm>
            <a:off x="6137275" y="5638800"/>
            <a:ext cx="1289050" cy="237757"/>
          </a:xfrm>
          <a:prstGeom prst="rect">
            <a:avLst/>
          </a:prstGeom>
          <a:noFill/>
        </p:spPr>
        <p:txBody>
          <a:bodyPr wrap="square" rtlCol="0">
            <a:spAutoFit/>
          </a:bodyPr>
          <a:lstStyle/>
          <a:p>
            <a:pPr algn="l"/>
            <a:r>
              <a:rPr lang="en-US" sz="1050" dirty="0" err="1" smtClean="0">
                <a:solidFill>
                  <a:schemeClr val="accent6"/>
                </a:solidFill>
                <a:latin typeface="HelveticaNeueLT Std" pitchFamily="34" charset="0"/>
                <a:cs typeface="Lao UI" pitchFamily="34" charset="0"/>
              </a:rPr>
              <a:t>Turan</a:t>
            </a:r>
            <a:r>
              <a:rPr lang="en-US" sz="1050" dirty="0" smtClean="0">
                <a:solidFill>
                  <a:schemeClr val="accent6"/>
                </a:solidFill>
                <a:latin typeface="HelveticaNeueLT Std" pitchFamily="34" charset="0"/>
                <a:cs typeface="Lao UI" pitchFamily="34" charset="0"/>
              </a:rPr>
              <a:t> University</a:t>
            </a:r>
          </a:p>
        </p:txBody>
      </p:sp>
      <p:sp>
        <p:nvSpPr>
          <p:cNvPr id="36" name="TextBox 35"/>
          <p:cNvSpPr txBox="1"/>
          <p:nvPr/>
        </p:nvSpPr>
        <p:spPr>
          <a:xfrm>
            <a:off x="5953125" y="2099921"/>
            <a:ext cx="2301874" cy="1144929"/>
          </a:xfrm>
          <a:prstGeom prst="rect">
            <a:avLst/>
          </a:prstGeom>
          <a:noFill/>
        </p:spPr>
        <p:txBody>
          <a:bodyPr wrap="square" rtlCol="0">
            <a:spAutoFit/>
          </a:bodyPr>
          <a:lstStyle/>
          <a:p>
            <a:pPr algn="l"/>
            <a:endParaRPr lang="en-US" b="1" dirty="0" smtClean="0">
              <a:solidFill>
                <a:schemeClr val="tx1"/>
              </a:solidFill>
              <a:latin typeface="ITC Lubalin Graph Std Book" pitchFamily="18" charset="0"/>
              <a:cs typeface="Lao UI" pitchFamily="34" charset="0"/>
            </a:endParaRPr>
          </a:p>
          <a:p>
            <a:pPr algn="l"/>
            <a:endParaRPr lang="en-US" b="1" dirty="0" smtClean="0">
              <a:solidFill>
                <a:schemeClr val="tx1"/>
              </a:solidFill>
              <a:latin typeface="ITC Lubalin Graph Std Book" pitchFamily="18" charset="0"/>
              <a:cs typeface="Lao UI" pitchFamily="34" charset="0"/>
            </a:endParaRPr>
          </a:p>
          <a:p>
            <a:pPr algn="l"/>
            <a:r>
              <a:rPr lang="en-US" sz="2000" dirty="0" smtClean="0">
                <a:solidFill>
                  <a:schemeClr val="tx1"/>
                </a:solidFill>
                <a:latin typeface="ITC Lubalin Graph Std Book" pitchFamily="18" charset="0"/>
                <a:cs typeface="Lao UI" pitchFamily="34" charset="0"/>
              </a:rPr>
              <a:t>Advisory board</a:t>
            </a:r>
            <a:endParaRPr lang="en-US" sz="600" dirty="0">
              <a:solidFill>
                <a:srgbClr val="0070C0"/>
              </a:solidFill>
              <a:latin typeface="ITC Lubalin Graph Std Book" pitchFamily="18" charset="0"/>
              <a:cs typeface="Lao UI" pitchFamily="34" charset="0"/>
            </a:endParaRPr>
          </a:p>
          <a:p>
            <a:pPr algn="l"/>
            <a:endParaRPr lang="en-US" sz="1200" dirty="0">
              <a:solidFill>
                <a:srgbClr val="0070C0"/>
              </a:solidFill>
              <a:latin typeface="ITC Lubalin Graph Std Book" pitchFamily="18" charset="0"/>
              <a:cs typeface="Lao UI" pitchFamily="34" charset="0"/>
            </a:endParaRPr>
          </a:p>
        </p:txBody>
      </p:sp>
      <p:pic>
        <p:nvPicPr>
          <p:cNvPr id="16386" name="Picture 2" descr="http://www.citg.tudelft.nl/fileadmin/Faculteit/CiTG/Over_de_faculteit/Afdelingen/Afdeling_watermanagement/Secties/waterhuishouding/Leerstoelen/Waterbeheer/People/img/nick2.jpg"/>
          <p:cNvPicPr>
            <a:picLocks noChangeAspect="1" noChangeArrowheads="1"/>
          </p:cNvPicPr>
          <p:nvPr/>
        </p:nvPicPr>
        <p:blipFill>
          <a:blip r:embed="rId17"/>
          <a:srcRect t="5061" b="13962"/>
          <a:stretch>
            <a:fillRect/>
          </a:stretch>
        </p:blipFill>
        <p:spPr bwMode="auto">
          <a:xfrm>
            <a:off x="6045200" y="3080443"/>
            <a:ext cx="421758" cy="432000"/>
          </a:xfrm>
          <a:prstGeom prst="rect">
            <a:avLst/>
          </a:prstGeom>
          <a:noFill/>
        </p:spPr>
      </p:pic>
      <p:pic>
        <p:nvPicPr>
          <p:cNvPr id="16388" name="Picture 4" descr="JohnCohn"/>
          <p:cNvPicPr>
            <a:picLocks noChangeAspect="1" noChangeArrowheads="1"/>
          </p:cNvPicPr>
          <p:nvPr/>
        </p:nvPicPr>
        <p:blipFill>
          <a:blip r:embed="rId18"/>
          <a:srcRect t="6576" b="27664"/>
          <a:stretch>
            <a:fillRect/>
          </a:stretch>
        </p:blipFill>
        <p:spPr bwMode="auto">
          <a:xfrm>
            <a:off x="6045201" y="3540818"/>
            <a:ext cx="437958" cy="432000"/>
          </a:xfrm>
          <a:prstGeom prst="rect">
            <a:avLst/>
          </a:prstGeom>
          <a:noFill/>
        </p:spPr>
      </p:pic>
      <p:pic>
        <p:nvPicPr>
          <p:cNvPr id="16390" name="Picture 6" descr="http://www.cesar-observatory.nl/images/people/Remko_Uijlenhoet.jpg"/>
          <p:cNvPicPr>
            <a:picLocks noChangeAspect="1" noChangeArrowheads="1"/>
          </p:cNvPicPr>
          <p:nvPr/>
        </p:nvPicPr>
        <p:blipFill>
          <a:blip r:embed="rId19"/>
          <a:srcRect t="5071" b="15378"/>
          <a:stretch>
            <a:fillRect/>
          </a:stretch>
        </p:blipFill>
        <p:spPr bwMode="auto">
          <a:xfrm>
            <a:off x="6045201" y="4001193"/>
            <a:ext cx="430646" cy="432000"/>
          </a:xfrm>
          <a:prstGeom prst="rect">
            <a:avLst/>
          </a:prstGeom>
          <a:noFill/>
        </p:spPr>
      </p:pic>
      <p:sp>
        <p:nvSpPr>
          <p:cNvPr id="39" name="TextBox 38"/>
          <p:cNvSpPr txBox="1"/>
          <p:nvPr/>
        </p:nvSpPr>
        <p:spPr>
          <a:xfrm>
            <a:off x="6516658" y="4093268"/>
            <a:ext cx="2567017" cy="348557"/>
          </a:xfrm>
          <a:prstGeom prst="rect">
            <a:avLst/>
          </a:prstGeom>
          <a:noFill/>
        </p:spPr>
        <p:txBody>
          <a:bodyPr wrap="square" rtlCol="0">
            <a:spAutoFit/>
          </a:bodyPr>
          <a:lstStyle/>
          <a:p>
            <a:pPr algn="l"/>
            <a:r>
              <a:rPr lang="en-US" sz="1050" b="1" dirty="0" err="1" smtClean="0">
                <a:solidFill>
                  <a:schemeClr val="tx1"/>
                </a:solidFill>
                <a:latin typeface="ITC Lubalin Graph Std Book" pitchFamily="18" charset="0"/>
                <a:cs typeface="Lao UI" pitchFamily="34" charset="0"/>
              </a:rPr>
              <a:t>Remko</a:t>
            </a:r>
            <a:r>
              <a:rPr lang="en-US" sz="1050" b="1" dirty="0" smtClean="0">
                <a:solidFill>
                  <a:schemeClr val="tx1"/>
                </a:solidFill>
                <a:latin typeface="ITC Lubalin Graph Std Book" pitchFamily="18" charset="0"/>
                <a:cs typeface="Lao UI" pitchFamily="34" charset="0"/>
              </a:rPr>
              <a:t> </a:t>
            </a:r>
            <a:r>
              <a:rPr lang="en-US" sz="1050" b="1" dirty="0" err="1" smtClean="0">
                <a:solidFill>
                  <a:schemeClr val="tx1"/>
                </a:solidFill>
                <a:latin typeface="ITC Lubalin Graph Std Book" pitchFamily="18" charset="0"/>
                <a:cs typeface="Lao UI" pitchFamily="34" charset="0"/>
              </a:rPr>
              <a:t>Uijlenhoet</a:t>
            </a:r>
            <a:endParaRPr lang="en-US" sz="1050" b="1" dirty="0" smtClean="0">
              <a:solidFill>
                <a:schemeClr val="tx1"/>
              </a:solidFill>
              <a:latin typeface="ITC Lubalin Graph Std Book" pitchFamily="18" charset="0"/>
              <a:cs typeface="Lao UI" pitchFamily="34" charset="0"/>
            </a:endParaRPr>
          </a:p>
          <a:p>
            <a:pPr algn="l"/>
            <a:r>
              <a:rPr lang="en-US" sz="800" dirty="0" err="1" smtClean="0">
                <a:solidFill>
                  <a:schemeClr val="accent6"/>
                </a:solidFill>
                <a:latin typeface="HelveticaNeueLT Std" pitchFamily="34" charset="0"/>
                <a:cs typeface="Lao UI" pitchFamily="34" charset="0"/>
              </a:rPr>
              <a:t>Wageningen</a:t>
            </a:r>
            <a:r>
              <a:rPr lang="en-US" sz="800" dirty="0" smtClean="0">
                <a:solidFill>
                  <a:schemeClr val="accent6"/>
                </a:solidFill>
                <a:latin typeface="HelveticaNeueLT Std" pitchFamily="34" charset="0"/>
                <a:cs typeface="Lao UI" pitchFamily="34" charset="0"/>
              </a:rPr>
              <a:t> University – Professor Hydrology</a:t>
            </a:r>
            <a:endParaRPr lang="en-US" sz="700" dirty="0">
              <a:solidFill>
                <a:srgbClr val="0070C0"/>
              </a:solidFill>
              <a:latin typeface="ITC Lubalin Graph Std Book" pitchFamily="18" charset="0"/>
              <a:cs typeface="Lao UI" pitchFamily="34" charset="0"/>
            </a:endParaRPr>
          </a:p>
        </p:txBody>
      </p:sp>
      <p:pic>
        <p:nvPicPr>
          <p:cNvPr id="16392" name="Picture 8" descr="http://www.tuinbouw.nl/sites/default/files/logo_WUR_1.jpg"/>
          <p:cNvPicPr>
            <a:picLocks noChangeAspect="1" noChangeArrowheads="1"/>
          </p:cNvPicPr>
          <p:nvPr/>
        </p:nvPicPr>
        <p:blipFill>
          <a:blip r:embed="rId20"/>
          <a:srcRect/>
          <a:stretch>
            <a:fillRect/>
          </a:stretch>
        </p:blipFill>
        <p:spPr bwMode="auto">
          <a:xfrm>
            <a:off x="7577099" y="5270500"/>
            <a:ext cx="1138276" cy="184150"/>
          </a:xfrm>
          <a:prstGeom prst="rect">
            <a:avLst/>
          </a:prstGeom>
          <a:noFill/>
        </p:spPr>
      </p:pic>
      <p:sp>
        <p:nvSpPr>
          <p:cNvPr id="41" name="TextBox 40"/>
          <p:cNvSpPr txBox="1"/>
          <p:nvPr/>
        </p:nvSpPr>
        <p:spPr>
          <a:xfrm>
            <a:off x="7518400" y="5638800"/>
            <a:ext cx="1289050" cy="383182"/>
          </a:xfrm>
          <a:prstGeom prst="rect">
            <a:avLst/>
          </a:prstGeom>
          <a:noFill/>
        </p:spPr>
        <p:txBody>
          <a:bodyPr wrap="square" rtlCol="0">
            <a:spAutoFit/>
          </a:bodyPr>
          <a:lstStyle/>
          <a:p>
            <a:pPr algn="l"/>
            <a:r>
              <a:rPr lang="en-US" sz="1050" dirty="0" err="1" smtClean="0">
                <a:solidFill>
                  <a:schemeClr val="accent6"/>
                </a:solidFill>
                <a:latin typeface="HelveticaNeueLT Std" pitchFamily="34" charset="0"/>
                <a:cs typeface="Lao UI" pitchFamily="34" charset="0"/>
              </a:rPr>
              <a:t>Wageningen</a:t>
            </a:r>
            <a:r>
              <a:rPr lang="en-US" sz="1050" dirty="0" smtClean="0">
                <a:solidFill>
                  <a:schemeClr val="accent6"/>
                </a:solidFill>
                <a:latin typeface="HelveticaNeueLT Std" pitchFamily="34" charset="0"/>
                <a:cs typeface="Lao UI" pitchFamily="34" charset="0"/>
              </a:rPr>
              <a:t> University</a:t>
            </a:r>
          </a:p>
        </p:txBody>
      </p:sp>
      <p:sp>
        <p:nvSpPr>
          <p:cNvPr id="42" name="Slide Number Placeholder 41"/>
          <p:cNvSpPr>
            <a:spLocks noGrp="1"/>
          </p:cNvSpPr>
          <p:nvPr>
            <p:ph type="sldNum" sz="quarter" idx="10"/>
          </p:nvPr>
        </p:nvSpPr>
        <p:spPr/>
        <p:txBody>
          <a:bodyPr/>
          <a:lstStyle/>
          <a:p>
            <a:fld id="{4CE3006C-6B65-44CB-B710-6735F1AF8FBC}" type="slidenum">
              <a:rPr lang="en-US" smtClean="0"/>
              <a:pPr/>
              <a:t>9</a:t>
            </a:fld>
            <a:endParaRPr lang="en-US"/>
          </a:p>
        </p:txBody>
      </p:sp>
      <p:pic>
        <p:nvPicPr>
          <p:cNvPr id="5122" name="Picture 2" descr="Vanherbergen, Davy"/>
          <p:cNvPicPr>
            <a:picLocks noChangeAspect="1" noChangeArrowheads="1"/>
          </p:cNvPicPr>
          <p:nvPr/>
        </p:nvPicPr>
        <p:blipFill>
          <a:blip r:embed="rId21"/>
          <a:srcRect/>
          <a:stretch>
            <a:fillRect/>
          </a:stretch>
        </p:blipFill>
        <p:spPr bwMode="auto">
          <a:xfrm>
            <a:off x="6045200" y="1953850"/>
            <a:ext cx="554399" cy="554400"/>
          </a:xfrm>
          <a:prstGeom prst="rect">
            <a:avLst/>
          </a:prstGeom>
          <a:noFill/>
        </p:spPr>
      </p:pic>
      <p:sp>
        <p:nvSpPr>
          <p:cNvPr id="43" name="TextBox 42"/>
          <p:cNvSpPr txBox="1"/>
          <p:nvPr/>
        </p:nvSpPr>
        <p:spPr>
          <a:xfrm>
            <a:off x="6597650" y="2010268"/>
            <a:ext cx="1862166" cy="403957"/>
          </a:xfrm>
          <a:prstGeom prst="rect">
            <a:avLst/>
          </a:prstGeom>
          <a:noFill/>
        </p:spPr>
        <p:txBody>
          <a:bodyPr wrap="square" rtlCol="0">
            <a:spAutoFit/>
          </a:bodyPr>
          <a:lstStyle/>
          <a:p>
            <a:pPr algn="l"/>
            <a:r>
              <a:rPr lang="en-US" sz="1200" b="1" dirty="0" smtClean="0">
                <a:solidFill>
                  <a:schemeClr val="tx1"/>
                </a:solidFill>
                <a:latin typeface="ITC Lubalin Graph Std Book" pitchFamily="18" charset="0"/>
                <a:cs typeface="Lao UI" pitchFamily="34" charset="0"/>
              </a:rPr>
              <a:t>Davy </a:t>
            </a:r>
            <a:r>
              <a:rPr lang="en-US" sz="1200" b="1" dirty="0" err="1" smtClean="0">
                <a:solidFill>
                  <a:schemeClr val="tx1"/>
                </a:solidFill>
                <a:latin typeface="ITC Lubalin Graph Std Book" pitchFamily="18" charset="0"/>
                <a:cs typeface="Lao UI" pitchFamily="34" charset="0"/>
              </a:rPr>
              <a:t>Vanherbergen</a:t>
            </a:r>
            <a:endParaRPr lang="en-US" sz="1200" b="1" dirty="0" smtClean="0">
              <a:solidFill>
                <a:schemeClr val="tx1"/>
              </a:solidFill>
              <a:latin typeface="ITC Lubalin Graph Std Book" pitchFamily="18" charset="0"/>
              <a:cs typeface="Lao UI" pitchFamily="34" charset="0"/>
            </a:endParaRPr>
          </a:p>
          <a:p>
            <a:pPr algn="l"/>
            <a:r>
              <a:rPr lang="en-US" sz="1000" dirty="0" smtClean="0">
                <a:solidFill>
                  <a:schemeClr val="accent6"/>
                </a:solidFill>
                <a:latin typeface="HelveticaNeueLT Std" pitchFamily="34" charset="0"/>
                <a:cs typeface="Lao UI" pitchFamily="34" charset="0"/>
              </a:rPr>
              <a:t>IBM – Developer</a:t>
            </a:r>
            <a:endParaRPr lang="en-US" sz="900" dirty="0">
              <a:solidFill>
                <a:srgbClr val="0070C0"/>
              </a:solidFill>
              <a:latin typeface="ITC Lubalin Graph Std Book" pitchFamily="18" charset="0"/>
              <a:cs typeface="Lao U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IBM LightRoad White.pot</Template>
  <TotalTime>33662</TotalTime>
  <Words>886</Words>
  <Application>Microsoft Macintosh PowerPoint</Application>
  <PresentationFormat>On-screen Show (4:3)</PresentationFormat>
  <Paragraphs>161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10 September 2009</vt:lpstr>
      <vt:lpstr>πOSEIDON Towards a global community for  open climate research </vt:lpstr>
      <vt:lpstr>Slide 2</vt:lpstr>
      <vt:lpstr>Slide 3</vt:lpstr>
      <vt:lpstr>Slide 4</vt:lpstr>
      <vt:lpstr>Slide 5</vt:lpstr>
      <vt:lpstr>Slide 6</vt:lpstr>
      <vt:lpstr>Slide 7</vt:lpstr>
      <vt:lpstr>Slide 8</vt:lpstr>
      <vt:lpstr>Slide 9</vt:lpstr>
      <vt:lpstr>Slide 10</vt:lpstr>
    </vt:vector>
  </TitlesOfParts>
  <Company>Rocket Riter II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Presentation Template  Full Version</dc:title>
  <dc:creator>Wing Yan Man</dc:creator>
  <cp:lastModifiedBy>ADMINIBM</cp:lastModifiedBy>
  <cp:revision>559</cp:revision>
  <dcterms:created xsi:type="dcterms:W3CDTF">2010-02-03T21:06:40Z</dcterms:created>
  <dcterms:modified xsi:type="dcterms:W3CDTF">2014-10-17T09:03:41Z</dcterms:modified>
</cp:coreProperties>
</file>