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7" r:id="rId7"/>
    <p:sldId id="261" r:id="rId8"/>
    <p:sldId id="262" r:id="rId9"/>
    <p:sldId id="265" r:id="rId10"/>
    <p:sldId id="266"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10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smtClean="0">
                <a:solidFill>
                  <a:srgbClr val="FF6A0E"/>
                </a:solidFill>
              </a:rPr>
              <a:t>Customer Segmentation</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smtClean="0">
                <a:solidFill>
                  <a:srgbClr val="FF6A0E"/>
                </a:solidFill>
              </a:rPr>
              <a:t>Bhavesh Khanchandani</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444500" lvl="0" indent="-342900">
              <a:lnSpc>
                <a:spcPct val="150000"/>
              </a:lnSpc>
              <a:buSzPts val="2000"/>
              <a:buFont typeface="Arial" panose="020B0604020202020204" pitchFamily="34" charset="0"/>
              <a:buChar char="•"/>
            </a:pPr>
            <a:r>
              <a:rPr lang="en-US" sz="1600" dirty="0">
                <a:latin typeface="Roboto" panose="020B0604020202020204" charset="0"/>
                <a:ea typeface="Roboto" panose="020B0604020202020204" charset="0"/>
              </a:rPr>
              <a:t>A company that sells some of the product, and you want to know how well the selling performance of the product. You have the data that we can analyze, but what kind of analysis can we do? Well, we can segment customers based on their buying behavior on the market. </a:t>
            </a:r>
            <a:endParaRPr lang="en-US" sz="1600" dirty="0" smtClean="0">
              <a:latin typeface="Roboto" panose="020B0604020202020204" charset="0"/>
              <a:ea typeface="Roboto" panose="020B0604020202020204" charset="0"/>
            </a:endParaRPr>
          </a:p>
          <a:p>
            <a:pPr marL="444500" lvl="0" indent="-342900">
              <a:lnSpc>
                <a:spcPct val="150000"/>
              </a:lnSpc>
              <a:buSzPts val="2000"/>
              <a:buFont typeface="Arial" panose="020B0604020202020204" pitchFamily="34" charset="0"/>
              <a:buChar char="•"/>
            </a:pPr>
            <a:r>
              <a:rPr lang="en-US" sz="1600" dirty="0"/>
              <a:t>Keep in mind that the data is really huge, and we can not analyze it using our bare eyes. We will use machine learning algorithms and the power of computing for it. </a:t>
            </a:r>
            <a:endParaRPr lang="en-US" sz="1600" dirty="0" smtClean="0"/>
          </a:p>
          <a:p>
            <a:pPr marL="444500" lvl="0" indent="-342900">
              <a:lnSpc>
                <a:spcPct val="150000"/>
              </a:lnSpc>
              <a:buSzPts val="2000"/>
              <a:buFont typeface="Arial" panose="020B0604020202020204" pitchFamily="34" charset="0"/>
              <a:buChar char="•"/>
            </a:pPr>
            <a:r>
              <a:rPr lang="en-US" sz="1600" dirty="0"/>
              <a:t>This project will show you how to cluster customers on segments based on their behavior using the clustering algorithm in Python</a:t>
            </a:r>
            <a:r>
              <a:rPr lang="en-US" sz="1600" dirty="0" smtClean="0"/>
              <a:t>.</a:t>
            </a:r>
          </a:p>
          <a:p>
            <a:pPr marL="444500" lvl="0" indent="-342900">
              <a:lnSpc>
                <a:spcPct val="150000"/>
              </a:lnSpc>
              <a:buSzPts val="2000"/>
              <a:buFont typeface="Arial" panose="020B0604020202020204" pitchFamily="34" charset="0"/>
              <a:buChar char="•"/>
            </a:pPr>
            <a:endParaRPr sz="1600" dirty="0">
              <a:solidFill>
                <a:schemeClr val="dk1"/>
              </a:solidFill>
              <a:latin typeface="Roboto" panose="020B0604020202020204" charset="0"/>
              <a:ea typeface="Roboto" panose="020B0604020202020204" charset="0"/>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10050" y="802200"/>
            <a:ext cx="9144000" cy="3998400"/>
          </a:xfrm>
          <a:prstGeom prst="rect">
            <a:avLst/>
          </a:prstGeom>
          <a:noFill/>
          <a:ln>
            <a:noFill/>
          </a:ln>
        </p:spPr>
        <p:txBody>
          <a:bodyPr spcFirstLastPara="1" wrap="square" lIns="274300" tIns="274300" rIns="274300" bIns="274300" anchor="t" anchorCtr="0">
            <a:noAutofit/>
          </a:bodyPr>
          <a:lstStyle/>
          <a:p>
            <a:pPr lvl="0">
              <a:lnSpc>
                <a:spcPct val="150000"/>
              </a:lnSpc>
              <a:spcBef>
                <a:spcPts val="1600"/>
              </a:spcBef>
              <a:spcAft>
                <a:spcPts val="1600"/>
              </a:spcAft>
            </a:pPr>
            <a:r>
              <a:rPr lang="en-US" sz="1600" dirty="0">
                <a:latin typeface="Roboto" panose="020B0604020202020204" charset="0"/>
                <a:ea typeface="Roboto" panose="020B0604020202020204" charset="0"/>
              </a:rPr>
              <a:t>Data Preprocessing : This step performs all pre-processing steps such as data manipulation, data </a:t>
            </a:r>
            <a:r>
              <a:rPr lang="en-US" sz="1600" dirty="0" smtClean="0">
                <a:latin typeface="Roboto" panose="020B0604020202020204" charset="0"/>
                <a:ea typeface="Roboto" panose="020B0604020202020204" charset="0"/>
              </a:rPr>
              <a:t>filling, converting </a:t>
            </a:r>
            <a:r>
              <a:rPr lang="en-US" sz="1600" dirty="0">
                <a:latin typeface="Roboto" panose="020B0604020202020204" charset="0"/>
                <a:ea typeface="Roboto" panose="020B0604020202020204" charset="0"/>
              </a:rPr>
              <a:t>categorical into numeric, and all processes. </a:t>
            </a:r>
            <a:r>
              <a:rPr lang="en-US" sz="1600" dirty="0" smtClean="0">
                <a:latin typeface="Roboto" panose="020B0604020202020204" charset="0"/>
                <a:ea typeface="Roboto" panose="020B0604020202020204" charset="0"/>
              </a:rPr>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The EDA process involves performing </a:t>
            </a:r>
            <a:r>
              <a:rPr lang="en-US" sz="1600" dirty="0" smtClean="0">
                <a:latin typeface="Roboto" panose="020B0604020202020204" charset="0"/>
                <a:ea typeface="Roboto" panose="020B0604020202020204" charset="0"/>
              </a:rPr>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1</a:t>
            </a:r>
            <a:r>
              <a:rPr lang="en-US" sz="1600" dirty="0">
                <a:latin typeface="Roboto" panose="020B0604020202020204" charset="0"/>
                <a:ea typeface="Roboto" panose="020B0604020202020204" charset="0"/>
              </a:rPr>
              <a:t>. Univariate </a:t>
            </a:r>
            <a:r>
              <a:rPr lang="en-US" sz="1600" dirty="0" smtClean="0">
                <a:latin typeface="Roboto" panose="020B0604020202020204" charset="0"/>
                <a:ea typeface="Roboto" panose="020B0604020202020204" charset="0"/>
              </a:rPr>
              <a:t>Analysis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2</a:t>
            </a:r>
            <a:r>
              <a:rPr lang="en-US" sz="1600" dirty="0">
                <a:latin typeface="Roboto" panose="020B0604020202020204" charset="0"/>
                <a:ea typeface="Roboto" panose="020B0604020202020204" charset="0"/>
              </a:rPr>
              <a:t>. Bivariate </a:t>
            </a:r>
            <a:r>
              <a:rPr lang="en-US" sz="1600" dirty="0" smtClean="0">
                <a:latin typeface="Roboto" panose="020B0604020202020204" charset="0"/>
                <a:ea typeface="Roboto" panose="020B0604020202020204" charset="0"/>
              </a:rPr>
              <a:t>analysis</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3</a:t>
            </a:r>
            <a:r>
              <a:rPr lang="en-US" sz="1600" dirty="0">
                <a:latin typeface="Roboto" panose="020B0604020202020204" charset="0"/>
                <a:ea typeface="Roboto" panose="020B0604020202020204" charset="0"/>
              </a:rPr>
              <a:t>. Removing Missing values if any / Outlier treatment </a:t>
            </a:r>
            <a:br>
              <a:rPr lang="en-US" sz="1600" dirty="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4. Machine Learning : </a:t>
            </a: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Build a clustering model to segment the customer-based </a:t>
            </a:r>
            <a:r>
              <a:rPr lang="en-US" sz="1600" dirty="0" err="1" smtClean="0">
                <a:latin typeface="Roboto" panose="020B0604020202020204" charset="0"/>
                <a:ea typeface="Roboto" panose="020B0604020202020204" charset="0"/>
              </a:rPr>
              <a:t>similarity.Also</a:t>
            </a: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fine-tune the </a:t>
            </a:r>
            <a:r>
              <a:rPr lang="en-US" sz="1600" dirty="0" smtClean="0">
                <a:latin typeface="Roboto" panose="020B0604020202020204" charset="0"/>
                <a:ea typeface="Roboto" panose="020B0604020202020204" charset="0"/>
              </a:rPr>
              <a:t>hyper parameters </a:t>
            </a:r>
            <a:r>
              <a:rPr lang="en-US" sz="1600" dirty="0">
                <a:latin typeface="Roboto" panose="020B0604020202020204" charset="0"/>
                <a:ea typeface="Roboto" panose="020B0604020202020204" charset="0"/>
              </a:rPr>
              <a:t>&amp; compare the evaluation metrics of various classification algorithms</a:t>
            </a:r>
            <a:endParaRPr sz="1600" dirty="0">
              <a:solidFill>
                <a:schemeClr val="dk1"/>
              </a:solidFill>
              <a:latin typeface="Roboto" panose="020B0604020202020204" charset="0"/>
              <a:ea typeface="Roboto" panose="020B0604020202020204" charset="0"/>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27021" y="892479"/>
            <a:ext cx="8222693" cy="1013548"/>
          </a:xfrm>
          <a:prstGeom prst="rect">
            <a:avLst/>
          </a:prstGeom>
        </p:spPr>
      </p:pic>
      <p:pic>
        <p:nvPicPr>
          <p:cNvPr id="4" name="Picture 3"/>
          <p:cNvPicPr>
            <a:picLocks noChangeAspect="1"/>
          </p:cNvPicPr>
          <p:nvPr/>
        </p:nvPicPr>
        <p:blipFill>
          <a:blip r:embed="rId4"/>
          <a:stretch>
            <a:fillRect/>
          </a:stretch>
        </p:blipFill>
        <p:spPr>
          <a:xfrm>
            <a:off x="527021" y="2050732"/>
            <a:ext cx="937341" cy="548688"/>
          </a:xfrm>
          <a:prstGeom prst="rect">
            <a:avLst/>
          </a:prstGeom>
        </p:spPr>
      </p:pic>
      <p:pic>
        <p:nvPicPr>
          <p:cNvPr id="5" name="Picture 4"/>
          <p:cNvPicPr>
            <a:picLocks noChangeAspect="1"/>
          </p:cNvPicPr>
          <p:nvPr/>
        </p:nvPicPr>
        <p:blipFill>
          <a:blip r:embed="rId5"/>
          <a:stretch>
            <a:fillRect/>
          </a:stretch>
        </p:blipFill>
        <p:spPr>
          <a:xfrm>
            <a:off x="1547284" y="2050732"/>
            <a:ext cx="2352520" cy="1511464"/>
          </a:xfrm>
          <a:prstGeom prst="rect">
            <a:avLst/>
          </a:prstGeom>
        </p:spPr>
      </p:pic>
      <p:pic>
        <p:nvPicPr>
          <p:cNvPr id="6" name="Picture 5"/>
          <p:cNvPicPr>
            <a:picLocks noChangeAspect="1"/>
          </p:cNvPicPr>
          <p:nvPr/>
        </p:nvPicPr>
        <p:blipFill>
          <a:blip r:embed="rId6"/>
          <a:stretch>
            <a:fillRect/>
          </a:stretch>
        </p:blipFill>
        <p:spPr>
          <a:xfrm>
            <a:off x="3982726" y="2050732"/>
            <a:ext cx="2357436" cy="1250466"/>
          </a:xfrm>
          <a:prstGeom prst="rect">
            <a:avLst/>
          </a:prstGeom>
        </p:spPr>
      </p:pic>
      <p:pic>
        <p:nvPicPr>
          <p:cNvPr id="7" name="Picture 6"/>
          <p:cNvPicPr>
            <a:picLocks noChangeAspect="1"/>
          </p:cNvPicPr>
          <p:nvPr/>
        </p:nvPicPr>
        <p:blipFill>
          <a:blip r:embed="rId7"/>
          <a:stretch>
            <a:fillRect/>
          </a:stretch>
        </p:blipFill>
        <p:spPr>
          <a:xfrm>
            <a:off x="6382855" y="2050732"/>
            <a:ext cx="2374895" cy="19363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Roboto"/>
                <a:ea typeface="Roboto"/>
                <a:cs typeface="Roboto"/>
                <a:sym typeface="Roboto"/>
              </a:rPr>
              <a:t>Exploratory Data Analysis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34136"/>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14820" y="904071"/>
            <a:ext cx="3611168" cy="1452716"/>
          </a:xfrm>
          <a:prstGeom prst="rect">
            <a:avLst/>
          </a:prstGeom>
        </p:spPr>
      </p:pic>
      <p:pic>
        <p:nvPicPr>
          <p:cNvPr id="3" name="Picture 2"/>
          <p:cNvPicPr>
            <a:picLocks noChangeAspect="1"/>
          </p:cNvPicPr>
          <p:nvPr/>
        </p:nvPicPr>
        <p:blipFill>
          <a:blip r:embed="rId4"/>
          <a:stretch>
            <a:fillRect/>
          </a:stretch>
        </p:blipFill>
        <p:spPr>
          <a:xfrm>
            <a:off x="214820" y="2455673"/>
            <a:ext cx="3442094" cy="1834082"/>
          </a:xfrm>
          <a:prstGeom prst="rect">
            <a:avLst/>
          </a:prstGeom>
        </p:spPr>
      </p:pic>
      <p:pic>
        <p:nvPicPr>
          <p:cNvPr id="4" name="Picture 3"/>
          <p:cNvPicPr>
            <a:picLocks noChangeAspect="1"/>
          </p:cNvPicPr>
          <p:nvPr/>
        </p:nvPicPr>
        <p:blipFill>
          <a:blip r:embed="rId5"/>
          <a:stretch>
            <a:fillRect/>
          </a:stretch>
        </p:blipFill>
        <p:spPr>
          <a:xfrm>
            <a:off x="4030758" y="904071"/>
            <a:ext cx="4184409" cy="1733383"/>
          </a:xfrm>
          <a:prstGeom prst="rect">
            <a:avLst/>
          </a:prstGeom>
        </p:spPr>
      </p:pic>
      <p:pic>
        <p:nvPicPr>
          <p:cNvPr id="5" name="Picture 4"/>
          <p:cNvPicPr>
            <a:picLocks noChangeAspect="1"/>
          </p:cNvPicPr>
          <p:nvPr/>
        </p:nvPicPr>
        <p:blipFill>
          <a:blip r:embed="rId6"/>
          <a:stretch>
            <a:fillRect/>
          </a:stretch>
        </p:blipFill>
        <p:spPr>
          <a:xfrm>
            <a:off x="4030758" y="2702336"/>
            <a:ext cx="4081192" cy="1810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Roboto"/>
                <a:ea typeface="Roboto"/>
                <a:cs typeface="Roboto"/>
                <a:sym typeface="Roboto"/>
              </a:rPr>
              <a:t>Exploratory Data Analysis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34136"/>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3"/>
          <a:stretch>
            <a:fillRect/>
          </a:stretch>
        </p:blipFill>
        <p:spPr>
          <a:xfrm>
            <a:off x="220110" y="877529"/>
            <a:ext cx="4056944" cy="1762965"/>
          </a:xfrm>
          <a:prstGeom prst="rect">
            <a:avLst/>
          </a:prstGeom>
        </p:spPr>
      </p:pic>
      <p:pic>
        <p:nvPicPr>
          <p:cNvPr id="8" name="Picture 7"/>
          <p:cNvPicPr>
            <a:picLocks noChangeAspect="1"/>
          </p:cNvPicPr>
          <p:nvPr/>
        </p:nvPicPr>
        <p:blipFill>
          <a:blip r:embed="rId4"/>
          <a:stretch>
            <a:fillRect/>
          </a:stretch>
        </p:blipFill>
        <p:spPr>
          <a:xfrm>
            <a:off x="463330" y="2823809"/>
            <a:ext cx="3363875" cy="1695612"/>
          </a:xfrm>
          <a:prstGeom prst="rect">
            <a:avLst/>
          </a:prstGeom>
        </p:spPr>
      </p:pic>
      <p:pic>
        <p:nvPicPr>
          <p:cNvPr id="9" name="Picture 8"/>
          <p:cNvPicPr>
            <a:picLocks noChangeAspect="1"/>
          </p:cNvPicPr>
          <p:nvPr/>
        </p:nvPicPr>
        <p:blipFill>
          <a:blip r:embed="rId5"/>
          <a:stretch>
            <a:fillRect/>
          </a:stretch>
        </p:blipFill>
        <p:spPr>
          <a:xfrm>
            <a:off x="4384682" y="1025823"/>
            <a:ext cx="1703863" cy="3595972"/>
          </a:xfrm>
          <a:prstGeom prst="rect">
            <a:avLst/>
          </a:prstGeom>
        </p:spPr>
      </p:pic>
    </p:spTree>
    <p:extLst>
      <p:ext uri="{BB962C8B-B14F-4D97-AF65-F5344CB8AC3E}">
        <p14:creationId xmlns:p14="http://schemas.microsoft.com/office/powerpoint/2010/main" val="351959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rtl="0">
              <a:lnSpc>
                <a:spcPct val="150000"/>
              </a:lnSpc>
              <a:spcBef>
                <a:spcPts val="0"/>
              </a:spcBef>
              <a:spcAft>
                <a:spcPts val="0"/>
              </a:spcAft>
              <a:buSzPts val="2000"/>
              <a:buFont typeface="Arial" panose="020B0604020202020204" pitchFamily="34" charset="0"/>
              <a:buChar char="•"/>
            </a:pPr>
            <a:r>
              <a:rPr lang="en-US" sz="2000" dirty="0" smtClean="0">
                <a:solidFill>
                  <a:schemeClr val="dk1"/>
                </a:solidFill>
                <a:latin typeface="Roboto"/>
                <a:ea typeface="Roboto"/>
                <a:cs typeface="Roboto"/>
                <a:sym typeface="Roboto"/>
              </a:rPr>
              <a:t>Feature selection for algorithm</a:t>
            </a:r>
          </a:p>
          <a:p>
            <a:pPr marL="101600" lvl="0">
              <a:lnSpc>
                <a:spcPct val="150000"/>
              </a:lnSpc>
              <a:buSzPts val="2000"/>
            </a:pPr>
            <a:r>
              <a:rPr lang="en-US" sz="2000" dirty="0">
                <a:solidFill>
                  <a:schemeClr val="dk1"/>
                </a:solidFill>
                <a:latin typeface="Roboto"/>
                <a:ea typeface="Roboto"/>
                <a:cs typeface="Roboto"/>
                <a:sym typeface="Roboto"/>
              </a:rPr>
              <a:t>X = </a:t>
            </a:r>
            <a:r>
              <a:rPr lang="en-US" sz="2000" dirty="0" err="1">
                <a:solidFill>
                  <a:schemeClr val="dk1"/>
                </a:solidFill>
                <a:latin typeface="Roboto"/>
                <a:ea typeface="Roboto"/>
                <a:cs typeface="Roboto"/>
                <a:sym typeface="Roboto"/>
              </a:rPr>
              <a:t>df</a:t>
            </a:r>
            <a:r>
              <a:rPr lang="en-US" sz="2000" dirty="0">
                <a:solidFill>
                  <a:schemeClr val="dk1"/>
                </a:solidFill>
                <a:latin typeface="Roboto"/>
                <a:ea typeface="Roboto"/>
                <a:cs typeface="Roboto"/>
                <a:sym typeface="Roboto"/>
              </a:rPr>
              <a:t>[['</a:t>
            </a:r>
            <a:r>
              <a:rPr lang="en-US" sz="2000" dirty="0" err="1">
                <a:solidFill>
                  <a:schemeClr val="dk1"/>
                </a:solidFill>
                <a:latin typeface="Roboto"/>
                <a:ea typeface="Roboto"/>
                <a:cs typeface="Roboto"/>
                <a:sym typeface="Roboto"/>
              </a:rPr>
              <a:t>AmountSpent</a:t>
            </a:r>
            <a:r>
              <a:rPr lang="en-US" sz="2000" dirty="0">
                <a:solidFill>
                  <a:schemeClr val="dk1"/>
                </a:solidFill>
                <a:latin typeface="Roboto"/>
                <a:ea typeface="Roboto"/>
                <a:cs typeface="Roboto"/>
                <a:sym typeface="Roboto"/>
              </a:rPr>
              <a:t>','</a:t>
            </a:r>
            <a:r>
              <a:rPr lang="en-US" sz="2000" dirty="0" err="1">
                <a:solidFill>
                  <a:schemeClr val="dk1"/>
                </a:solidFill>
                <a:latin typeface="Roboto"/>
                <a:ea typeface="Roboto"/>
                <a:cs typeface="Roboto"/>
                <a:sym typeface="Roboto"/>
              </a:rPr>
              <a:t>CustomerID</a:t>
            </a:r>
            <a:r>
              <a:rPr lang="en-US" sz="2000" dirty="0">
                <a:solidFill>
                  <a:schemeClr val="dk1"/>
                </a:solidFill>
                <a:latin typeface="Roboto"/>
                <a:ea typeface="Roboto"/>
                <a:cs typeface="Roboto"/>
                <a:sym typeface="Roboto"/>
              </a:rPr>
              <a:t>']].</a:t>
            </a:r>
            <a:r>
              <a:rPr lang="en-US" sz="2000" dirty="0" smtClean="0">
                <a:solidFill>
                  <a:schemeClr val="dk1"/>
                </a:solidFill>
                <a:latin typeface="Roboto"/>
                <a:ea typeface="Roboto"/>
                <a:cs typeface="Roboto"/>
                <a:sym typeface="Roboto"/>
              </a:rPr>
              <a:t>values</a:t>
            </a: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Normalize Data using </a:t>
            </a:r>
            <a:r>
              <a:rPr lang="en-US" sz="2000" dirty="0" err="1" smtClean="0">
                <a:solidFill>
                  <a:schemeClr val="dk1"/>
                </a:solidFill>
                <a:latin typeface="Roboto"/>
                <a:ea typeface="Roboto"/>
                <a:cs typeface="Roboto"/>
                <a:sym typeface="Roboto"/>
              </a:rPr>
              <a:t>MimMaxScaler</a:t>
            </a:r>
            <a:endParaRPr lang="en-US" sz="2000" dirty="0" smtClean="0">
              <a:solidFill>
                <a:schemeClr val="dk1"/>
              </a:solidFill>
              <a:latin typeface="Roboto"/>
              <a:ea typeface="Roboto"/>
              <a:cs typeface="Roboto"/>
              <a:sym typeface="Roboto"/>
            </a:endParaRP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Find the best value for K using Elbow Method</a:t>
            </a: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Number of cluster = 2</a:t>
            </a: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733314" y="2924254"/>
            <a:ext cx="3407795" cy="17288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Optimisation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360</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Simple Light</vt:lpstr>
      <vt:lpstr>PowerPoint Presentation</vt:lpstr>
      <vt:lpstr>Problem Statement</vt:lpstr>
      <vt:lpstr>Proposed Solution</vt:lpstr>
      <vt:lpstr>Descriptive Analysis</vt:lpstr>
      <vt:lpstr>Exploratory Data Analysis</vt:lpstr>
      <vt:lpstr>Exploratory Data Analysis</vt:lpstr>
      <vt:lpstr>Machine Learning Modelling</vt:lpstr>
      <vt:lpstr>Optimisation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Bhavesh Khanchandani</cp:lastModifiedBy>
  <cp:revision>9</cp:revision>
  <dcterms:modified xsi:type="dcterms:W3CDTF">2022-09-09T09:43:57Z</dcterms:modified>
</cp:coreProperties>
</file>