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60" r:id="rId7"/>
    <p:sldId id="267" r:id="rId8"/>
    <p:sldId id="261" r:id="rId9"/>
    <p:sldId id="270" r:id="rId10"/>
    <p:sldId id="269" r:id="rId11"/>
    <p:sldId id="271" r:id="rId12"/>
    <p:sldId id="262" r:id="rId13"/>
    <p:sldId id="265" r:id="rId14"/>
  </p:sldIdLst>
  <p:sldSz cx="9144000" cy="5143500" type="screen16x9"/>
  <p:notesSz cx="6858000" cy="9144000"/>
  <p:embeddedFontLs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7223bd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7223bd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aee8303e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aee8303e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696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aee8303e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aee8303e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847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6727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aee8303e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aee8303e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7223bd2a0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7223bd2a0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b7223bd2a0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b7223bd2a0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b7223bd2a0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b7223bd2a0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30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aee8303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aee8303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aee8303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aee8303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3103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aee8303e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aee8303e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aee8303e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aee8303e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749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 txBox="1"/>
          <p:nvPr/>
        </p:nvSpPr>
        <p:spPr>
          <a:xfrm>
            <a:off x="153150" y="1642206"/>
            <a:ext cx="8520600" cy="1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 smtClean="0">
                <a:solidFill>
                  <a:srgbClr val="FF6A0E"/>
                </a:solidFill>
              </a:rPr>
              <a:t>Stroke Prediction</a:t>
            </a:r>
            <a:endParaRPr sz="4000" b="1" dirty="0">
              <a:solidFill>
                <a:srgbClr val="FF6A0E"/>
              </a:solidFill>
            </a:endParaRPr>
          </a:p>
        </p:txBody>
      </p:sp>
      <p:sp>
        <p:nvSpPr>
          <p:cNvPr id="334" name="Google Shape;334;p13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13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D63B57-2B6C-4AEF-AA4E-F393A4E8B2DF}"/>
              </a:ext>
            </a:extLst>
          </p:cNvPr>
          <p:cNvSpPr txBox="1"/>
          <p:nvPr/>
        </p:nvSpPr>
        <p:spPr>
          <a:xfrm>
            <a:off x="6294474" y="3976577"/>
            <a:ext cx="23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A0E"/>
                </a:solidFill>
              </a:rPr>
              <a:t>Bhavesh Khanchandani</a:t>
            </a:r>
            <a:endParaRPr lang="en-IN" b="1" dirty="0">
              <a:solidFill>
                <a:srgbClr val="FF6A0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446" y="129243"/>
            <a:ext cx="636607" cy="5507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8"/>
          <p:cNvSpPr txBox="1">
            <a:spLocks noGrp="1"/>
          </p:cNvSpPr>
          <p:nvPr>
            <p:ph type="ctrTitle"/>
          </p:nvPr>
        </p:nvSpPr>
        <p:spPr>
          <a:xfrm>
            <a:off x="0" y="27645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 Modelling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18"/>
          <p:cNvSpPr txBox="1"/>
          <p:nvPr/>
        </p:nvSpPr>
        <p:spPr>
          <a:xfrm>
            <a:off x="-10050" y="770303"/>
            <a:ext cx="9144000" cy="399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44500" lvl="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KNN </a:t>
            </a:r>
            <a:b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US" sz="20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44500" lvl="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Random Forest Classifier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444500" lvl="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18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18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8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487" y="876456"/>
            <a:ext cx="2629914" cy="16413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249" y="1464328"/>
            <a:ext cx="2667402" cy="9243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3487" y="3002958"/>
            <a:ext cx="2556137" cy="16351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644" y="3084611"/>
            <a:ext cx="2950482" cy="98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02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8"/>
          <p:cNvSpPr txBox="1">
            <a:spLocks noGrp="1"/>
          </p:cNvSpPr>
          <p:nvPr>
            <p:ph type="ctrTitle"/>
          </p:nvPr>
        </p:nvSpPr>
        <p:spPr>
          <a:xfrm>
            <a:off x="0" y="27645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 Modelling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18"/>
          <p:cNvSpPr txBox="1"/>
          <p:nvPr/>
        </p:nvSpPr>
        <p:spPr>
          <a:xfrm>
            <a:off x="-10050" y="770303"/>
            <a:ext cx="9144000" cy="399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44500" lvl="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DecisionTreeClassifier</a:t>
            </a: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US" sz="20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01600" lvl="0">
              <a:lnSpc>
                <a:spcPct val="150000"/>
              </a:lnSpc>
              <a:buSzPts val="2000"/>
            </a:pPr>
            <a:endParaRPr lang="en-US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18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18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8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486" y="1061884"/>
            <a:ext cx="4136346" cy="26111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25" y="2143648"/>
            <a:ext cx="3508578" cy="117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5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algn="l">
              <a:lnSpc>
                <a:spcPct val="150000"/>
              </a:lnSpc>
              <a:spcAft>
                <a:spcPts val="1600"/>
              </a:spcAft>
            </a:pPr>
            <a:r>
              <a:rPr lang="en-GB" sz="30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Hyperparameters</a:t>
            </a: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Tuning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10050" y="664150"/>
            <a:ext cx="9144000" cy="406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800100" lvl="0" indent="-34290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Logistic regression </a:t>
            </a:r>
          </a:p>
          <a:p>
            <a:pPr marL="800100" lvl="0" indent="-34290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KNN </a:t>
            </a:r>
          </a:p>
          <a:p>
            <a:pPr marL="800100" lvl="0" indent="-34290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Random Forest 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48852" y="1252919"/>
            <a:ext cx="3627136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Best Score is 79.33333333333333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Best Parameters is {'C': 0.01, 'penalty': 'l2'}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10813" y="2121339"/>
            <a:ext cx="463748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Best Score is 92.65384615384616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Best Parameters is {'metric': '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manhattan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n_neighbors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5}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068" y="2902958"/>
            <a:ext cx="4506704" cy="3891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10050" y="738406"/>
            <a:ext cx="9144000" cy="406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sz="2000" dirty="0" smtClean="0">
                <a:latin typeface="Roboto" panose="020B0604020202020204" charset="0"/>
                <a:ea typeface="Roboto" panose="020B0604020202020204" charset="0"/>
              </a:rPr>
              <a:t>Now Let's apply the highest accuracy model with best </a:t>
            </a:r>
            <a:r>
              <a:rPr lang="en-US" sz="2000" dirty="0" err="1" smtClean="0">
                <a:latin typeface="Roboto" panose="020B0604020202020204" charset="0"/>
                <a:ea typeface="Roboto" panose="020B0604020202020204" charset="0"/>
              </a:rPr>
              <a:t>hyperparameters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/>
            </a:r>
            <a:br>
              <a:rPr lang="en-US" sz="2000" dirty="0">
                <a:latin typeface="Roboto" panose="020B0604020202020204" charset="0"/>
                <a:ea typeface="Roboto" panose="020B0604020202020204" charset="0"/>
              </a:rPr>
            </a:br>
            <a:r>
              <a:rPr lang="en-IN" sz="16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model </a:t>
            </a:r>
            <a:r>
              <a:rPr lang="en-IN" sz="16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=  </a:t>
            </a:r>
            <a:r>
              <a:rPr lang="en-IN" sz="16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RandomForestClassifier</a:t>
            </a:r>
            <a:r>
              <a:rPr lang="en-IN" sz="16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(</a:t>
            </a:r>
            <a:r>
              <a:rPr lang="en-IN" sz="16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n_estimators</a:t>
            </a:r>
            <a:r>
              <a:rPr lang="en-IN" sz="16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=200, criterion='entropy')</a:t>
            </a:r>
            <a:endParaRPr sz="1600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65" y="2261023"/>
            <a:ext cx="2629128" cy="2209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050" y="2288178"/>
            <a:ext cx="2270957" cy="1981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65" y="2556278"/>
            <a:ext cx="3473296" cy="21195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4094" y="2901545"/>
            <a:ext cx="4686706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9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4"/>
          <p:cNvSpPr txBox="1">
            <a:spLocks noGrp="1"/>
          </p:cNvSpPr>
          <p:nvPr>
            <p:ph type="ctrTitle"/>
          </p:nvPr>
        </p:nvSpPr>
        <p:spPr>
          <a:xfrm>
            <a:off x="0" y="91440"/>
            <a:ext cx="9144000" cy="71076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14"/>
          <p:cNvSpPr txBox="1"/>
          <p:nvPr/>
        </p:nvSpPr>
        <p:spPr>
          <a:xfrm>
            <a:off x="20100" y="802200"/>
            <a:ext cx="9144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44500" lvl="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600" dirty="0"/>
              <a:t>According to the World Health Organization (WHO) stroke is the 2nd leading cause of death globally, responsible for approximately 11% of total deaths. This dataset is used to predict whether a patient is likely to get a stroke based on the input parameters like gender, age, various diseases, and smoking status</a:t>
            </a:r>
            <a:r>
              <a:rPr lang="en-US" sz="1600" dirty="0" smtClean="0"/>
              <a:t>.</a:t>
            </a:r>
          </a:p>
          <a:p>
            <a:pPr marL="444500" lvl="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444500" lvl="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endParaRPr sz="1600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343" name="Google Shape;343;p14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14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4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"/>
          <p:cNvSpPr txBox="1">
            <a:spLocks noGrp="1"/>
          </p:cNvSpPr>
          <p:nvPr>
            <p:ph type="ctrTitle"/>
          </p:nvPr>
        </p:nvSpPr>
        <p:spPr>
          <a:xfrm>
            <a:off x="0" y="5954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Proposed Solution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15"/>
          <p:cNvSpPr txBox="1"/>
          <p:nvPr/>
        </p:nvSpPr>
        <p:spPr>
          <a:xfrm>
            <a:off x="0" y="575187"/>
            <a:ext cx="9144000" cy="4225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Data Preprocessing : This step performs all pre-processing steps such as data manipulation, data </a:t>
            </a:r>
            <a:r>
              <a:rPr lang="en-US" sz="1600" dirty="0" smtClean="0">
                <a:latin typeface="Roboto" panose="020B0604020202020204" charset="0"/>
                <a:ea typeface="Roboto" panose="020B0604020202020204" charset="0"/>
              </a:rPr>
              <a:t>filling, converting 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categorical into numeric, and all processes. </a:t>
            </a:r>
            <a:r>
              <a:rPr lang="en-US" sz="1600" dirty="0" smtClean="0">
                <a:latin typeface="Roboto" panose="020B0604020202020204" charset="0"/>
                <a:ea typeface="Roboto" panose="020B0604020202020204" charset="0"/>
              </a:rPr>
              <a:t/>
            </a:r>
            <a:br>
              <a:rPr lang="en-US" sz="1600" dirty="0" smtClean="0">
                <a:latin typeface="Roboto" panose="020B0604020202020204" charset="0"/>
                <a:ea typeface="Roboto" panose="020B0604020202020204" charset="0"/>
              </a:rPr>
            </a:br>
            <a:r>
              <a:rPr lang="en-US" sz="16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The EDA process involves performing </a:t>
            </a:r>
            <a:r>
              <a:rPr lang="en-US" sz="1600" dirty="0" smtClean="0">
                <a:latin typeface="Roboto" panose="020B0604020202020204" charset="0"/>
                <a:ea typeface="Roboto" panose="020B0604020202020204" charset="0"/>
              </a:rPr>
              <a:t/>
            </a:r>
            <a:br>
              <a:rPr lang="en-US" sz="1600" dirty="0" smtClean="0">
                <a:latin typeface="Roboto" panose="020B0604020202020204" charset="0"/>
                <a:ea typeface="Roboto" panose="020B0604020202020204" charset="0"/>
              </a:rPr>
            </a:br>
            <a:r>
              <a:rPr lang="en-US" sz="1600" dirty="0" smtClean="0">
                <a:latin typeface="Roboto" panose="020B0604020202020204" charset="0"/>
                <a:ea typeface="Roboto" panose="020B0604020202020204" charset="0"/>
              </a:rPr>
              <a:t>1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. Univariate </a:t>
            </a:r>
            <a:r>
              <a:rPr lang="en-US" sz="1600" dirty="0" smtClean="0">
                <a:latin typeface="Roboto" panose="020B0604020202020204" charset="0"/>
                <a:ea typeface="Roboto" panose="020B0604020202020204" charset="0"/>
              </a:rPr>
              <a:t>Analysis </a:t>
            </a:r>
            <a:br>
              <a:rPr lang="en-US" sz="1600" dirty="0" smtClean="0">
                <a:latin typeface="Roboto" panose="020B0604020202020204" charset="0"/>
                <a:ea typeface="Roboto" panose="020B0604020202020204" charset="0"/>
              </a:rPr>
            </a:br>
            <a:r>
              <a:rPr lang="en-US" sz="1600" dirty="0" smtClean="0">
                <a:latin typeface="Roboto" panose="020B0604020202020204" charset="0"/>
                <a:ea typeface="Roboto" panose="020B0604020202020204" charset="0"/>
              </a:rPr>
              <a:t>2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. Bivariate </a:t>
            </a:r>
            <a:r>
              <a:rPr lang="en-US" sz="1600" dirty="0" smtClean="0">
                <a:latin typeface="Roboto" panose="020B0604020202020204" charset="0"/>
                <a:ea typeface="Roboto" panose="020B0604020202020204" charset="0"/>
              </a:rPr>
              <a:t>analysis</a:t>
            </a:r>
            <a:br>
              <a:rPr lang="en-US" sz="1600" dirty="0" smtClean="0">
                <a:latin typeface="Roboto" panose="020B0604020202020204" charset="0"/>
                <a:ea typeface="Roboto" panose="020B0604020202020204" charset="0"/>
              </a:rPr>
            </a:br>
            <a:r>
              <a:rPr lang="en-US" sz="1600" dirty="0" smtClean="0">
                <a:latin typeface="Roboto" panose="020B0604020202020204" charset="0"/>
                <a:ea typeface="Roboto" panose="020B0604020202020204" charset="0"/>
              </a:rPr>
              <a:t>3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. Removing Missing values if any / Outlier treatment </a:t>
            </a:r>
            <a:br>
              <a:rPr lang="en-US" sz="1600" dirty="0">
                <a:latin typeface="Roboto" panose="020B0604020202020204" charset="0"/>
                <a:ea typeface="Roboto" panose="020B0604020202020204" charset="0"/>
              </a:rPr>
            </a:br>
            <a:r>
              <a:rPr lang="en-US" sz="16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4. Machine Learning : </a:t>
            </a:r>
            <a:r>
              <a:rPr lang="en-US" sz="16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600" dirty="0"/>
              <a:t>Apply Appropriate machine learning algorithm to Predict the probability of a candidate will work for the company. and also check if the model is to be </a:t>
            </a:r>
            <a:r>
              <a:rPr lang="en-US" sz="1600" dirty="0" err="1"/>
              <a:t>underfitting</a:t>
            </a:r>
            <a:r>
              <a:rPr lang="en-US" sz="1600" dirty="0"/>
              <a:t> or overfitting if it has then solves this by using cross-validation technique, or perform </a:t>
            </a:r>
            <a:r>
              <a:rPr lang="en-US" sz="1600" dirty="0" smtClean="0"/>
              <a:t>hyper parameters </a:t>
            </a:r>
            <a:r>
              <a:rPr lang="en-US" sz="1600" dirty="0"/>
              <a:t>tuning to improve model performance.</a:t>
            </a:r>
            <a:endParaRPr sz="1600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353" name="Google Shape;353;p15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15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5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6"/>
          <p:cNvSpPr txBox="1">
            <a:spLocks noGrp="1"/>
          </p:cNvSpPr>
          <p:nvPr>
            <p:ph type="ctrTitle"/>
          </p:nvPr>
        </p:nvSpPr>
        <p:spPr>
          <a:xfrm>
            <a:off x="0" y="-4253"/>
            <a:ext cx="9144000" cy="7399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Descriptive Analysis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16"/>
          <p:cNvSpPr txBox="1"/>
          <p:nvPr/>
        </p:nvSpPr>
        <p:spPr>
          <a:xfrm>
            <a:off x="10050" y="747774"/>
            <a:ext cx="9144000" cy="4052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16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16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6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38" y="819329"/>
            <a:ext cx="6801602" cy="14566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00" y="2322648"/>
            <a:ext cx="2306187" cy="21735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80" y="2322648"/>
            <a:ext cx="1744304" cy="2116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1665" y="2322648"/>
            <a:ext cx="2370799" cy="22255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6"/>
          <p:cNvSpPr txBox="1">
            <a:spLocks noGrp="1"/>
          </p:cNvSpPr>
          <p:nvPr>
            <p:ph type="ctrTitle"/>
          </p:nvPr>
        </p:nvSpPr>
        <p:spPr>
          <a:xfrm>
            <a:off x="0" y="-4253"/>
            <a:ext cx="9144000" cy="7399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en-GB" sz="3000" b="1" dirty="0" err="1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Preprocessing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16"/>
          <p:cNvSpPr txBox="1"/>
          <p:nvPr/>
        </p:nvSpPr>
        <p:spPr>
          <a:xfrm>
            <a:off x="17424" y="747774"/>
            <a:ext cx="9144000" cy="4052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445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Drop Id column</a:t>
            </a:r>
          </a:p>
          <a:p>
            <a:pPr marL="444500" lvl="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Replace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the missing values with mean of </a:t>
            </a:r>
            <a:r>
              <a:rPr lang="en-US" sz="2000" dirty="0" err="1">
                <a:latin typeface="Roboto"/>
                <a:ea typeface="Roboto"/>
                <a:cs typeface="Roboto"/>
                <a:sym typeface="Roboto"/>
              </a:rPr>
              <a:t>bmi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attribute</a:t>
            </a:r>
          </a:p>
          <a:p>
            <a:pPr marL="444500" lvl="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Remove other gender because it has only 1 value</a:t>
            </a:r>
          </a:p>
          <a:p>
            <a:pPr marL="444500" lvl="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16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</a:t>
            </a:r>
            <a:r>
              <a:rPr lang="en-GB" sz="12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Fireblaze</a:t>
            </a:r>
            <a:r>
              <a:rPr lang="en-GB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Technologies </a:t>
            </a:r>
            <a:r>
              <a:rPr lang="en-GB" sz="12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Pvt.</a:t>
            </a:r>
            <a:r>
              <a:rPr lang="en-GB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Ltd.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16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6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93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"/>
          <p:cNvSpPr txBox="1">
            <a:spLocks noGrp="1"/>
          </p:cNvSpPr>
          <p:nvPr>
            <p:ph type="ctrTitle"/>
          </p:nvPr>
        </p:nvSpPr>
        <p:spPr>
          <a:xfrm>
            <a:off x="0" y="27644"/>
            <a:ext cx="9144000" cy="66657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17"/>
          <p:cNvSpPr txBox="1"/>
          <p:nvPr/>
        </p:nvSpPr>
        <p:spPr>
          <a:xfrm>
            <a:off x="10050" y="634136"/>
            <a:ext cx="9144000" cy="4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17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17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7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79" y="894867"/>
            <a:ext cx="3747810" cy="16006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45" y="2687428"/>
            <a:ext cx="3479443" cy="18911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318" y="894867"/>
            <a:ext cx="3813449" cy="16450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7077" y="2624014"/>
            <a:ext cx="4640523" cy="20624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"/>
          <p:cNvSpPr txBox="1">
            <a:spLocks noGrp="1"/>
          </p:cNvSpPr>
          <p:nvPr>
            <p:ph type="ctrTitle"/>
          </p:nvPr>
        </p:nvSpPr>
        <p:spPr>
          <a:xfrm>
            <a:off x="0" y="27644"/>
            <a:ext cx="9144000" cy="66657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17"/>
          <p:cNvSpPr txBox="1"/>
          <p:nvPr/>
        </p:nvSpPr>
        <p:spPr>
          <a:xfrm>
            <a:off x="0" y="664150"/>
            <a:ext cx="9144000" cy="4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17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17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7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0" y="1758325"/>
            <a:ext cx="4534953" cy="1978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919" y="842197"/>
            <a:ext cx="1790818" cy="38103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493" y="1260615"/>
            <a:ext cx="2150166" cy="283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9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8"/>
          <p:cNvSpPr txBox="1">
            <a:spLocks noGrp="1"/>
          </p:cNvSpPr>
          <p:nvPr>
            <p:ph type="ctrTitle"/>
          </p:nvPr>
        </p:nvSpPr>
        <p:spPr>
          <a:xfrm>
            <a:off x="0" y="27645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 Modelling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18"/>
          <p:cNvSpPr txBox="1"/>
          <p:nvPr/>
        </p:nvSpPr>
        <p:spPr>
          <a:xfrm>
            <a:off x="-10050" y="787750"/>
            <a:ext cx="9144000" cy="399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445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 selection for algorithm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 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df.iloc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[:,0:-</a:t>
            </a: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1]</a:t>
            </a:r>
            <a:b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 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df.iloc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[:, -1</a:t>
            </a: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] </a:t>
            </a:r>
            <a:b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Selecting input and output features</a:t>
            </a:r>
          </a:p>
          <a:p>
            <a:pPr marL="4445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Label encoding </a:t>
            </a:r>
          </a:p>
          <a:p>
            <a:pPr marL="101600" lvl="0">
              <a:lnSpc>
                <a:spcPct val="150000"/>
              </a:lnSpc>
              <a:buSzPts val="2000"/>
            </a:pP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Label encoded gender, </a:t>
            </a:r>
            <a:r>
              <a:rPr lang="en-US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ever_married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Residence_type</a:t>
            </a: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columns</a:t>
            </a:r>
          </a:p>
          <a:p>
            <a:pPr marL="444500" lvl="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Split the data using Train test split</a:t>
            </a:r>
            <a:endParaRPr lang="en-US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18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18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8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8"/>
          <p:cNvSpPr txBox="1">
            <a:spLocks noGrp="1"/>
          </p:cNvSpPr>
          <p:nvPr>
            <p:ph type="ctrTitle"/>
          </p:nvPr>
        </p:nvSpPr>
        <p:spPr>
          <a:xfrm>
            <a:off x="0" y="27645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 Modelling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18"/>
          <p:cNvSpPr txBox="1"/>
          <p:nvPr/>
        </p:nvSpPr>
        <p:spPr>
          <a:xfrm>
            <a:off x="-10050" y="770303"/>
            <a:ext cx="9144000" cy="399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>
              <a:lnSpc>
                <a:spcPct val="150000"/>
              </a:lnSpc>
              <a:buSzPts val="2000"/>
            </a:pP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selection , scores and other stats</a:t>
            </a:r>
          </a:p>
          <a:p>
            <a:pPr marL="444500" lvl="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Logistic Regression,</a:t>
            </a:r>
            <a:b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444500" lvl="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18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18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8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20744" y="1698241"/>
            <a:ext cx="2436159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score= 0.7524461839530333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545392" y="1698241"/>
            <a:ext cx="2462981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Accuracy: 0.7524461839530333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02" y="2085874"/>
            <a:ext cx="2897349" cy="18424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707" y="2327765"/>
            <a:ext cx="2459207" cy="9153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9279" y="2007977"/>
            <a:ext cx="2698500" cy="191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667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</TotalTime>
  <Words>502</Words>
  <Application>Microsoft Office PowerPoint</Application>
  <PresentationFormat>On-screen Show (16:9)</PresentationFormat>
  <Paragraphs>51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Roboto</vt:lpstr>
      <vt:lpstr>Courier New</vt:lpstr>
      <vt:lpstr>Simple Light</vt:lpstr>
      <vt:lpstr>PowerPoint Presentation</vt:lpstr>
      <vt:lpstr>Problem Statement</vt:lpstr>
      <vt:lpstr>Proposed Solution</vt:lpstr>
      <vt:lpstr>Descriptive Analysis</vt:lpstr>
      <vt:lpstr>Data Preprocessing</vt:lpstr>
      <vt:lpstr>Exploratory Data Analysis</vt:lpstr>
      <vt:lpstr>Exploratory Data Analysis</vt:lpstr>
      <vt:lpstr>Machine Learning Modelling</vt:lpstr>
      <vt:lpstr>Machine Learning Modelling</vt:lpstr>
      <vt:lpstr>Machine Learning Modelling</vt:lpstr>
      <vt:lpstr>Machine Learning Modelling</vt:lpstr>
      <vt:lpstr>Hyperparameters Tuning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fireb</dc:creator>
  <cp:lastModifiedBy>Bhavesh Khanchandani</cp:lastModifiedBy>
  <cp:revision>18</cp:revision>
  <dcterms:modified xsi:type="dcterms:W3CDTF">2022-09-09T13:43:33Z</dcterms:modified>
</cp:coreProperties>
</file>