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66" r:id="rId4"/>
    <p:sldId id="259"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varScale="1">
        <p:scale>
          <a:sx n="44" d="100"/>
          <a:sy n="44" d="100"/>
        </p:scale>
        <p:origin x="86" y="9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B73ED-5A7F-49D9-8DE0-65F5ABD04C5E}" type="datetimeFigureOut">
              <a:rPr lang="en-IN" smtClean="0"/>
              <a:t>08-10-2022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6326A-A01E-48D9-9C79-95BB8A3B18F6}" type="slidenum">
              <a:rPr lang="en-IN" smtClean="0"/>
              <a:t>‹#›</a:t>
            </a:fld>
            <a:endParaRPr lang="en-IN"/>
          </a:p>
        </p:txBody>
      </p:sp>
    </p:spTree>
    <p:extLst>
      <p:ext uri="{BB962C8B-B14F-4D97-AF65-F5344CB8AC3E}">
        <p14:creationId xmlns:p14="http://schemas.microsoft.com/office/powerpoint/2010/main" val="120805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620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799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5367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0906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403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10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13671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102062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77814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32214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8F6550-DC47-412E-A6BD-C043C18783D6}" type="datetimeFigureOut">
              <a:rPr lang="en-IN" smtClean="0"/>
              <a:t>08-10-2022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384834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38F6550-DC47-412E-A6BD-C043C18783D6}"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8840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38F6550-DC47-412E-A6BD-C043C18783D6}" type="datetimeFigureOut">
              <a:rPr lang="en-IN" smtClean="0"/>
              <a:t>08-10-2022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17629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38F6550-DC47-412E-A6BD-C043C18783D6}" type="datetimeFigureOut">
              <a:rPr lang="en-IN" smtClean="0"/>
              <a:t>08-10-2022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45425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F6550-DC47-412E-A6BD-C043C18783D6}" type="datetimeFigureOut">
              <a:rPr lang="en-IN" smtClean="0"/>
              <a:t>08-10-2022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83748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8F6550-DC47-412E-A6BD-C043C18783D6}"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17532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38F6550-DC47-412E-A6BD-C043C18783D6}" type="datetimeFigureOut">
              <a:rPr lang="en-IN" smtClean="0"/>
              <a:t>08-10-2022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76009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F6550-DC47-412E-A6BD-C043C18783D6}" type="datetimeFigureOut">
              <a:rPr lang="en-IN" smtClean="0"/>
              <a:t>08-10-2022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D71CF-7B1B-462D-96FD-DE7121FB0FF9}" type="slidenum">
              <a:rPr lang="en-IN" smtClean="0"/>
              <a:t>‹#›</a:t>
            </a:fld>
            <a:endParaRPr lang="en-IN"/>
          </a:p>
        </p:txBody>
      </p:sp>
    </p:spTree>
    <p:extLst>
      <p:ext uri="{BB962C8B-B14F-4D97-AF65-F5344CB8AC3E}">
        <p14:creationId xmlns:p14="http://schemas.microsoft.com/office/powerpoint/2010/main" val="277979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204200" y="2189608"/>
            <a:ext cx="11360800" cy="1829600"/>
          </a:xfrm>
          <a:prstGeom prst="rect">
            <a:avLst/>
          </a:prstGeom>
          <a:noFill/>
          <a:ln>
            <a:noFill/>
          </a:ln>
        </p:spPr>
        <p:txBody>
          <a:bodyPr spcFirstLastPara="1" wrap="square" lIns="121900" tIns="121900" rIns="121900" bIns="121900" anchor="ctr" anchorCtr="0">
            <a:noAutofit/>
          </a:bodyPr>
          <a:lstStyle/>
          <a:p>
            <a:pPr algn="ctr"/>
            <a:r>
              <a:rPr lang="en-IN" sz="5333" b="1" dirty="0">
                <a:solidFill>
                  <a:srgbClr val="FF6A0E"/>
                </a:solidFill>
              </a:rPr>
              <a:t>Hospital Management </a:t>
            </a:r>
            <a:r>
              <a:rPr lang="en-IN" sz="5333" b="1" dirty="0" smtClean="0">
                <a:solidFill>
                  <a:srgbClr val="FF6A0E"/>
                </a:solidFill>
              </a:rPr>
              <a:t>System</a:t>
            </a:r>
            <a:endParaRPr lang="en-IN" sz="5333" b="1" dirty="0">
              <a:solidFill>
                <a:srgbClr val="FF6A0E"/>
              </a:solidFill>
            </a:endParaRPr>
          </a:p>
        </p:txBody>
      </p:sp>
      <p:sp>
        <p:nvSpPr>
          <p:cNvPr id="334" name="Google Shape;334;p13"/>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buClr>
                <a:srgbClr val="000000"/>
              </a:buClr>
              <a:buSzPts val="1200"/>
            </a:pP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35" name="Google Shape;335;p13"/>
          <p:cNvSpPr/>
          <p:nvPr/>
        </p:nvSpPr>
        <p:spPr>
          <a:xfrm>
            <a:off x="-1340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04D63B57-2B6C-4AEF-AA4E-F393A4E8B2DF}"/>
              </a:ext>
            </a:extLst>
          </p:cNvPr>
          <p:cNvSpPr txBox="1"/>
          <p:nvPr/>
        </p:nvSpPr>
        <p:spPr>
          <a:xfrm>
            <a:off x="7968228" y="5071270"/>
            <a:ext cx="3172368" cy="461665"/>
          </a:xfrm>
          <a:prstGeom prst="rect">
            <a:avLst/>
          </a:prstGeom>
          <a:noFill/>
        </p:spPr>
        <p:txBody>
          <a:bodyPr wrap="square" rtlCol="0">
            <a:spAutoFit/>
          </a:bodyPr>
          <a:lstStyle/>
          <a:p>
            <a:r>
              <a:rPr lang="en-US" sz="2400" b="1" dirty="0" smtClean="0">
                <a:solidFill>
                  <a:srgbClr val="FF6A0E"/>
                </a:solidFill>
              </a:rPr>
              <a:t>Bhavesh Khanchandani</a:t>
            </a:r>
            <a:endParaRPr lang="en-IN" sz="2400" b="1" dirty="0">
              <a:solidFill>
                <a:srgbClr val="FF6A0E"/>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40596" y="172324"/>
            <a:ext cx="848809" cy="734389"/>
          </a:xfrm>
          <a:prstGeom prst="rect">
            <a:avLst/>
          </a:prstGeom>
        </p:spPr>
      </p:pic>
    </p:spTree>
    <p:extLst>
      <p:ext uri="{BB962C8B-B14F-4D97-AF65-F5344CB8AC3E}">
        <p14:creationId xmlns:p14="http://schemas.microsoft.com/office/powerpoint/2010/main" val="147872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0" y="-42649"/>
            <a:ext cx="12192000" cy="947680"/>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Problem Statement</a:t>
            </a:r>
            <a:endParaRPr sz="4000" b="1" dirty="0">
              <a:solidFill>
                <a:srgbClr val="FFFFFF"/>
              </a:solidFill>
              <a:latin typeface="Roboto"/>
              <a:ea typeface="Roboto"/>
              <a:cs typeface="Roboto"/>
              <a:sym typeface="Roboto"/>
            </a:endParaRPr>
          </a:p>
        </p:txBody>
      </p:sp>
      <p:sp>
        <p:nvSpPr>
          <p:cNvPr id="342" name="Google Shape;342;p14"/>
          <p:cNvSpPr txBox="1"/>
          <p:nvPr/>
        </p:nvSpPr>
        <p:spPr>
          <a:xfrm>
            <a:off x="-193964" y="710043"/>
            <a:ext cx="12192000" cy="5331200"/>
          </a:xfrm>
          <a:prstGeom prst="rect">
            <a:avLst/>
          </a:prstGeom>
          <a:noFill/>
          <a:ln>
            <a:noFill/>
          </a:ln>
        </p:spPr>
        <p:txBody>
          <a:bodyPr spcFirstLastPara="1" wrap="square" lIns="365733" tIns="365733" rIns="365733" bIns="365733" anchor="t" anchorCtr="0">
            <a:noAutofit/>
          </a:bodyPr>
          <a:lstStyle/>
          <a:p>
            <a:pPr marL="592663" indent="-457200">
              <a:lnSpc>
                <a:spcPct val="150000"/>
              </a:lnSpc>
              <a:buClr>
                <a:srgbClr val="000000"/>
              </a:buClr>
              <a:buSzPts val="2000"/>
              <a:buFont typeface="Arial" panose="020B0604020202020204" pitchFamily="34" charset="0"/>
              <a:buChar char="•"/>
            </a:pPr>
            <a:r>
              <a:rPr lang="en-US" sz="2000" dirty="0"/>
              <a:t>Create a Hospital Management System which has Multiple tables and relationships between the tables depending on the constraints which we are passing to connect the different tables. By using this database we will retrieve the information of particular Patients, and Doctors who are working in the Hospital. </a:t>
            </a:r>
            <a:endParaRPr lang="en-US" sz="2000" dirty="0" smtClean="0"/>
          </a:p>
          <a:p>
            <a:pPr marL="592663" indent="-457200">
              <a:lnSpc>
                <a:spcPct val="150000"/>
              </a:lnSpc>
              <a:buClr>
                <a:srgbClr val="000000"/>
              </a:buClr>
              <a:buSzPts val="2000"/>
              <a:buFont typeface="Arial" panose="020B0604020202020204" pitchFamily="34" charset="0"/>
              <a:buChar char="•"/>
            </a:pPr>
            <a:endParaRPr lang="en-US" sz="2000" dirty="0" smtClean="0"/>
          </a:p>
          <a:p>
            <a:pPr marL="592663" indent="-457200">
              <a:lnSpc>
                <a:spcPct val="150000"/>
              </a:lnSpc>
              <a:buClr>
                <a:srgbClr val="000000"/>
              </a:buClr>
              <a:buSzPts val="2000"/>
              <a:buFont typeface="Arial" panose="020B0604020202020204" pitchFamily="34" charset="0"/>
              <a:buChar char="•"/>
            </a:pPr>
            <a:r>
              <a:rPr lang="en-US" sz="2000" dirty="0" smtClean="0"/>
              <a:t>The </a:t>
            </a:r>
            <a:r>
              <a:rPr lang="en-US" sz="2000" dirty="0"/>
              <a:t>Hospital wants to build a database for management of all the data with all the details like medical history and diagnosis, </a:t>
            </a:r>
            <a:r>
              <a:rPr lang="en-US" sz="2000" dirty="0" smtClean="0"/>
              <a:t>appointments, etc.</a:t>
            </a:r>
          </a:p>
          <a:p>
            <a:pPr marL="592663" indent="-457200">
              <a:lnSpc>
                <a:spcPct val="150000"/>
              </a:lnSpc>
              <a:buClr>
                <a:srgbClr val="000000"/>
              </a:buClr>
              <a:buSzPts val="2000"/>
              <a:buFont typeface="Arial" panose="020B0604020202020204" pitchFamily="34" charset="0"/>
              <a:buChar char="•"/>
            </a:pPr>
            <a:endParaRPr lang="en-US" sz="2000" dirty="0"/>
          </a:p>
          <a:p>
            <a:pPr marL="592663" indent="-457200">
              <a:lnSpc>
                <a:spcPct val="150000"/>
              </a:lnSpc>
              <a:buClr>
                <a:srgbClr val="000000"/>
              </a:buClr>
              <a:buSzPts val="2000"/>
              <a:buFont typeface="Arial" panose="020B0604020202020204" pitchFamily="34" charset="0"/>
              <a:buChar char="•"/>
            </a:pPr>
            <a:r>
              <a:rPr lang="en-US" sz="2000" dirty="0" smtClean="0"/>
              <a:t>You </a:t>
            </a:r>
            <a:r>
              <a:rPr lang="en-US" sz="2000" dirty="0"/>
              <a:t>have to build the database from scratch. Organizations such as hospitals have to deal with a lot of patients regularly and hence a lot of data. Therefore it is very important for a hospital to have a DBMS that allows doctors or administrators to manage patient data. </a:t>
            </a:r>
            <a:endParaRPr sz="2000" b="1" dirty="0">
              <a:solidFill>
                <a:schemeClr val="dk1"/>
              </a:solidFill>
              <a:latin typeface="Roboto"/>
              <a:ea typeface="Roboto"/>
              <a:cs typeface="Roboto"/>
              <a:sym typeface="Roboto"/>
            </a:endParaRPr>
          </a:p>
        </p:txBody>
      </p:sp>
      <p:sp>
        <p:nvSpPr>
          <p:cNvPr id="343" name="Google Shape;343;p14"/>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44" name="Google Shape;344;p14"/>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45" name="Google Shape;345;p14"/>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69205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smtClean="0">
                <a:solidFill>
                  <a:srgbClr val="FFFFFF"/>
                </a:solidFill>
                <a:latin typeface="Roboto"/>
                <a:ea typeface="Roboto"/>
                <a:cs typeface="Roboto"/>
                <a:sym typeface="Roboto"/>
              </a:rPr>
              <a:t>About the Data</a:t>
            </a:r>
            <a:endParaRPr sz="4000" b="1" dirty="0">
              <a:solidFill>
                <a:srgbClr val="FFFFFF"/>
              </a:solidFill>
              <a:latin typeface="Roboto"/>
              <a:ea typeface="Roboto"/>
              <a:cs typeface="Roboto"/>
              <a:sym typeface="Roboto"/>
            </a:endParaRPr>
          </a:p>
        </p:txBody>
      </p:sp>
      <p:sp>
        <p:nvSpPr>
          <p:cNvPr id="392" name="Google Shape;392;p19"/>
          <p:cNvSpPr txBox="1"/>
          <p:nvPr/>
        </p:nvSpPr>
        <p:spPr>
          <a:xfrm>
            <a:off x="0" y="984541"/>
            <a:ext cx="12192000" cy="5416259"/>
          </a:xfrm>
          <a:prstGeom prst="rect">
            <a:avLst/>
          </a:prstGeom>
          <a:noFill/>
          <a:ln>
            <a:noFill/>
          </a:ln>
        </p:spPr>
        <p:txBody>
          <a:bodyPr spcFirstLastPara="1" wrap="square" lIns="365733" tIns="365733" rIns="365733" bIns="365733" anchor="t" anchorCtr="0">
            <a:noAutofit/>
          </a:bodyPr>
          <a:lstStyle/>
          <a:p>
            <a:pPr marL="1081088" indent="-457200" algn="just">
              <a:spcBef>
                <a:spcPts val="2133"/>
              </a:spcBef>
              <a:spcAft>
                <a:spcPts val="2133"/>
              </a:spcAft>
            </a:pPr>
            <a:r>
              <a:rPr lang="en-US" dirty="0" smtClean="0">
                <a:solidFill>
                  <a:schemeClr val="dk1"/>
                </a:solidFill>
                <a:latin typeface="Roboto"/>
                <a:ea typeface="Roboto"/>
                <a:cs typeface="Roboto"/>
                <a:sym typeface="Roboto"/>
              </a:rPr>
              <a:t>Tables in the Data</a:t>
            </a:r>
          </a:p>
          <a:p>
            <a:pPr marL="1081088" indent="-457200" algn="just">
              <a:spcBef>
                <a:spcPts val="2133"/>
              </a:spcBef>
              <a:spcAft>
                <a:spcPts val="2133"/>
              </a:spcAft>
              <a:buFont typeface="Arial" panose="020B0604020202020204" pitchFamily="34" charset="0"/>
              <a:buChar char="•"/>
            </a:pPr>
            <a:r>
              <a:rPr lang="en-US" dirty="0">
                <a:solidFill>
                  <a:schemeClr val="dk1"/>
                </a:solidFill>
                <a:latin typeface="Roboto"/>
                <a:ea typeface="Roboto"/>
                <a:cs typeface="Roboto"/>
                <a:sym typeface="Roboto"/>
              </a:rPr>
              <a:t>Patient</a:t>
            </a:r>
            <a:endParaRPr lang="en-US" dirty="0" smtClean="0">
              <a:solidFill>
                <a:schemeClr val="dk1"/>
              </a:solidFill>
              <a:latin typeface="Roboto"/>
              <a:ea typeface="Roboto"/>
              <a:cs typeface="Roboto"/>
              <a:sym typeface="Roboto"/>
            </a:endParaRPr>
          </a:p>
          <a:p>
            <a:pPr marL="1081088" indent="-457200" algn="just">
              <a:spcBef>
                <a:spcPts val="2133"/>
              </a:spcBef>
              <a:spcAft>
                <a:spcPts val="2133"/>
              </a:spcAft>
              <a:buFont typeface="Arial" panose="020B0604020202020204" pitchFamily="34" charset="0"/>
              <a:buChar char="•"/>
            </a:pPr>
            <a:r>
              <a:rPr lang="en-US" dirty="0" err="1" smtClean="0">
                <a:solidFill>
                  <a:schemeClr val="dk1"/>
                </a:solidFill>
                <a:latin typeface="Roboto"/>
                <a:ea typeface="Roboto"/>
                <a:cs typeface="Roboto"/>
                <a:sym typeface="Roboto"/>
              </a:rPr>
              <a:t>Medical_history</a:t>
            </a:r>
            <a:endParaRPr lang="en-US" dirty="0" smtClean="0">
              <a:solidFill>
                <a:schemeClr val="dk1"/>
              </a:solidFill>
              <a:latin typeface="Roboto"/>
              <a:ea typeface="Roboto"/>
              <a:cs typeface="Roboto"/>
              <a:sym typeface="Roboto"/>
            </a:endParaRPr>
          </a:p>
          <a:p>
            <a:pPr marL="1081088" indent="-457200" algn="just">
              <a:spcBef>
                <a:spcPts val="2133"/>
              </a:spcBef>
              <a:spcAft>
                <a:spcPts val="2133"/>
              </a:spcAft>
              <a:buFont typeface="Arial" panose="020B0604020202020204" pitchFamily="34" charset="0"/>
              <a:buChar char="•"/>
            </a:pPr>
            <a:r>
              <a:rPr lang="en-US" dirty="0" smtClean="0">
                <a:solidFill>
                  <a:schemeClr val="dk1"/>
                </a:solidFill>
                <a:latin typeface="Roboto"/>
                <a:ea typeface="Roboto"/>
                <a:cs typeface="Roboto"/>
                <a:sym typeface="Roboto"/>
              </a:rPr>
              <a:t>Doctor</a:t>
            </a:r>
          </a:p>
          <a:p>
            <a:pPr marL="1081088" indent="-457200" algn="just">
              <a:spcBef>
                <a:spcPts val="2133"/>
              </a:spcBef>
              <a:spcAft>
                <a:spcPts val="2133"/>
              </a:spcAft>
              <a:buFont typeface="Arial" panose="020B0604020202020204" pitchFamily="34" charset="0"/>
              <a:buChar char="•"/>
            </a:pPr>
            <a:r>
              <a:rPr lang="en-US" dirty="0" smtClean="0">
                <a:solidFill>
                  <a:schemeClr val="dk1"/>
                </a:solidFill>
                <a:latin typeface="Roboto"/>
                <a:ea typeface="Roboto"/>
                <a:cs typeface="Roboto"/>
                <a:sym typeface="Roboto"/>
              </a:rPr>
              <a:t>Appointment</a:t>
            </a:r>
          </a:p>
          <a:p>
            <a:pPr marL="1081088" indent="-457200" algn="just">
              <a:spcBef>
                <a:spcPts val="2133"/>
              </a:spcBef>
              <a:spcAft>
                <a:spcPts val="2133"/>
              </a:spcAft>
              <a:buFont typeface="Arial" panose="020B0604020202020204" pitchFamily="34" charset="0"/>
              <a:buChar char="•"/>
            </a:pPr>
            <a:r>
              <a:rPr lang="en-US" dirty="0" smtClean="0">
                <a:solidFill>
                  <a:schemeClr val="dk1"/>
                </a:solidFill>
                <a:latin typeface="Roboto"/>
                <a:ea typeface="Roboto"/>
                <a:cs typeface="Roboto"/>
                <a:sym typeface="Roboto"/>
              </a:rPr>
              <a:t>Diagnose</a:t>
            </a:r>
          </a:p>
          <a:p>
            <a:pPr marL="1081088" algn="just">
              <a:spcBef>
                <a:spcPts val="2133"/>
              </a:spcBef>
              <a:spcAft>
                <a:spcPts val="2133"/>
              </a:spcAft>
            </a:pPr>
            <a:endParaRPr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pic>
        <p:nvPicPr>
          <p:cNvPr id="2" name="Picture 1"/>
          <p:cNvPicPr>
            <a:picLocks noChangeAspect="1"/>
          </p:cNvPicPr>
          <p:nvPr/>
        </p:nvPicPr>
        <p:blipFill>
          <a:blip r:embed="rId3"/>
          <a:stretch>
            <a:fillRect/>
          </a:stretch>
        </p:blipFill>
        <p:spPr>
          <a:xfrm>
            <a:off x="4742623" y="1699868"/>
            <a:ext cx="5555461" cy="3985605"/>
          </a:xfrm>
          <a:prstGeom prst="rect">
            <a:avLst/>
          </a:prstGeom>
        </p:spPr>
      </p:pic>
    </p:spTree>
    <p:extLst>
      <p:ext uri="{BB962C8B-B14F-4D97-AF65-F5344CB8AC3E}">
        <p14:creationId xmlns:p14="http://schemas.microsoft.com/office/powerpoint/2010/main" val="307885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79389"/>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Proposed Solution</a:t>
            </a:r>
            <a:endParaRPr sz="4000" b="1" dirty="0">
              <a:solidFill>
                <a:srgbClr val="FFFFFF"/>
              </a:solidFill>
              <a:latin typeface="Roboto"/>
              <a:ea typeface="Roboto"/>
              <a:cs typeface="Roboto"/>
              <a:sym typeface="Roboto"/>
            </a:endParaRPr>
          </a:p>
        </p:txBody>
      </p:sp>
      <p:sp>
        <p:nvSpPr>
          <p:cNvPr id="352" name="Google Shape;352;p15"/>
          <p:cNvSpPr txBox="1"/>
          <p:nvPr/>
        </p:nvSpPr>
        <p:spPr>
          <a:xfrm>
            <a:off x="-13400" y="885534"/>
            <a:ext cx="12192000" cy="5331200"/>
          </a:xfrm>
          <a:prstGeom prst="rect">
            <a:avLst/>
          </a:prstGeom>
          <a:noFill/>
          <a:ln>
            <a:noFill/>
          </a:ln>
        </p:spPr>
        <p:txBody>
          <a:bodyPr spcFirstLastPara="1" wrap="square" lIns="365733" tIns="365733" rIns="365733" bIns="365733" anchor="t" anchorCtr="0">
            <a:noAutofit/>
          </a:bodyPr>
          <a:lstStyle/>
          <a:p>
            <a:pPr algn="just">
              <a:lnSpc>
                <a:spcPct val="150000"/>
              </a:lnSpc>
              <a:spcBef>
                <a:spcPts val="2133"/>
              </a:spcBef>
              <a:spcAft>
                <a:spcPts val="2133"/>
              </a:spcAft>
            </a:pPr>
            <a:r>
              <a:rPr lang="en-US" sz="2000" dirty="0">
                <a:latin typeface="Roboto"/>
              </a:rPr>
              <a:t>There are </a:t>
            </a:r>
            <a:r>
              <a:rPr lang="en-US" sz="2000" dirty="0" smtClean="0">
                <a:latin typeface="Roboto"/>
              </a:rPr>
              <a:t>Five </a:t>
            </a:r>
            <a:r>
              <a:rPr lang="en-US" sz="2000" dirty="0">
                <a:latin typeface="Roboto"/>
              </a:rPr>
              <a:t>tables in the database which </a:t>
            </a:r>
            <a:r>
              <a:rPr lang="en-US" sz="2000" dirty="0" smtClean="0">
                <a:latin typeface="Roboto"/>
              </a:rPr>
              <a:t>we </a:t>
            </a:r>
            <a:r>
              <a:rPr lang="en-US" sz="2000" dirty="0">
                <a:latin typeface="Roboto"/>
              </a:rPr>
              <a:t>have to create in </a:t>
            </a:r>
            <a:r>
              <a:rPr lang="en-US" sz="2000" dirty="0" smtClean="0">
                <a:latin typeface="Roboto"/>
              </a:rPr>
              <a:t>our schema</a:t>
            </a:r>
            <a:endParaRPr lang="en-US" sz="2000" dirty="0">
              <a:latin typeface="Roboto"/>
            </a:endParaRPr>
          </a:p>
          <a:p>
            <a:pPr algn="just">
              <a:lnSpc>
                <a:spcPct val="150000"/>
              </a:lnSpc>
              <a:spcBef>
                <a:spcPts val="2133"/>
              </a:spcBef>
              <a:spcAft>
                <a:spcPts val="2133"/>
              </a:spcAft>
            </a:pPr>
            <a:r>
              <a:rPr lang="en-US" sz="1600" dirty="0" smtClean="0">
                <a:solidFill>
                  <a:schemeClr val="dk1"/>
                </a:solidFill>
                <a:latin typeface="Roboto"/>
                <a:sym typeface="Roboto"/>
              </a:rPr>
              <a:t>Step </a:t>
            </a:r>
            <a:r>
              <a:rPr lang="en-US" sz="1600" dirty="0">
                <a:solidFill>
                  <a:schemeClr val="dk1"/>
                </a:solidFill>
                <a:latin typeface="Roboto"/>
                <a:sym typeface="Roboto"/>
              </a:rPr>
              <a:t>1 Create </a:t>
            </a:r>
            <a:r>
              <a:rPr lang="en-US" sz="1600" dirty="0" smtClean="0">
                <a:solidFill>
                  <a:schemeClr val="dk1"/>
                </a:solidFill>
                <a:latin typeface="Roboto"/>
                <a:sym typeface="Roboto"/>
              </a:rPr>
              <a:t>a Database </a:t>
            </a:r>
            <a:r>
              <a:rPr lang="en-US" sz="1600" dirty="0" err="1" smtClean="0">
                <a:solidFill>
                  <a:schemeClr val="dk1"/>
                </a:solidFill>
                <a:latin typeface="Roboto"/>
                <a:sym typeface="Roboto"/>
              </a:rPr>
              <a:t>Hospital_db</a:t>
            </a:r>
            <a:r>
              <a:rPr lang="en-US" sz="1600" dirty="0" smtClean="0">
                <a:solidFill>
                  <a:schemeClr val="dk1"/>
                </a:solidFill>
                <a:latin typeface="Roboto"/>
                <a:sym typeface="Roboto"/>
              </a:rPr>
              <a:t>.</a:t>
            </a:r>
            <a:endParaRPr lang="en-US" sz="1600" dirty="0">
              <a:solidFill>
                <a:schemeClr val="dk1"/>
              </a:solidFill>
              <a:latin typeface="Roboto"/>
              <a:sym typeface="Roboto"/>
            </a:endParaRPr>
          </a:p>
          <a:p>
            <a:pPr algn="just">
              <a:lnSpc>
                <a:spcPct val="150000"/>
              </a:lnSpc>
              <a:spcBef>
                <a:spcPts val="2133"/>
              </a:spcBef>
              <a:spcAft>
                <a:spcPts val="2133"/>
              </a:spcAft>
            </a:pPr>
            <a:r>
              <a:rPr lang="en-US" sz="1600" dirty="0" smtClean="0">
                <a:solidFill>
                  <a:schemeClr val="dk1"/>
                </a:solidFill>
                <a:latin typeface="Roboto"/>
                <a:sym typeface="Roboto"/>
              </a:rPr>
              <a:t> </a:t>
            </a:r>
            <a:r>
              <a:rPr lang="en-US" sz="1600" dirty="0">
                <a:solidFill>
                  <a:schemeClr val="dk1"/>
                </a:solidFill>
                <a:latin typeface="Roboto"/>
                <a:sym typeface="Roboto"/>
              </a:rPr>
              <a:t>Step 2 Create all Table Structure</a:t>
            </a:r>
            <a:r>
              <a:rPr lang="en-US" sz="1600" dirty="0" smtClean="0">
                <a:solidFill>
                  <a:schemeClr val="dk1"/>
                </a:solidFill>
                <a:latin typeface="Roboto"/>
                <a:sym typeface="Roboto"/>
              </a:rPr>
              <a:t>. Using Create Table Command</a:t>
            </a:r>
            <a:endParaRPr lang="en-US" sz="1600" dirty="0">
              <a:solidFill>
                <a:schemeClr val="dk1"/>
              </a:solidFill>
              <a:latin typeface="Roboto"/>
              <a:sym typeface="Roboto"/>
            </a:endParaRPr>
          </a:p>
          <a:p>
            <a:pPr algn="just">
              <a:lnSpc>
                <a:spcPct val="150000"/>
              </a:lnSpc>
              <a:spcBef>
                <a:spcPts val="2133"/>
              </a:spcBef>
              <a:spcAft>
                <a:spcPts val="2133"/>
              </a:spcAft>
            </a:pPr>
            <a:r>
              <a:rPr lang="en-US" sz="1600" dirty="0" smtClean="0">
                <a:solidFill>
                  <a:schemeClr val="dk1"/>
                </a:solidFill>
                <a:latin typeface="Roboto"/>
                <a:sym typeface="Roboto"/>
              </a:rPr>
              <a:t> </a:t>
            </a:r>
            <a:r>
              <a:rPr lang="en-US" sz="1600" dirty="0">
                <a:solidFill>
                  <a:schemeClr val="dk1"/>
                </a:solidFill>
                <a:latin typeface="Roboto"/>
                <a:sym typeface="Roboto"/>
              </a:rPr>
              <a:t>Step 3 Insert Data In The Table</a:t>
            </a:r>
            <a:r>
              <a:rPr lang="en-US" sz="1600" dirty="0" smtClean="0">
                <a:solidFill>
                  <a:schemeClr val="dk1"/>
                </a:solidFill>
                <a:latin typeface="Roboto"/>
                <a:sym typeface="Roboto"/>
              </a:rPr>
              <a:t>. Using INSERT INTO command</a:t>
            </a:r>
            <a:endParaRPr lang="en-US" sz="1600" dirty="0">
              <a:solidFill>
                <a:schemeClr val="dk1"/>
              </a:solidFill>
              <a:latin typeface="Roboto"/>
              <a:sym typeface="Roboto"/>
            </a:endParaRPr>
          </a:p>
          <a:p>
            <a:pPr algn="just">
              <a:lnSpc>
                <a:spcPct val="150000"/>
              </a:lnSpc>
              <a:spcBef>
                <a:spcPts val="2133"/>
              </a:spcBef>
              <a:spcAft>
                <a:spcPts val="2133"/>
              </a:spcAft>
            </a:pPr>
            <a:r>
              <a:rPr lang="en-US" sz="1600" dirty="0" smtClean="0">
                <a:solidFill>
                  <a:schemeClr val="dk1"/>
                </a:solidFill>
                <a:latin typeface="Roboto"/>
                <a:sym typeface="Roboto"/>
              </a:rPr>
              <a:t> </a:t>
            </a:r>
            <a:r>
              <a:rPr lang="en-US" sz="1600" dirty="0">
                <a:solidFill>
                  <a:schemeClr val="dk1"/>
                </a:solidFill>
                <a:latin typeface="Roboto"/>
                <a:sym typeface="Roboto"/>
              </a:rPr>
              <a:t>Step </a:t>
            </a:r>
            <a:r>
              <a:rPr lang="en-US" sz="1600" dirty="0" smtClean="0">
                <a:solidFill>
                  <a:schemeClr val="dk1"/>
                </a:solidFill>
                <a:latin typeface="Roboto"/>
                <a:sym typeface="Roboto"/>
              </a:rPr>
              <a:t>4 </a:t>
            </a:r>
            <a:r>
              <a:rPr lang="en-US" sz="1600" dirty="0">
                <a:solidFill>
                  <a:schemeClr val="dk1"/>
                </a:solidFill>
                <a:latin typeface="Roboto"/>
                <a:sym typeface="Roboto"/>
              </a:rPr>
              <a:t>Solve all the Data Retrieving </a:t>
            </a:r>
            <a:r>
              <a:rPr lang="en-US" sz="1600" dirty="0" smtClean="0">
                <a:solidFill>
                  <a:schemeClr val="dk1"/>
                </a:solidFill>
                <a:latin typeface="Roboto"/>
                <a:sym typeface="Roboto"/>
              </a:rPr>
              <a:t>Problems given in the questions </a:t>
            </a:r>
          </a:p>
          <a:p>
            <a:pPr algn="just">
              <a:lnSpc>
                <a:spcPct val="150000"/>
              </a:lnSpc>
              <a:spcBef>
                <a:spcPts val="2133"/>
              </a:spcBef>
              <a:spcAft>
                <a:spcPts val="2133"/>
              </a:spcAft>
            </a:pPr>
            <a:r>
              <a:rPr lang="en-US" sz="1600" dirty="0" smtClean="0">
                <a:solidFill>
                  <a:schemeClr val="dk1"/>
                </a:solidFill>
                <a:latin typeface="Roboto"/>
                <a:sym typeface="Roboto"/>
              </a:rPr>
              <a:t>Step 5 Insert a Column id into Patient table</a:t>
            </a:r>
            <a:endParaRPr lang="en-US" sz="1600" dirty="0">
              <a:solidFill>
                <a:schemeClr val="dk1"/>
              </a:solidFill>
              <a:latin typeface="Roboto"/>
              <a:sym typeface="Roboto"/>
            </a:endParaRPr>
          </a:p>
        </p:txBody>
      </p:sp>
      <p:sp>
        <p:nvSpPr>
          <p:cNvPr id="353" name="Google Shape;353;p15"/>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54" name="Google Shape;354;p15"/>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49981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Conclusion</a:t>
            </a:r>
            <a:endParaRPr sz="4000" b="1" dirty="0">
              <a:solidFill>
                <a:srgbClr val="FFFFFF"/>
              </a:solidFill>
              <a:latin typeface="Roboto"/>
              <a:ea typeface="Roboto"/>
              <a:cs typeface="Roboto"/>
              <a:sym typeface="Roboto"/>
            </a:endParaRPr>
          </a:p>
        </p:txBody>
      </p:sp>
      <p:sp>
        <p:nvSpPr>
          <p:cNvPr id="392" name="Google Shape;392;p19"/>
          <p:cNvSpPr txBox="1"/>
          <p:nvPr/>
        </p:nvSpPr>
        <p:spPr>
          <a:xfrm>
            <a:off x="13400" y="984541"/>
            <a:ext cx="12192000" cy="5416259"/>
          </a:xfrm>
          <a:prstGeom prst="rect">
            <a:avLst/>
          </a:prstGeom>
          <a:noFill/>
          <a:ln>
            <a:noFill/>
          </a:ln>
        </p:spPr>
        <p:txBody>
          <a:bodyPr spcFirstLastPara="1" wrap="square" lIns="365733" tIns="365733" rIns="365733" bIns="365733" anchor="t" anchorCtr="0">
            <a:noAutofit/>
          </a:bodyPr>
          <a:lstStyle/>
          <a:p>
            <a:pPr marL="609585">
              <a:lnSpc>
                <a:spcPct val="150000"/>
              </a:lnSpc>
              <a:spcBef>
                <a:spcPts val="2133"/>
              </a:spcBef>
              <a:spcAft>
                <a:spcPts val="2133"/>
              </a:spcAft>
            </a:pPr>
            <a:r>
              <a:rPr lang="en-US" sz="2000" dirty="0">
                <a:solidFill>
                  <a:schemeClr val="dk1"/>
                </a:solidFill>
                <a:latin typeface="Roboto"/>
                <a:ea typeface="Roboto"/>
                <a:cs typeface="Roboto"/>
                <a:sym typeface="Roboto"/>
              </a:rPr>
              <a:t>Healthcare databases assist with diagnosis and treatment, manage documentation and billing, and help reduce errors in medical operations and management. Because they limit paperwork and staff, databases in healthcare reduce medical facility running costs while improving performance</a:t>
            </a:r>
            <a:r>
              <a:rPr lang="en-US" sz="2000" dirty="0" smtClean="0">
                <a:solidFill>
                  <a:schemeClr val="dk1"/>
                </a:solidFill>
                <a:latin typeface="Roboto"/>
                <a:ea typeface="Roboto"/>
                <a:cs typeface="Roboto"/>
                <a:sym typeface="Roboto"/>
              </a:rPr>
              <a:t>.</a:t>
            </a:r>
          </a:p>
          <a:p>
            <a:pPr marL="1066785" indent="-457200">
              <a:spcBef>
                <a:spcPts val="2133"/>
              </a:spcBef>
              <a:spcAft>
                <a:spcPts val="2133"/>
              </a:spcAft>
              <a:buFont typeface="Arial" panose="020B0604020202020204" pitchFamily="34" charset="0"/>
              <a:buChar char="•"/>
            </a:pPr>
            <a:r>
              <a:rPr lang="en-US" sz="1600" dirty="0" smtClean="0">
                <a:solidFill>
                  <a:schemeClr val="dk1"/>
                </a:solidFill>
                <a:latin typeface="Roboto"/>
                <a:ea typeface="Roboto"/>
                <a:cs typeface="Roboto"/>
                <a:sym typeface="Roboto"/>
              </a:rPr>
              <a:t>All the patients have unique addresses</a:t>
            </a:r>
          </a:p>
          <a:p>
            <a:pPr marL="1066785" indent="-457200">
              <a:spcBef>
                <a:spcPts val="2133"/>
              </a:spcBef>
              <a:spcAft>
                <a:spcPts val="2133"/>
              </a:spcAft>
              <a:buFont typeface="Arial" panose="020B0604020202020204" pitchFamily="34" charset="0"/>
              <a:buChar char="•"/>
            </a:pPr>
            <a:r>
              <a:rPr lang="en-US" sz="1600" dirty="0" smtClean="0">
                <a:solidFill>
                  <a:schemeClr val="dk1"/>
                </a:solidFill>
                <a:latin typeface="Roboto"/>
                <a:ea typeface="Roboto"/>
                <a:cs typeface="Roboto"/>
                <a:sym typeface="Roboto"/>
              </a:rPr>
              <a:t>More male doctors than female </a:t>
            </a:r>
            <a:r>
              <a:rPr lang="en-US" sz="1600" dirty="0" smtClean="0">
                <a:solidFill>
                  <a:schemeClr val="dk1"/>
                </a:solidFill>
                <a:latin typeface="Roboto"/>
                <a:ea typeface="Roboto"/>
                <a:cs typeface="Roboto"/>
                <a:sym typeface="Roboto"/>
              </a:rPr>
              <a:t>doctors</a:t>
            </a:r>
          </a:p>
          <a:p>
            <a:pPr marL="1066785" indent="-457200">
              <a:spcBef>
                <a:spcPts val="2133"/>
              </a:spcBef>
              <a:spcAft>
                <a:spcPts val="2133"/>
              </a:spcAft>
              <a:buFont typeface="Arial" panose="020B0604020202020204" pitchFamily="34" charset="0"/>
              <a:buChar char="•"/>
            </a:pPr>
            <a:r>
              <a:rPr lang="en-US" sz="1600" dirty="0" smtClean="0">
                <a:solidFill>
                  <a:schemeClr val="dk1"/>
                </a:solidFill>
                <a:latin typeface="Roboto"/>
                <a:ea typeface="Roboto"/>
                <a:cs typeface="Roboto"/>
                <a:sym typeface="Roboto"/>
              </a:rPr>
              <a:t>Many patients do not require surgeries</a:t>
            </a:r>
            <a:endParaRPr lang="en-US" sz="1600" dirty="0" smtClean="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37402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Roboto"/>
                <a:ea typeface="Roboto"/>
                <a:cs typeface="Roboto"/>
                <a:sym typeface="Roboto"/>
              </a:rPr>
              <a:t>Future Scope</a:t>
            </a:r>
            <a:endParaRPr sz="4000" b="1" dirty="0">
              <a:solidFill>
                <a:srgbClr val="FFFFFF"/>
              </a:solidFill>
              <a:latin typeface="Roboto"/>
              <a:ea typeface="Roboto"/>
              <a:cs typeface="Roboto"/>
              <a:sym typeface="Roboto"/>
            </a:endParaRPr>
          </a:p>
        </p:txBody>
      </p:sp>
      <p:sp>
        <p:nvSpPr>
          <p:cNvPr id="392" name="Google Shape;392;p19"/>
          <p:cNvSpPr txBox="1"/>
          <p:nvPr/>
        </p:nvSpPr>
        <p:spPr>
          <a:xfrm>
            <a:off x="0" y="1021534"/>
            <a:ext cx="12192000" cy="5379265"/>
          </a:xfrm>
          <a:prstGeom prst="rect">
            <a:avLst/>
          </a:prstGeom>
          <a:noFill/>
          <a:ln>
            <a:noFill/>
          </a:ln>
        </p:spPr>
        <p:txBody>
          <a:bodyPr spcFirstLastPara="1" wrap="square" lIns="365733" tIns="365733" rIns="365733" bIns="365733" anchor="t" anchorCtr="0">
            <a:noAutofit/>
          </a:bodyPr>
          <a:lstStyle/>
          <a:p>
            <a:pPr marL="609585" algn="just">
              <a:lnSpc>
                <a:spcPct val="150000"/>
              </a:lnSpc>
              <a:spcBef>
                <a:spcPts val="2133"/>
              </a:spcBef>
              <a:spcAft>
                <a:spcPts val="2133"/>
              </a:spcAft>
            </a:pPr>
            <a:r>
              <a:rPr lang="en-US" sz="2667" dirty="0">
                <a:solidFill>
                  <a:schemeClr val="dk1"/>
                </a:solidFill>
                <a:latin typeface="Roboto"/>
                <a:ea typeface="Roboto"/>
                <a:cs typeface="Roboto"/>
                <a:sym typeface="Roboto"/>
              </a:rPr>
              <a:t>We can create more tables and connect them with one another as per the requirements of </a:t>
            </a:r>
            <a:r>
              <a:rPr lang="en-US" sz="2667">
                <a:solidFill>
                  <a:schemeClr val="dk1"/>
                </a:solidFill>
                <a:latin typeface="Roboto"/>
                <a:ea typeface="Roboto"/>
                <a:cs typeface="Roboto"/>
                <a:sym typeface="Roboto"/>
              </a:rPr>
              <a:t>the </a:t>
            </a:r>
            <a:r>
              <a:rPr lang="en-US" sz="2667" smtClean="0">
                <a:solidFill>
                  <a:schemeClr val="dk1"/>
                </a:solidFill>
                <a:latin typeface="Roboto"/>
                <a:ea typeface="Roboto"/>
                <a:cs typeface="Roboto"/>
                <a:sym typeface="Roboto"/>
              </a:rPr>
              <a:t>hospital, </a:t>
            </a:r>
            <a:r>
              <a:rPr lang="en-US" sz="2667" dirty="0">
                <a:solidFill>
                  <a:schemeClr val="dk1"/>
                </a:solidFill>
                <a:latin typeface="Roboto"/>
                <a:ea typeface="Roboto"/>
                <a:cs typeface="Roboto"/>
                <a:sym typeface="Roboto"/>
              </a:rPr>
              <a:t>we can also design a web-page in order to integrate our database with it</a:t>
            </a:r>
            <a:endParaRPr lang="en-US" sz="2667" dirty="0">
              <a:solidFill>
                <a:schemeClr val="dk1"/>
              </a:solidFill>
              <a:latin typeface="Roboto"/>
              <a:ea typeface="Roboto"/>
              <a:cs typeface="Roboto"/>
              <a:sym typeface="Roboto"/>
            </a:endParaRPr>
          </a:p>
        </p:txBody>
      </p:sp>
      <p:sp>
        <p:nvSpPr>
          <p:cNvPr id="393" name="Google Shape;393;p19"/>
          <p:cNvSpPr txBox="1"/>
          <p:nvPr/>
        </p:nvSpPr>
        <p:spPr>
          <a:xfrm>
            <a:off x="-13400" y="64008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516800" y="130333"/>
            <a:ext cx="675200" cy="7552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0" y="64008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2220828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380</Words>
  <Application>Microsoft Office PowerPoint</Application>
  <PresentationFormat>Widescreen</PresentationFormat>
  <Paragraphs>35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Roboto</vt:lpstr>
      <vt:lpstr>Office Theme</vt:lpstr>
      <vt:lpstr>PowerPoint Presentation</vt:lpstr>
      <vt:lpstr>Problem Statement</vt:lpstr>
      <vt:lpstr>About the Data</vt:lpstr>
      <vt:lpstr>Proposed Solution</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Zebion</dc:creator>
  <cp:lastModifiedBy>Bhavesh Khanchandani</cp:lastModifiedBy>
  <cp:revision>10</cp:revision>
  <dcterms:created xsi:type="dcterms:W3CDTF">2022-08-27T05:41:13Z</dcterms:created>
  <dcterms:modified xsi:type="dcterms:W3CDTF">2022-10-08T04:53:39Z</dcterms:modified>
</cp:coreProperties>
</file>