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Montserrat"/>
      <p:regular r:id="rId19"/>
      <p:bold r:id="rId20"/>
      <p:italic r:id="rId21"/>
      <p:boldItalic r:id="rId22"/>
    </p:embeddedFont>
    <p:embeddedFont>
      <p:font typeface="Source Code Pro"/>
      <p:regular r:id="rId23"/>
      <p:bold r:id="rId24"/>
      <p:italic r:id="rId25"/>
      <p:boldItalic r:id="rId26"/>
    </p:embeddedFont>
    <p:embeddedFont>
      <p:font typeface="Montserrat Medium"/>
      <p:regular r:id="rId27"/>
      <p:bold r:id="rId28"/>
      <p:italic r:id="rId29"/>
      <p:boldItalic r:id="rId30"/>
    </p:embeddedFont>
    <p:embeddedFont>
      <p:font typeface="Roboto Mono Regula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regular.fntdata"/><Relationship Id="rId30" Type="http://schemas.openxmlformats.org/officeDocument/2006/relationships/font" Target="fonts/MontserratMedium-boldItalic.fntdata"/><Relationship Id="rId11" Type="http://schemas.openxmlformats.org/officeDocument/2006/relationships/slide" Target="slides/slide6.xml"/><Relationship Id="rId33" Type="http://schemas.openxmlformats.org/officeDocument/2006/relationships/font" Target="fonts/RobotoMonoRegular-italic.fntdata"/><Relationship Id="rId10" Type="http://schemas.openxmlformats.org/officeDocument/2006/relationships/slide" Target="slides/slide5.xml"/><Relationship Id="rId32" Type="http://schemas.openxmlformats.org/officeDocument/2006/relationships/font" Target="fonts/RobotoMonoRegula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Regula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font" Target="fonts/AmaticSC-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a58b98a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a58b98a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a58b98ad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a58b98ad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ccce2530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ccce2530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Bhavesh</a:t>
            </a:r>
            <a:endParaRPr/>
          </a:p>
          <a:p>
            <a:pPr indent="0" lvl="0" marL="0" rtl="0" algn="l">
              <a:lnSpc>
                <a:spcPct val="115000"/>
              </a:lnSpc>
              <a:spcBef>
                <a:spcPts val="0"/>
              </a:spcBef>
              <a:spcAft>
                <a:spcPts val="1200"/>
              </a:spcAft>
              <a:buClr>
                <a:schemeClr val="dk1"/>
              </a:buClr>
              <a:buSzPts val="1100"/>
              <a:buFont typeface="Arial"/>
              <a:buNone/>
            </a:pPr>
            <a:r>
              <a:rPr lang="en" sz="1000">
                <a:solidFill>
                  <a:schemeClr val="dk1"/>
                </a:solidFill>
                <a:latin typeface="Montserrat"/>
                <a:ea typeface="Montserrat"/>
                <a:cs typeface="Montserrat"/>
                <a:sym typeface="Montserrat"/>
              </a:rPr>
              <a:t>Whenever we want to share a file publicly and make it available to many people we either need to post it in forums and tell people the directions to find that file or go through a hard process of sending the file by uploading it a to a cloud service and sharing it to each and every person and also when there is a case of sharing/request a file with an unknown person we need to contact him personally on social media and request that file</a:t>
            </a:r>
            <a:endParaRPr sz="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ccce2530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ccce2530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Karthik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ccce2530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ccce2530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a58b98a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a58b98a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a58b98a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a58b98a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Srineer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a58b98a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a58b98ad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Srineer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a58b98ad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a58b98ad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a58b98a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a58b98a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700"/>
              <a:t>File Sharing application </a:t>
            </a:r>
            <a:r>
              <a:rPr lang="en" sz="6000"/>
              <a:t>📁</a:t>
            </a:r>
            <a:endParaRPr sz="6000"/>
          </a:p>
        </p:txBody>
      </p:sp>
      <p:sp>
        <p:nvSpPr>
          <p:cNvPr id="57" name="Google Shape;57;p13"/>
          <p:cNvSpPr txBox="1"/>
          <p:nvPr>
            <p:ph idx="1" type="subTitle"/>
          </p:nvPr>
        </p:nvSpPr>
        <p:spPr>
          <a:xfrm>
            <a:off x="361350" y="3604750"/>
            <a:ext cx="8520600" cy="1707900"/>
          </a:xfrm>
          <a:prstGeom prst="rect">
            <a:avLst/>
          </a:prstGeom>
        </p:spPr>
        <p:txBody>
          <a:bodyPr anchorCtr="0" anchor="ctr" bIns="91425" lIns="91425" spcFirstLastPara="1" rIns="91425" wrap="square" tIns="91425">
            <a:noAutofit/>
          </a:bodyPr>
          <a:lstStyle/>
          <a:p>
            <a:pPr indent="-323850" lvl="0" marL="457200" rtl="0" algn="r">
              <a:lnSpc>
                <a:spcPct val="115000"/>
              </a:lnSpc>
              <a:spcBef>
                <a:spcPts val="0"/>
              </a:spcBef>
              <a:spcAft>
                <a:spcPts val="0"/>
              </a:spcAft>
              <a:buSzPts val="1500"/>
              <a:buFont typeface="Roboto Mono Regular"/>
              <a:buChar char="-"/>
            </a:pPr>
            <a:r>
              <a:rPr b="0" lang="en" sz="1500">
                <a:latin typeface="Roboto Mono Regular"/>
                <a:ea typeface="Roboto Mono Regular"/>
                <a:cs typeface="Roboto Mono Regular"/>
                <a:sym typeface="Roboto Mono Regular"/>
              </a:rPr>
              <a:t>C Bhavesh Kumar</a:t>
            </a:r>
            <a:endParaRPr b="0" sz="1500">
              <a:latin typeface="Roboto Mono Regular"/>
              <a:ea typeface="Roboto Mono Regular"/>
              <a:cs typeface="Roboto Mono Regular"/>
              <a:sym typeface="Roboto Mono Regular"/>
            </a:endParaRPr>
          </a:p>
          <a:p>
            <a:pPr indent="-323850" lvl="0" marL="457200" rtl="0" algn="r">
              <a:lnSpc>
                <a:spcPct val="115000"/>
              </a:lnSpc>
              <a:spcBef>
                <a:spcPts val="0"/>
              </a:spcBef>
              <a:spcAft>
                <a:spcPts val="0"/>
              </a:spcAft>
              <a:buSzPts val="1500"/>
              <a:buFont typeface="Roboto Mono Regular"/>
              <a:buChar char="-"/>
            </a:pPr>
            <a:r>
              <a:rPr b="0" lang="en" sz="1500">
                <a:latin typeface="Roboto Mono Regular"/>
                <a:ea typeface="Roboto Mono Regular"/>
                <a:cs typeface="Roboto Mono Regular"/>
                <a:sym typeface="Roboto Mono Regular"/>
              </a:rPr>
              <a:t> </a:t>
            </a:r>
            <a:r>
              <a:rPr b="0" lang="en" sz="1500">
                <a:latin typeface="Roboto Mono Regular"/>
                <a:ea typeface="Roboto Mono Regular"/>
                <a:cs typeface="Roboto Mono Regular"/>
                <a:sym typeface="Roboto Mono Regular"/>
              </a:rPr>
              <a:t> </a:t>
            </a:r>
            <a:r>
              <a:rPr b="0" lang="en" sz="1500">
                <a:latin typeface="Roboto Mono Regular"/>
                <a:ea typeface="Roboto Mono Regular"/>
                <a:cs typeface="Roboto Mono Regular"/>
                <a:sym typeface="Roboto Mono Regular"/>
              </a:rPr>
              <a:t>Kaushik rishi </a:t>
            </a:r>
            <a:endParaRPr b="0" sz="1500">
              <a:latin typeface="Roboto Mono Regular"/>
              <a:ea typeface="Roboto Mono Regular"/>
              <a:cs typeface="Roboto Mono Regular"/>
              <a:sym typeface="Roboto Mono Regular"/>
            </a:endParaRPr>
          </a:p>
          <a:p>
            <a:pPr indent="-323850" lvl="0" marL="457200" rtl="0" algn="r">
              <a:lnSpc>
                <a:spcPct val="115000"/>
              </a:lnSpc>
              <a:spcBef>
                <a:spcPts val="0"/>
              </a:spcBef>
              <a:spcAft>
                <a:spcPts val="0"/>
              </a:spcAft>
              <a:buSzPts val="1500"/>
              <a:buFont typeface="Roboto Mono Regular"/>
              <a:buChar char="-"/>
            </a:pPr>
            <a:r>
              <a:rPr b="0" lang="en" sz="1500">
                <a:latin typeface="Roboto Mono Regular"/>
                <a:ea typeface="Roboto Mono Regular"/>
                <a:cs typeface="Roboto Mono Regular"/>
                <a:sym typeface="Roboto Mono Regular"/>
              </a:rPr>
              <a:t>Karthik konyala</a:t>
            </a:r>
            <a:endParaRPr b="0" sz="1500">
              <a:latin typeface="Roboto Mono Regular"/>
              <a:ea typeface="Roboto Mono Regular"/>
              <a:cs typeface="Roboto Mono Regular"/>
              <a:sym typeface="Roboto Mono Regular"/>
            </a:endParaRPr>
          </a:p>
          <a:p>
            <a:pPr indent="-323850" lvl="0" marL="457200" rtl="0" algn="r">
              <a:lnSpc>
                <a:spcPct val="115000"/>
              </a:lnSpc>
              <a:spcBef>
                <a:spcPts val="0"/>
              </a:spcBef>
              <a:spcAft>
                <a:spcPts val="0"/>
              </a:spcAft>
              <a:buSzPts val="1500"/>
              <a:buFont typeface="Roboto Mono Regular"/>
              <a:buChar char="-"/>
            </a:pPr>
            <a:r>
              <a:rPr b="0" lang="en" sz="1500">
                <a:latin typeface="Roboto Mono Regular"/>
                <a:ea typeface="Roboto Mono Regular"/>
                <a:cs typeface="Roboto Mono Regular"/>
                <a:sym typeface="Roboto Mono Regular"/>
              </a:rPr>
              <a:t> Srineer kaleri</a:t>
            </a:r>
            <a:endParaRPr b="0" sz="1500">
              <a:latin typeface="Roboto Mono Regular"/>
              <a:ea typeface="Roboto Mono Regular"/>
              <a:cs typeface="Roboto Mono Regular"/>
              <a:sym typeface="Roboto Mono Regular"/>
            </a:endParaRPr>
          </a:p>
          <a:p>
            <a:pPr indent="-323850" lvl="0" marL="457200" rtl="0" algn="r">
              <a:lnSpc>
                <a:spcPct val="115000"/>
              </a:lnSpc>
              <a:spcBef>
                <a:spcPts val="0"/>
              </a:spcBef>
              <a:spcAft>
                <a:spcPts val="0"/>
              </a:spcAft>
              <a:buSzPts val="1500"/>
              <a:buFont typeface="Roboto Mono Regular"/>
              <a:buChar char="-"/>
            </a:pPr>
            <a:r>
              <a:rPr b="0" lang="en" sz="1500">
                <a:latin typeface="Roboto Mono Regular"/>
                <a:ea typeface="Roboto Mono Regular"/>
                <a:cs typeface="Roboto Mono Regular"/>
                <a:sym typeface="Roboto Mono Regular"/>
              </a:rPr>
              <a:t> Manideep reddy</a:t>
            </a:r>
            <a:endParaRPr b="0" sz="1500">
              <a:latin typeface="Roboto Mono Regular"/>
              <a:ea typeface="Roboto Mono Regular"/>
              <a:cs typeface="Roboto Mono Regular"/>
              <a:sym typeface="Roboto Mono Regular"/>
            </a:endParaRPr>
          </a:p>
          <a:p>
            <a:pPr indent="0" lvl="0" marL="0" rtl="0" algn="ctr">
              <a:lnSpc>
                <a:spcPct val="115000"/>
              </a:lnSpc>
              <a:spcBef>
                <a:spcPts val="0"/>
              </a:spcBef>
              <a:spcAft>
                <a:spcPts val="0"/>
              </a:spcAft>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212425" y="133975"/>
            <a:ext cx="5383800" cy="55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375"/>
              <a:buNone/>
            </a:pPr>
            <a:r>
              <a:rPr lang="en" sz="2880"/>
              <a:t>HIGH LEVEL OVERVIEW OF THE WORKING OF THE APPLICATION</a:t>
            </a:r>
            <a:endParaRPr sz="2880"/>
          </a:p>
        </p:txBody>
      </p:sp>
      <p:pic>
        <p:nvPicPr>
          <p:cNvPr id="113" name="Google Shape;113;p22"/>
          <p:cNvPicPr preferRelativeResize="0"/>
          <p:nvPr/>
        </p:nvPicPr>
        <p:blipFill>
          <a:blip r:embed="rId3">
            <a:alphaModFix/>
          </a:blip>
          <a:stretch>
            <a:fillRect/>
          </a:stretch>
        </p:blipFill>
        <p:spPr>
          <a:xfrm>
            <a:off x="311700" y="917250"/>
            <a:ext cx="6450242" cy="3994451"/>
          </a:xfrm>
          <a:prstGeom prst="rect">
            <a:avLst/>
          </a:prstGeom>
          <a:noFill/>
          <a:ln>
            <a:noFill/>
          </a:ln>
        </p:spPr>
      </p:pic>
      <p:sp>
        <p:nvSpPr>
          <p:cNvPr id="114" name="Google Shape;114;p22"/>
          <p:cNvSpPr txBox="1"/>
          <p:nvPr/>
        </p:nvSpPr>
        <p:spPr>
          <a:xfrm>
            <a:off x="7274300" y="1172050"/>
            <a:ext cx="1678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This the high level overview of how the server will be accepting requests and responding to the user based on whether the user is trying to upload the file or access the file</a:t>
            </a:r>
            <a:endParaRPr>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IMPROVEMENTS</a:t>
            </a:r>
            <a:endParaRPr/>
          </a:p>
        </p:txBody>
      </p:sp>
      <p:sp>
        <p:nvSpPr>
          <p:cNvPr id="120" name="Google Shape;120;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358"/>
              <a:buNone/>
            </a:pPr>
            <a:r>
              <a:t/>
            </a:r>
            <a:endParaRPr sz="2100">
              <a:solidFill>
                <a:srgbClr val="000000"/>
              </a:solidFill>
              <a:latin typeface="Montserrat"/>
              <a:ea typeface="Montserrat"/>
              <a:cs typeface="Montserrat"/>
              <a:sym typeface="Montserrat"/>
            </a:endParaRPr>
          </a:p>
          <a:p>
            <a:pPr indent="0" lvl="0" marL="0" rtl="0" algn="l">
              <a:spcBef>
                <a:spcPts val="1200"/>
              </a:spcBef>
              <a:spcAft>
                <a:spcPts val="0"/>
              </a:spcAft>
              <a:buSzPts val="358"/>
              <a:buNone/>
            </a:pPr>
            <a:r>
              <a:rPr lang="en" sz="2100">
                <a:solidFill>
                  <a:srgbClr val="000000"/>
                </a:solidFill>
                <a:latin typeface="Montserrat"/>
                <a:ea typeface="Montserrat"/>
                <a:cs typeface="Montserrat"/>
                <a:sym typeface="Montserrat"/>
              </a:rPr>
              <a:t>- Make an API using REST architecture for the website and rebuild it.</a:t>
            </a:r>
            <a:endParaRPr sz="2100">
              <a:solidFill>
                <a:srgbClr val="000000"/>
              </a:solidFill>
              <a:latin typeface="Montserrat"/>
              <a:ea typeface="Montserrat"/>
              <a:cs typeface="Montserrat"/>
              <a:sym typeface="Montserrat"/>
            </a:endParaRPr>
          </a:p>
          <a:p>
            <a:pPr indent="0" lvl="0" marL="0" rtl="0" algn="l">
              <a:spcBef>
                <a:spcPts val="1200"/>
              </a:spcBef>
              <a:spcAft>
                <a:spcPts val="0"/>
              </a:spcAft>
              <a:buSzPts val="358"/>
              <a:buNone/>
            </a:pPr>
            <a:r>
              <a:t/>
            </a:r>
            <a:endParaRPr sz="2100">
              <a:solidFill>
                <a:srgbClr val="000000"/>
              </a:solidFill>
              <a:latin typeface="Montserrat"/>
              <a:ea typeface="Montserrat"/>
              <a:cs typeface="Montserrat"/>
              <a:sym typeface="Montserrat"/>
            </a:endParaRPr>
          </a:p>
          <a:p>
            <a:pPr indent="0" lvl="0" marL="0" rtl="0" algn="l">
              <a:spcBef>
                <a:spcPts val="1200"/>
              </a:spcBef>
              <a:spcAft>
                <a:spcPts val="0"/>
              </a:spcAft>
              <a:buSzPts val="358"/>
              <a:buNone/>
            </a:pPr>
            <a:r>
              <a:rPr lang="en" sz="2100">
                <a:solidFill>
                  <a:srgbClr val="000000"/>
                </a:solidFill>
                <a:latin typeface="Montserrat"/>
                <a:ea typeface="Montserrat"/>
                <a:cs typeface="Montserrat"/>
                <a:sym typeface="Montserrat"/>
              </a:rPr>
              <a:t>- Will work on folder upload and resumable file uploads.</a:t>
            </a:r>
            <a:endParaRPr sz="2100">
              <a:solidFill>
                <a:srgbClr val="000000"/>
              </a:solidFill>
              <a:latin typeface="Montserrat"/>
              <a:ea typeface="Montserrat"/>
              <a:cs typeface="Montserrat"/>
              <a:sym typeface="Montserrat"/>
            </a:endParaRPr>
          </a:p>
          <a:p>
            <a:pPr indent="0" lvl="0" marL="0" rtl="0" algn="l">
              <a:spcBef>
                <a:spcPts val="1200"/>
              </a:spcBef>
              <a:spcAft>
                <a:spcPts val="1200"/>
              </a:spcAft>
              <a:buSzPts val="358"/>
              <a:buNone/>
            </a:pPr>
            <a:r>
              <a:t/>
            </a:r>
            <a:endParaRPr sz="1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000000"/>
                </a:solidFill>
                <a:latin typeface="Montserrat Medium"/>
                <a:ea typeface="Montserrat Medium"/>
                <a:cs typeface="Montserrat Medium"/>
                <a:sym typeface="Montserrat Medium"/>
              </a:rPr>
              <a:t>Problem statement:</a:t>
            </a:r>
            <a:endParaRPr u="sng">
              <a:solidFill>
                <a:srgbClr val="000000"/>
              </a:solidFill>
              <a:latin typeface="Montserrat Medium"/>
              <a:ea typeface="Montserrat Medium"/>
              <a:cs typeface="Montserrat Medium"/>
              <a:sym typeface="Montserrat Medium"/>
            </a:endParaRPr>
          </a:p>
          <a:p>
            <a:pPr indent="-355600" lvl="0" marL="457200" rtl="0" algn="l">
              <a:spcBef>
                <a:spcPts val="1200"/>
              </a:spcBef>
              <a:spcAft>
                <a:spcPts val="0"/>
              </a:spcAft>
              <a:buClr>
                <a:srgbClr val="000000"/>
              </a:buClr>
              <a:buSzPts val="2000"/>
              <a:buFont typeface="Montserrat"/>
              <a:buChar char="❏"/>
            </a:pPr>
            <a:r>
              <a:rPr lang="en" sz="2000">
                <a:solidFill>
                  <a:srgbClr val="000000"/>
                </a:solidFill>
                <a:latin typeface="Montserrat"/>
                <a:ea typeface="Montserrat"/>
                <a:cs typeface="Montserrat"/>
                <a:sym typeface="Montserrat"/>
              </a:rPr>
              <a:t>Need to contact the file owner on social media for the file.</a:t>
            </a:r>
            <a:endParaRPr sz="2000">
              <a:solidFill>
                <a:srgbClr val="000000"/>
              </a:solidFill>
              <a:latin typeface="Montserrat"/>
              <a:ea typeface="Montserrat"/>
              <a:cs typeface="Montserrat"/>
              <a:sym typeface="Montserrat"/>
            </a:endParaRPr>
          </a:p>
          <a:p>
            <a:pPr indent="-355600" lvl="0" marL="457200" rtl="0" algn="l">
              <a:spcBef>
                <a:spcPts val="0"/>
              </a:spcBef>
              <a:spcAft>
                <a:spcPts val="0"/>
              </a:spcAft>
              <a:buClr>
                <a:srgbClr val="000000"/>
              </a:buClr>
              <a:buSzPts val="2000"/>
              <a:buFont typeface="Montserrat"/>
              <a:buChar char="❏"/>
            </a:pPr>
            <a:r>
              <a:rPr lang="en" sz="2000">
                <a:solidFill>
                  <a:srgbClr val="000000"/>
                </a:solidFill>
                <a:latin typeface="Montserrat"/>
                <a:ea typeface="Montserrat"/>
                <a:cs typeface="Montserrat"/>
                <a:sym typeface="Montserrat"/>
              </a:rPr>
              <a:t>The pain of showing people the directions to find a particular file.</a:t>
            </a:r>
            <a:endParaRPr sz="2000">
              <a:solidFill>
                <a:srgbClr val="000000"/>
              </a:solidFill>
              <a:latin typeface="Montserrat"/>
              <a:ea typeface="Montserrat"/>
              <a:cs typeface="Montserrat"/>
              <a:sym typeface="Montserrat"/>
            </a:endParaRPr>
          </a:p>
          <a:p>
            <a:pPr indent="-355600" lvl="0" marL="457200" rtl="0" algn="l">
              <a:spcBef>
                <a:spcPts val="0"/>
              </a:spcBef>
              <a:spcAft>
                <a:spcPts val="0"/>
              </a:spcAft>
              <a:buClr>
                <a:srgbClr val="000000"/>
              </a:buClr>
              <a:buSzPts val="2000"/>
              <a:buFont typeface="Montserrat"/>
              <a:buChar char="❏"/>
            </a:pPr>
            <a:r>
              <a:rPr lang="en" sz="2000">
                <a:solidFill>
                  <a:srgbClr val="000000"/>
                </a:solidFill>
                <a:latin typeface="Montserrat"/>
                <a:ea typeface="Montserrat"/>
                <a:cs typeface="Montserrat"/>
                <a:sym typeface="Montserrat"/>
              </a:rPr>
              <a:t>The need of using personal accounts cloud storage for sharing small files.</a:t>
            </a:r>
            <a:endParaRPr sz="2000">
              <a:solidFill>
                <a:srgbClr val="000000"/>
              </a:solidFill>
              <a:latin typeface="Montserrat"/>
              <a:ea typeface="Montserrat"/>
              <a:cs typeface="Montserrat"/>
              <a:sym typeface="Montserrat"/>
            </a:endParaRPr>
          </a:p>
          <a:p>
            <a:pPr indent="-355600" lvl="0" marL="457200" rtl="0" algn="l">
              <a:spcBef>
                <a:spcPts val="0"/>
              </a:spcBef>
              <a:spcAft>
                <a:spcPts val="0"/>
              </a:spcAft>
              <a:buClr>
                <a:srgbClr val="000000"/>
              </a:buClr>
              <a:buSzPts val="2000"/>
              <a:buFont typeface="Montserrat"/>
              <a:buChar char="❏"/>
            </a:pPr>
            <a:r>
              <a:rPr lang="en" sz="2000">
                <a:solidFill>
                  <a:srgbClr val="000000"/>
                </a:solidFill>
                <a:latin typeface="Montserrat"/>
                <a:ea typeface="Montserrat"/>
                <a:cs typeface="Montserrat"/>
                <a:sym typeface="Montserrat"/>
              </a:rPr>
              <a:t>No single place that is Ad-free for converting files from one format to other.</a:t>
            </a:r>
            <a:endParaRPr sz="2000">
              <a:solidFill>
                <a:srgbClr val="000000"/>
              </a:solidFill>
              <a:latin typeface="Montserrat"/>
              <a:ea typeface="Montserrat"/>
              <a:cs typeface="Montserrat"/>
              <a:sym typeface="Montserrat"/>
            </a:endParaRPr>
          </a:p>
        </p:txBody>
      </p:sp>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motivation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SOlution 	</a:t>
            </a:r>
            <a:endParaRPr/>
          </a:p>
        </p:txBody>
      </p:sp>
      <p:sp>
        <p:nvSpPr>
          <p:cNvPr id="69" name="Google Shape;69;p15"/>
          <p:cNvSpPr txBox="1"/>
          <p:nvPr>
            <p:ph idx="1" type="body"/>
          </p:nvPr>
        </p:nvSpPr>
        <p:spPr>
          <a:xfrm>
            <a:off x="311700" y="1093850"/>
            <a:ext cx="8520600" cy="365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Our aim is to develop an application to share files instantly and anonymously with a single click without the need to upload it to a personal cloud service. </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Not only sharing files but we also are planning to provide embed links for images so that they can be embedded into an html document.</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Providing a user friendly UI and forums for file requesting and other features like converting the files between different file formats could be done online.</a:t>
            </a:r>
            <a:endParaRPr>
              <a:solidFill>
                <a:srgbClr val="000000"/>
              </a:solidFill>
              <a:latin typeface="Montserrat"/>
              <a:ea typeface="Montserrat"/>
              <a:cs typeface="Montserrat"/>
              <a:sym typeface="Montserrat"/>
            </a:endParaRPr>
          </a:p>
          <a:p>
            <a:pPr indent="-342900" lvl="0" marL="457200" rtl="0" algn="l">
              <a:spcBef>
                <a:spcPts val="0"/>
              </a:spcBef>
              <a:spcAft>
                <a:spcPts val="0"/>
              </a:spcAft>
              <a:buClr>
                <a:srgbClr val="000000"/>
              </a:buClr>
              <a:buSzPts val="1800"/>
              <a:buFont typeface="Montserrat"/>
              <a:buChar char="-"/>
            </a:pPr>
            <a:r>
              <a:rPr lang="en">
                <a:solidFill>
                  <a:srgbClr val="000000"/>
                </a:solidFill>
                <a:latin typeface="Montserrat"/>
                <a:ea typeface="Montserrat"/>
                <a:cs typeface="Montserrat"/>
                <a:sym typeface="Montserrat"/>
              </a:rPr>
              <a:t>We can also share the file within a certain group of people providing the user ids of the people who would be given access to the file.</a:t>
            </a:r>
            <a:endParaRPr>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description / Features of APPLICATION</a:t>
            </a:r>
            <a:endParaRPr/>
          </a:p>
        </p:txBody>
      </p:sp>
      <p:sp>
        <p:nvSpPr>
          <p:cNvPr id="75" name="Google Shape;75;p16"/>
          <p:cNvSpPr txBox="1"/>
          <p:nvPr>
            <p:ph idx="1" type="body"/>
          </p:nvPr>
        </p:nvSpPr>
        <p:spPr>
          <a:xfrm>
            <a:off x="311700" y="1093850"/>
            <a:ext cx="8520600" cy="3921900"/>
          </a:xfrm>
          <a:prstGeom prst="rect">
            <a:avLst/>
          </a:prstGeom>
        </p:spPr>
        <p:txBody>
          <a:bodyPr anchorCtr="0" anchor="t" bIns="91425" lIns="91425" spcFirstLastPara="1" rIns="91425" wrap="square" tIns="91425">
            <a:noAutofit/>
          </a:bodyPr>
          <a:lstStyle/>
          <a:p>
            <a:pPr indent="-342582" lvl="0" marL="457200" rtl="0" algn="l">
              <a:lnSpc>
                <a:spcPct val="130000"/>
              </a:lnSpc>
              <a:spcBef>
                <a:spcPts val="0"/>
              </a:spcBef>
              <a:spcAft>
                <a:spcPts val="0"/>
              </a:spcAft>
              <a:buClr>
                <a:srgbClr val="000000"/>
              </a:buClr>
              <a:buSzPts val="1795"/>
              <a:buFont typeface="Montserrat"/>
              <a:buChar char="○"/>
            </a:pPr>
            <a:r>
              <a:rPr lang="en" sz="1795" u="sng">
                <a:solidFill>
                  <a:srgbClr val="000000"/>
                </a:solidFill>
                <a:latin typeface="Montserrat"/>
                <a:ea typeface="Montserrat"/>
                <a:cs typeface="Montserrat"/>
                <a:sym typeface="Montserrat"/>
              </a:rPr>
              <a:t>File sharing module</a:t>
            </a:r>
            <a:r>
              <a:rPr lang="en" sz="1795">
                <a:solidFill>
                  <a:srgbClr val="000000"/>
                </a:solidFill>
                <a:latin typeface="Montserrat"/>
                <a:ea typeface="Montserrat"/>
                <a:cs typeface="Montserrat"/>
                <a:sym typeface="Montserrat"/>
              </a:rPr>
              <a:t> : The core module of the project is the concept of sharing the files. When a user sends a post request to the server with the file he gets a link back which he can share with any other person on the internet.</a:t>
            </a:r>
            <a:endParaRPr sz="1795">
              <a:solidFill>
                <a:srgbClr val="000000"/>
              </a:solidFill>
              <a:latin typeface="Montserrat"/>
              <a:ea typeface="Montserrat"/>
              <a:cs typeface="Montserrat"/>
              <a:sym typeface="Montserrat"/>
            </a:endParaRPr>
          </a:p>
          <a:p>
            <a:pPr indent="-342582" lvl="0" marL="457200" rtl="0" algn="l">
              <a:lnSpc>
                <a:spcPct val="130000"/>
              </a:lnSpc>
              <a:spcBef>
                <a:spcPts val="0"/>
              </a:spcBef>
              <a:spcAft>
                <a:spcPts val="0"/>
              </a:spcAft>
              <a:buClr>
                <a:srgbClr val="000000"/>
              </a:buClr>
              <a:buSzPts val="1795"/>
              <a:buFont typeface="Montserrat"/>
              <a:buChar char="○"/>
            </a:pPr>
            <a:r>
              <a:rPr lang="en" sz="1795" u="sng">
                <a:solidFill>
                  <a:srgbClr val="000000"/>
                </a:solidFill>
                <a:latin typeface="Montserrat"/>
                <a:ea typeface="Montserrat"/>
                <a:cs typeface="Montserrat"/>
                <a:sym typeface="Montserrat"/>
              </a:rPr>
              <a:t>Accessing the files uploaded by a certain user: </a:t>
            </a:r>
            <a:r>
              <a:rPr lang="en" sz="1795">
                <a:solidFill>
                  <a:srgbClr val="000000"/>
                </a:solidFill>
                <a:latin typeface="Montserrat"/>
                <a:ea typeface="Montserrat"/>
                <a:cs typeface="Montserrat"/>
                <a:sym typeface="Montserrat"/>
              </a:rPr>
              <a:t>When we head over to the baseurl/{username} we can see the publicly uploaded files of the user and the date and time of upload.</a:t>
            </a:r>
            <a:endParaRPr sz="1795">
              <a:solidFill>
                <a:srgbClr val="000000"/>
              </a:solidFill>
              <a:latin typeface="Montserrat"/>
              <a:ea typeface="Montserrat"/>
              <a:cs typeface="Montserrat"/>
              <a:sym typeface="Montserrat"/>
            </a:endParaRPr>
          </a:p>
          <a:p>
            <a:pPr indent="-342582" lvl="0" marL="457200" rtl="0" algn="l">
              <a:lnSpc>
                <a:spcPct val="130000"/>
              </a:lnSpc>
              <a:spcBef>
                <a:spcPts val="0"/>
              </a:spcBef>
              <a:spcAft>
                <a:spcPts val="0"/>
              </a:spcAft>
              <a:buClr>
                <a:srgbClr val="000000"/>
              </a:buClr>
              <a:buSzPts val="1795"/>
              <a:buFont typeface="Montserrat"/>
              <a:buChar char="○"/>
            </a:pPr>
            <a:r>
              <a:rPr lang="en" sz="1795" u="sng">
                <a:solidFill>
                  <a:srgbClr val="000000"/>
                </a:solidFill>
                <a:latin typeface="Montserrat"/>
                <a:ea typeface="Montserrat"/>
                <a:cs typeface="Montserrat"/>
                <a:sym typeface="Montserrat"/>
              </a:rPr>
              <a:t>Authentication Module </a:t>
            </a:r>
            <a:r>
              <a:rPr lang="en" sz="1795">
                <a:solidFill>
                  <a:srgbClr val="000000"/>
                </a:solidFill>
                <a:latin typeface="Montserrat"/>
                <a:ea typeface="Montserrat"/>
                <a:cs typeface="Montserrat"/>
                <a:sym typeface="Montserrat"/>
              </a:rPr>
              <a:t>: Implement the authentication using JWT and cookies and sessions. </a:t>
            </a:r>
            <a:endParaRPr sz="1595">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1093850"/>
            <a:ext cx="8520600" cy="3921900"/>
          </a:xfrm>
          <a:prstGeom prst="rect">
            <a:avLst/>
          </a:prstGeom>
        </p:spPr>
        <p:txBody>
          <a:bodyPr anchorCtr="0" anchor="t" bIns="91425" lIns="91425" spcFirstLastPara="1" rIns="91425" wrap="square" tIns="91425">
            <a:noAutofit/>
          </a:bodyPr>
          <a:lstStyle/>
          <a:p>
            <a:pPr indent="-348932" lvl="0" marL="457200" rtl="0" algn="l">
              <a:lnSpc>
                <a:spcPct val="130000"/>
              </a:lnSpc>
              <a:spcBef>
                <a:spcPts val="0"/>
              </a:spcBef>
              <a:spcAft>
                <a:spcPts val="0"/>
              </a:spcAft>
              <a:buClr>
                <a:srgbClr val="000000"/>
              </a:buClr>
              <a:buSzPts val="1895"/>
              <a:buFont typeface="Montserrat"/>
              <a:buChar char="○"/>
            </a:pPr>
            <a:r>
              <a:rPr lang="en" sz="1895" u="sng">
                <a:solidFill>
                  <a:srgbClr val="000000"/>
                </a:solidFill>
                <a:latin typeface="Montserrat"/>
                <a:ea typeface="Montserrat"/>
                <a:cs typeface="Montserrat"/>
                <a:sym typeface="Montserrat"/>
              </a:rPr>
              <a:t>Discussion forum module</a:t>
            </a:r>
            <a:r>
              <a:rPr lang="en" sz="1895">
                <a:solidFill>
                  <a:srgbClr val="000000"/>
                </a:solidFill>
                <a:latin typeface="Montserrat"/>
                <a:ea typeface="Montserrat"/>
                <a:cs typeface="Montserrat"/>
                <a:sym typeface="Montserrat"/>
              </a:rPr>
              <a:t> : We will have a discussion forum where users can publicly request for some files like an image of a dog etc, and other users can share the file.</a:t>
            </a:r>
            <a:endParaRPr sz="1895">
              <a:solidFill>
                <a:srgbClr val="000000"/>
              </a:solidFill>
              <a:latin typeface="Montserrat"/>
              <a:ea typeface="Montserrat"/>
              <a:cs typeface="Montserrat"/>
              <a:sym typeface="Montserrat"/>
            </a:endParaRPr>
          </a:p>
          <a:p>
            <a:pPr indent="-348932" lvl="0" marL="457200" rtl="0" algn="l">
              <a:lnSpc>
                <a:spcPct val="130000"/>
              </a:lnSpc>
              <a:spcBef>
                <a:spcPts val="0"/>
              </a:spcBef>
              <a:spcAft>
                <a:spcPts val="0"/>
              </a:spcAft>
              <a:buClr>
                <a:srgbClr val="000000"/>
              </a:buClr>
              <a:buSzPts val="1895"/>
              <a:buFont typeface="Montserrat"/>
              <a:buChar char="○"/>
            </a:pPr>
            <a:r>
              <a:rPr lang="en" sz="1895" u="sng">
                <a:solidFill>
                  <a:srgbClr val="000000"/>
                </a:solidFill>
                <a:latin typeface="Montserrat"/>
                <a:ea typeface="Montserrat"/>
                <a:cs typeface="Montserrat"/>
                <a:sym typeface="Montserrat"/>
              </a:rPr>
              <a:t>File Upload based on authentication</a:t>
            </a:r>
            <a:r>
              <a:rPr lang="en" sz="1895" u="sng">
                <a:solidFill>
                  <a:srgbClr val="000000"/>
                </a:solidFill>
                <a:latin typeface="Montserrat"/>
                <a:ea typeface="Montserrat"/>
                <a:cs typeface="Montserrat"/>
                <a:sym typeface="Montserrat"/>
              </a:rPr>
              <a:t> : </a:t>
            </a:r>
            <a:r>
              <a:rPr lang="en" sz="1895">
                <a:solidFill>
                  <a:srgbClr val="000000"/>
                </a:solidFill>
                <a:latin typeface="Montserrat"/>
                <a:ea typeface="Montserrat"/>
                <a:cs typeface="Montserrat"/>
                <a:sym typeface="Montserrat"/>
              </a:rPr>
              <a:t> We will restrict the size of file upload to certain mb for guest users and will make larger uploads available for authenticated users</a:t>
            </a:r>
            <a:endParaRPr sz="1895">
              <a:solidFill>
                <a:srgbClr val="000000"/>
              </a:solidFill>
              <a:latin typeface="Montserrat"/>
              <a:ea typeface="Montserrat"/>
              <a:cs typeface="Montserrat"/>
              <a:sym typeface="Montserrat"/>
            </a:endParaRPr>
          </a:p>
          <a:p>
            <a:pPr indent="-348932" lvl="0" marL="457200" rtl="0" algn="l">
              <a:lnSpc>
                <a:spcPct val="130000"/>
              </a:lnSpc>
              <a:spcBef>
                <a:spcPts val="0"/>
              </a:spcBef>
              <a:spcAft>
                <a:spcPts val="0"/>
              </a:spcAft>
              <a:buClr>
                <a:srgbClr val="000000"/>
              </a:buClr>
              <a:buSzPts val="1895"/>
              <a:buFont typeface="Montserrat"/>
              <a:buChar char="○"/>
            </a:pPr>
            <a:r>
              <a:rPr lang="en" sz="1895" u="sng">
                <a:solidFill>
                  <a:srgbClr val="000000"/>
                </a:solidFill>
                <a:latin typeface="Montserrat"/>
                <a:ea typeface="Montserrat"/>
                <a:cs typeface="Montserrat"/>
                <a:sym typeface="Montserrat"/>
              </a:rPr>
              <a:t>Self destructing files module</a:t>
            </a:r>
            <a:r>
              <a:rPr lang="en" sz="1895" u="sng">
                <a:solidFill>
                  <a:srgbClr val="000000"/>
                </a:solidFill>
                <a:latin typeface="Montserrat"/>
                <a:ea typeface="Montserrat"/>
                <a:cs typeface="Montserrat"/>
                <a:sym typeface="Montserrat"/>
              </a:rPr>
              <a:t> </a:t>
            </a:r>
            <a:r>
              <a:rPr lang="en" sz="1895">
                <a:solidFill>
                  <a:srgbClr val="000000"/>
                </a:solidFill>
                <a:latin typeface="Montserrat"/>
                <a:ea typeface="Montserrat"/>
                <a:cs typeface="Montserrat"/>
                <a:sym typeface="Montserrat"/>
              </a:rPr>
              <a:t>: When uploading the file we will give an option to choose from wherein user can choose the link to be invalid after a certain time.</a:t>
            </a:r>
            <a:endParaRPr sz="1895">
              <a:solidFill>
                <a:srgbClr val="000000"/>
              </a:solidFill>
              <a:latin typeface="Montserrat"/>
              <a:ea typeface="Montserrat"/>
              <a:cs typeface="Montserrat"/>
              <a:sym typeface="Montserrat"/>
            </a:endParaRPr>
          </a:p>
          <a:p>
            <a:pPr indent="0" lvl="0" marL="0" rtl="0" algn="l">
              <a:lnSpc>
                <a:spcPct val="95000"/>
              </a:lnSpc>
              <a:spcBef>
                <a:spcPts val="1200"/>
              </a:spcBef>
              <a:spcAft>
                <a:spcPts val="1200"/>
              </a:spcAft>
              <a:buSzPts val="852"/>
              <a:buNone/>
            </a:pPr>
            <a:r>
              <a:t/>
            </a:r>
            <a:endParaRPr sz="1595">
              <a:solidFill>
                <a:srgbClr val="000000"/>
              </a:solidFill>
              <a:latin typeface="Montserrat"/>
              <a:ea typeface="Montserrat"/>
              <a:cs typeface="Montserrat"/>
              <a:sym typeface="Montserrat"/>
            </a:endParaRPr>
          </a:p>
        </p:txBody>
      </p:sp>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description / Features of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name</a:t>
            </a:r>
            <a:endParaRPr/>
          </a:p>
        </p:txBody>
      </p:sp>
      <p:sp>
        <p:nvSpPr>
          <p:cNvPr id="87" name="Google Shape;87;p18"/>
          <p:cNvSpPr txBox="1"/>
          <p:nvPr>
            <p:ph idx="1" type="body"/>
          </p:nvPr>
        </p:nvSpPr>
        <p:spPr>
          <a:xfrm>
            <a:off x="311700" y="943675"/>
            <a:ext cx="8520600" cy="415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u="sng">
                <a:solidFill>
                  <a:srgbClr val="000000"/>
                </a:solidFill>
              </a:rPr>
              <a:t>Front end: </a:t>
            </a:r>
            <a:endParaRPr u="sng">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Design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Implementation</a:t>
            </a:r>
            <a:endParaRPr>
              <a:solidFill>
                <a:srgbClr val="000000"/>
              </a:solidFill>
            </a:endParaRPr>
          </a:p>
          <a:p>
            <a:pPr indent="-342900" lvl="0" marL="457200" rtl="0" algn="l">
              <a:spcBef>
                <a:spcPts val="0"/>
              </a:spcBef>
              <a:spcAft>
                <a:spcPts val="0"/>
              </a:spcAft>
              <a:buClr>
                <a:srgbClr val="000000"/>
              </a:buClr>
              <a:buSzPts val="1800"/>
              <a:buChar char="-"/>
            </a:pPr>
            <a:r>
              <a:rPr lang="en" u="sng">
                <a:solidFill>
                  <a:srgbClr val="000000"/>
                </a:solidFill>
              </a:rPr>
              <a:t>Database Design</a:t>
            </a:r>
            <a:r>
              <a:rPr lang="en">
                <a:solidFill>
                  <a:srgbClr val="000000"/>
                </a:solidFill>
              </a:rPr>
              <a: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Design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Making the tables in Postgres SQL.</a:t>
            </a:r>
            <a:endParaRPr>
              <a:solidFill>
                <a:srgbClr val="000000"/>
              </a:solidFill>
            </a:endParaRPr>
          </a:p>
          <a:p>
            <a:pPr indent="-342900" lvl="0" marL="457200" rtl="0" algn="l">
              <a:spcBef>
                <a:spcPts val="0"/>
              </a:spcBef>
              <a:spcAft>
                <a:spcPts val="0"/>
              </a:spcAft>
              <a:buClr>
                <a:srgbClr val="000000"/>
              </a:buClr>
              <a:buSzPts val="1800"/>
              <a:buChar char="-"/>
            </a:pPr>
            <a:r>
              <a:rPr lang="en" u="sng">
                <a:solidFill>
                  <a:srgbClr val="000000"/>
                </a:solidFill>
              </a:rPr>
              <a:t>Backend</a:t>
            </a:r>
            <a:r>
              <a:rPr lang="en">
                <a:solidFill>
                  <a:srgbClr val="000000"/>
                </a:solidFill>
              </a:rPr>
              <a: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Using the ORM To convert the DB into models.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Handling file uploads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Handling file downloads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Making views for user profiles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Authentication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Authorization</a:t>
            </a:r>
            <a:endParaRPr>
              <a:solidFill>
                <a:srgbClr val="000000"/>
              </a:solidFill>
            </a:endParaRPr>
          </a:p>
          <a:p>
            <a:pPr indent="-342900" lvl="0" marL="457200" rtl="0" algn="l">
              <a:spcBef>
                <a:spcPts val="0"/>
              </a:spcBef>
              <a:spcAft>
                <a:spcPts val="0"/>
              </a:spcAft>
              <a:buClr>
                <a:srgbClr val="000000"/>
              </a:buClr>
              <a:buSzPts val="1800"/>
              <a:buChar char="-"/>
            </a:pPr>
            <a:r>
              <a:rPr lang="en" u="sng">
                <a:solidFill>
                  <a:srgbClr val="000000"/>
                </a:solidFill>
              </a:rPr>
              <a:t>Deployment:</a:t>
            </a:r>
            <a:endParaRPr u="sng">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Hosting the site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36475" y="150700"/>
            <a:ext cx="1628700" cy="65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sp>
        <p:nvSpPr>
          <p:cNvPr id="93" name="Google Shape;93;p19"/>
          <p:cNvSpPr txBox="1"/>
          <p:nvPr>
            <p:ph idx="1" type="body"/>
          </p:nvPr>
        </p:nvSpPr>
        <p:spPr>
          <a:xfrm>
            <a:off x="311700" y="892125"/>
            <a:ext cx="8520600" cy="42516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0"/>
              </a:spcBef>
              <a:spcAft>
                <a:spcPts val="0"/>
              </a:spcAft>
              <a:buClr>
                <a:srgbClr val="000000"/>
              </a:buClr>
              <a:buSzPts val="1700"/>
              <a:buFont typeface="Montserrat"/>
              <a:buChar char="●"/>
            </a:pPr>
            <a:r>
              <a:rPr lang="en" sz="1700" u="sng">
                <a:solidFill>
                  <a:srgbClr val="000000"/>
                </a:solidFill>
                <a:latin typeface="Montserrat"/>
                <a:ea typeface="Montserrat"/>
                <a:cs typeface="Montserrat"/>
                <a:sym typeface="Montserrat"/>
              </a:rPr>
              <a:t>Front End:</a:t>
            </a:r>
            <a:endParaRPr sz="1700" u="sng">
              <a:solidFill>
                <a:srgbClr val="000000"/>
              </a:solidFill>
              <a:latin typeface="Montserrat"/>
              <a:ea typeface="Montserrat"/>
              <a:cs typeface="Montserrat"/>
              <a:sym typeface="Montserrat"/>
            </a:endParaRPr>
          </a:p>
          <a:p>
            <a:pPr indent="-336550" lvl="1" marL="914400" rtl="0" algn="l">
              <a:lnSpc>
                <a:spcPct val="95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HTML</a:t>
            </a:r>
            <a:endParaRPr sz="1700">
              <a:solidFill>
                <a:srgbClr val="000000"/>
              </a:solidFill>
              <a:latin typeface="Montserrat"/>
              <a:ea typeface="Montserrat"/>
              <a:cs typeface="Montserrat"/>
              <a:sym typeface="Montserrat"/>
            </a:endParaRPr>
          </a:p>
          <a:p>
            <a:pPr indent="-336550" lvl="1" marL="914400" rtl="0" algn="l">
              <a:lnSpc>
                <a:spcPct val="95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CSS</a:t>
            </a:r>
            <a:endParaRPr sz="1700">
              <a:solidFill>
                <a:srgbClr val="000000"/>
              </a:solidFill>
              <a:latin typeface="Montserrat"/>
              <a:ea typeface="Montserrat"/>
              <a:cs typeface="Montserrat"/>
              <a:sym typeface="Montserrat"/>
            </a:endParaRPr>
          </a:p>
          <a:p>
            <a:pPr indent="-336550" lvl="1" marL="914400" rtl="0" algn="l">
              <a:lnSpc>
                <a:spcPct val="95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Materialize CSS</a:t>
            </a:r>
            <a:endParaRPr sz="1700">
              <a:solidFill>
                <a:srgbClr val="000000"/>
              </a:solidFill>
              <a:latin typeface="Montserrat"/>
              <a:ea typeface="Montserrat"/>
              <a:cs typeface="Montserrat"/>
              <a:sym typeface="Montserrat"/>
            </a:endParaRPr>
          </a:p>
          <a:p>
            <a:pPr indent="-336550" lvl="1" marL="914400" rtl="0" algn="l">
              <a:lnSpc>
                <a:spcPct val="95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Javascript</a:t>
            </a:r>
            <a:endParaRPr sz="1700">
              <a:solidFill>
                <a:srgbClr val="000000"/>
              </a:solidFill>
              <a:latin typeface="Montserrat"/>
              <a:ea typeface="Montserrat"/>
              <a:cs typeface="Montserrat"/>
              <a:sym typeface="Montserrat"/>
            </a:endParaRPr>
          </a:p>
          <a:p>
            <a:pPr indent="-336550" lvl="0" marL="457200" rtl="0" algn="l">
              <a:lnSpc>
                <a:spcPct val="95000"/>
              </a:lnSpc>
              <a:spcBef>
                <a:spcPts val="0"/>
              </a:spcBef>
              <a:spcAft>
                <a:spcPts val="0"/>
              </a:spcAft>
              <a:buClr>
                <a:srgbClr val="000000"/>
              </a:buClr>
              <a:buSzPts val="1700"/>
              <a:buFont typeface="Montserrat"/>
              <a:buChar char="●"/>
            </a:pPr>
            <a:r>
              <a:rPr lang="en" sz="1700" u="sng">
                <a:solidFill>
                  <a:srgbClr val="000000"/>
                </a:solidFill>
                <a:latin typeface="Montserrat"/>
                <a:ea typeface="Montserrat"/>
                <a:cs typeface="Montserrat"/>
                <a:sym typeface="Montserrat"/>
              </a:rPr>
              <a:t>Database:</a:t>
            </a:r>
            <a:endParaRPr sz="1700" u="sng">
              <a:solidFill>
                <a:srgbClr val="000000"/>
              </a:solidFill>
              <a:latin typeface="Montserrat"/>
              <a:ea typeface="Montserrat"/>
              <a:cs typeface="Montserrat"/>
              <a:sym typeface="Montserrat"/>
            </a:endParaRPr>
          </a:p>
          <a:p>
            <a:pPr indent="-336550" lvl="1" marL="914400" rtl="0" algn="l">
              <a:lnSpc>
                <a:spcPct val="95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MySQL / </a:t>
            </a:r>
            <a:r>
              <a:rPr lang="en" sz="1700">
                <a:solidFill>
                  <a:srgbClr val="000000"/>
                </a:solidFill>
                <a:latin typeface="Montserrat"/>
                <a:ea typeface="Montserrat"/>
                <a:cs typeface="Montserrat"/>
                <a:sym typeface="Montserrat"/>
              </a:rPr>
              <a:t>Postgres SQL </a:t>
            </a:r>
            <a:endParaRPr sz="1700">
              <a:solidFill>
                <a:srgbClr val="000000"/>
              </a:solidFill>
              <a:latin typeface="Montserrat"/>
              <a:ea typeface="Montserrat"/>
              <a:cs typeface="Montserrat"/>
              <a:sym typeface="Montserrat"/>
            </a:endParaRPr>
          </a:p>
          <a:p>
            <a:pPr indent="0" lvl="0" marL="0" rtl="0" algn="l">
              <a:lnSpc>
                <a:spcPct val="95000"/>
              </a:lnSpc>
              <a:spcBef>
                <a:spcPts val="1200"/>
              </a:spcBef>
              <a:spcAft>
                <a:spcPts val="0"/>
              </a:spcAft>
              <a:buNone/>
            </a:pPr>
            <a:r>
              <a:t/>
            </a:r>
            <a:endParaRPr sz="1700">
              <a:solidFill>
                <a:srgbClr val="000000"/>
              </a:solidFill>
              <a:latin typeface="Montserrat"/>
              <a:ea typeface="Montserrat"/>
              <a:cs typeface="Montserrat"/>
              <a:sym typeface="Montserrat"/>
            </a:endParaRPr>
          </a:p>
          <a:p>
            <a:pPr indent="-336550" lvl="0" marL="457200" rtl="0" algn="l">
              <a:lnSpc>
                <a:spcPct val="95000"/>
              </a:lnSpc>
              <a:spcBef>
                <a:spcPts val="1200"/>
              </a:spcBef>
              <a:spcAft>
                <a:spcPts val="0"/>
              </a:spcAft>
              <a:buClr>
                <a:srgbClr val="000000"/>
              </a:buClr>
              <a:buSzPts val="1700"/>
              <a:buFont typeface="Montserrat"/>
              <a:buChar char="●"/>
            </a:pPr>
            <a:r>
              <a:rPr lang="en" sz="1700" u="sng">
                <a:solidFill>
                  <a:srgbClr val="000000"/>
                </a:solidFill>
                <a:latin typeface="Montserrat"/>
                <a:ea typeface="Montserrat"/>
                <a:cs typeface="Montserrat"/>
                <a:sym typeface="Montserrat"/>
              </a:rPr>
              <a:t>Back End:</a:t>
            </a:r>
            <a:endParaRPr sz="1700" u="sng">
              <a:solidFill>
                <a:srgbClr val="000000"/>
              </a:solidFill>
              <a:latin typeface="Montserrat"/>
              <a:ea typeface="Montserrat"/>
              <a:cs typeface="Montserrat"/>
              <a:sym typeface="Montserrat"/>
            </a:endParaRPr>
          </a:p>
          <a:p>
            <a:pPr indent="-336550" lvl="1" marL="914400" rtl="0" algn="l">
              <a:lnSpc>
                <a:spcPct val="95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Django / Node JS</a:t>
            </a:r>
            <a:endParaRPr sz="1700">
              <a:solidFill>
                <a:srgbClr val="000000"/>
              </a:solidFill>
              <a:latin typeface="Montserrat"/>
              <a:ea typeface="Montserrat"/>
              <a:cs typeface="Montserrat"/>
              <a:sym typeface="Montserrat"/>
            </a:endParaRPr>
          </a:p>
          <a:p>
            <a:pPr indent="0" lvl="0" marL="0" rtl="0" algn="l">
              <a:lnSpc>
                <a:spcPct val="95000"/>
              </a:lnSpc>
              <a:spcBef>
                <a:spcPts val="1200"/>
              </a:spcBef>
              <a:spcAft>
                <a:spcPts val="0"/>
              </a:spcAft>
              <a:buNone/>
            </a:pPr>
            <a:r>
              <a:t/>
            </a:r>
            <a:endParaRPr sz="1700">
              <a:solidFill>
                <a:srgbClr val="000000"/>
              </a:solidFill>
              <a:latin typeface="Montserrat"/>
              <a:ea typeface="Montserrat"/>
              <a:cs typeface="Montserrat"/>
              <a:sym typeface="Montserrat"/>
            </a:endParaRPr>
          </a:p>
          <a:p>
            <a:pPr indent="-361950" lvl="0" marL="457200" rtl="0" algn="l">
              <a:lnSpc>
                <a:spcPct val="95000"/>
              </a:lnSpc>
              <a:spcBef>
                <a:spcPts val="1200"/>
              </a:spcBef>
              <a:spcAft>
                <a:spcPts val="0"/>
              </a:spcAft>
              <a:buClr>
                <a:srgbClr val="000000"/>
              </a:buClr>
              <a:buSzPts val="2100"/>
              <a:buFont typeface="Montserrat"/>
              <a:buChar char="●"/>
            </a:pPr>
            <a:r>
              <a:rPr lang="en" sz="1700" u="sng">
                <a:solidFill>
                  <a:srgbClr val="000000"/>
                </a:solidFill>
                <a:latin typeface="Montserrat"/>
                <a:ea typeface="Montserrat"/>
                <a:cs typeface="Montserrat"/>
                <a:sym typeface="Montserrat"/>
              </a:rPr>
              <a:t>Hosting and Deployment:</a:t>
            </a:r>
            <a:endParaRPr sz="1700" u="sng">
              <a:solidFill>
                <a:srgbClr val="000000"/>
              </a:solidFill>
              <a:latin typeface="Montserrat"/>
              <a:ea typeface="Montserrat"/>
              <a:cs typeface="Montserrat"/>
              <a:sym typeface="Montserrat"/>
            </a:endParaRPr>
          </a:p>
          <a:p>
            <a:pPr indent="-336550" lvl="1" marL="914400" rtl="0" algn="l">
              <a:lnSpc>
                <a:spcPct val="95000"/>
              </a:lnSpc>
              <a:spcBef>
                <a:spcPts val="0"/>
              </a:spcBef>
              <a:spcAft>
                <a:spcPts val="0"/>
              </a:spcAft>
              <a:buClr>
                <a:srgbClr val="000000"/>
              </a:buClr>
              <a:buSzPts val="1700"/>
              <a:buFont typeface="Montserrat"/>
              <a:buChar char="○"/>
            </a:pPr>
            <a:r>
              <a:rPr lang="en" sz="1700">
                <a:solidFill>
                  <a:srgbClr val="000000"/>
                </a:solidFill>
                <a:latin typeface="Montserrat"/>
                <a:ea typeface="Montserrat"/>
                <a:cs typeface="Montserrat"/>
                <a:sym typeface="Montserrat"/>
              </a:rPr>
              <a:t>Free hosting on heroku.</a:t>
            </a:r>
            <a:endParaRPr sz="1700">
              <a:solidFill>
                <a:srgbClr val="000000"/>
              </a:solidFill>
              <a:latin typeface="Montserrat"/>
              <a:ea typeface="Montserrat"/>
              <a:cs typeface="Montserrat"/>
              <a:sym typeface="Montserrat"/>
            </a:endParaRPr>
          </a:p>
          <a:p>
            <a:pPr indent="0" lvl="0" marL="0" rtl="0" algn="l">
              <a:lnSpc>
                <a:spcPct val="95000"/>
              </a:lnSpc>
              <a:spcBef>
                <a:spcPts val="1200"/>
              </a:spcBef>
              <a:spcAft>
                <a:spcPts val="0"/>
              </a:spcAft>
              <a:buNone/>
            </a:pPr>
            <a:r>
              <a:t/>
            </a:r>
            <a:endParaRPr sz="1700">
              <a:solidFill>
                <a:srgbClr val="000000"/>
              </a:solidFill>
              <a:latin typeface="Montserrat"/>
              <a:ea typeface="Montserrat"/>
              <a:cs typeface="Montserrat"/>
              <a:sym typeface="Montserrat"/>
            </a:endParaRPr>
          </a:p>
          <a:p>
            <a:pPr indent="0" lvl="0" marL="0" rtl="0" algn="l">
              <a:lnSpc>
                <a:spcPct val="95000"/>
              </a:lnSpc>
              <a:spcBef>
                <a:spcPts val="1200"/>
              </a:spcBef>
              <a:spcAft>
                <a:spcPts val="1200"/>
              </a:spcAft>
              <a:buNone/>
            </a:pPr>
            <a:r>
              <a:t/>
            </a:r>
            <a:endParaRPr sz="1700">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DURATION and members</a:t>
            </a:r>
            <a:endParaRPr/>
          </a:p>
        </p:txBody>
      </p:sp>
      <p:sp>
        <p:nvSpPr>
          <p:cNvPr id="99" name="Google Shape;99;p20"/>
          <p:cNvSpPr txBox="1"/>
          <p:nvPr>
            <p:ph idx="1" type="body"/>
          </p:nvPr>
        </p:nvSpPr>
        <p:spPr>
          <a:xfrm>
            <a:off x="387900" y="1093850"/>
            <a:ext cx="8520600" cy="4049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We aim to complete the project by the first week of april considering all the features to be implemented</a:t>
            </a:r>
            <a:endParaRPr>
              <a:solidFill>
                <a:srgbClr val="000000"/>
              </a:solidFill>
              <a:latin typeface="Montserrat Medium"/>
              <a:ea typeface="Montserrat Medium"/>
              <a:cs typeface="Montserrat Medium"/>
              <a:sym typeface="Montserrat Medium"/>
            </a:endParaRPr>
          </a:p>
          <a:p>
            <a:pPr indent="-342900" lvl="0" marL="457200" rtl="0" algn="l">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Front end: (By Second Review)</a:t>
            </a:r>
            <a:endParaRPr>
              <a:solidFill>
                <a:srgbClr val="000000"/>
              </a:solidFill>
              <a:latin typeface="Montserrat Medium"/>
              <a:ea typeface="Montserrat Medium"/>
              <a:cs typeface="Montserrat Medium"/>
              <a:sym typeface="Montserrat Medium"/>
            </a:endParaRPr>
          </a:p>
          <a:p>
            <a:pPr indent="-317500" lvl="1" marL="914400" rtl="0" algn="l">
              <a:spcBef>
                <a:spcPts val="0"/>
              </a:spcBef>
              <a:spcAft>
                <a:spcPts val="0"/>
              </a:spcAft>
              <a:buClr>
                <a:srgbClr val="000000"/>
              </a:buClr>
              <a:buSzPts val="1400"/>
              <a:buFont typeface="Montserrat Medium"/>
              <a:buChar char="-"/>
            </a:pPr>
            <a:r>
              <a:rPr lang="en">
                <a:solidFill>
                  <a:srgbClr val="000000"/>
                </a:solidFill>
                <a:latin typeface="Montserrat Medium"/>
                <a:ea typeface="Montserrat Medium"/>
                <a:cs typeface="Montserrat Medium"/>
                <a:sym typeface="Montserrat Medium"/>
              </a:rPr>
              <a:t>Wire Framing - Kaushik Rishi</a:t>
            </a:r>
            <a:endParaRPr>
              <a:solidFill>
                <a:srgbClr val="000000"/>
              </a:solidFill>
              <a:latin typeface="Montserrat Medium"/>
              <a:ea typeface="Montserrat Medium"/>
              <a:cs typeface="Montserrat Medium"/>
              <a:sym typeface="Montserrat Medium"/>
            </a:endParaRPr>
          </a:p>
          <a:p>
            <a:pPr indent="-317500" lvl="1" marL="914400" rtl="0" algn="l">
              <a:spcBef>
                <a:spcPts val="0"/>
              </a:spcBef>
              <a:spcAft>
                <a:spcPts val="0"/>
              </a:spcAft>
              <a:buClr>
                <a:srgbClr val="000000"/>
              </a:buClr>
              <a:buSzPts val="1400"/>
              <a:buFont typeface="Montserrat Medium"/>
              <a:buChar char="-"/>
            </a:pPr>
            <a:r>
              <a:rPr lang="en">
                <a:solidFill>
                  <a:srgbClr val="000000"/>
                </a:solidFill>
                <a:latin typeface="Montserrat Medium"/>
                <a:ea typeface="Montserrat Medium"/>
                <a:cs typeface="Montserrat Medium"/>
                <a:sym typeface="Montserrat Medium"/>
              </a:rPr>
              <a:t>Html - Manideep</a:t>
            </a:r>
            <a:endParaRPr>
              <a:solidFill>
                <a:srgbClr val="000000"/>
              </a:solidFill>
              <a:latin typeface="Montserrat Medium"/>
              <a:ea typeface="Montserrat Medium"/>
              <a:cs typeface="Montserrat Medium"/>
              <a:sym typeface="Montserrat Medium"/>
            </a:endParaRPr>
          </a:p>
          <a:p>
            <a:pPr indent="-317500" lvl="1" marL="914400" rtl="0" algn="l">
              <a:spcBef>
                <a:spcPts val="0"/>
              </a:spcBef>
              <a:spcAft>
                <a:spcPts val="0"/>
              </a:spcAft>
              <a:buClr>
                <a:srgbClr val="000000"/>
              </a:buClr>
              <a:buSzPts val="1400"/>
              <a:buFont typeface="Montserrat Medium"/>
              <a:buChar char="-"/>
            </a:pPr>
            <a:r>
              <a:rPr lang="en">
                <a:solidFill>
                  <a:srgbClr val="000000"/>
                </a:solidFill>
                <a:latin typeface="Montserrat Medium"/>
                <a:ea typeface="Montserrat Medium"/>
                <a:cs typeface="Montserrat Medium"/>
                <a:sym typeface="Montserrat Medium"/>
              </a:rPr>
              <a:t>Styling - Bhavesh, Karthik</a:t>
            </a:r>
            <a:endParaRPr>
              <a:solidFill>
                <a:srgbClr val="000000"/>
              </a:solidFill>
              <a:latin typeface="Montserrat Medium"/>
              <a:ea typeface="Montserrat Medium"/>
              <a:cs typeface="Montserrat Medium"/>
              <a:sym typeface="Montserrat Medium"/>
            </a:endParaRPr>
          </a:p>
          <a:p>
            <a:pPr indent="-317500" lvl="1" marL="914400" rtl="0" algn="l">
              <a:spcBef>
                <a:spcPts val="0"/>
              </a:spcBef>
              <a:spcAft>
                <a:spcPts val="0"/>
              </a:spcAft>
              <a:buClr>
                <a:srgbClr val="000000"/>
              </a:buClr>
              <a:buSzPts val="1400"/>
              <a:buFont typeface="Montserrat Medium"/>
              <a:buChar char="-"/>
            </a:pPr>
            <a:r>
              <a:rPr lang="en">
                <a:solidFill>
                  <a:srgbClr val="000000"/>
                </a:solidFill>
                <a:latin typeface="Montserrat Medium"/>
                <a:ea typeface="Montserrat Medium"/>
                <a:cs typeface="Montserrat Medium"/>
                <a:sym typeface="Montserrat Medium"/>
              </a:rPr>
              <a:t>Page Animation - Srineer</a:t>
            </a:r>
            <a:endParaRPr>
              <a:solidFill>
                <a:srgbClr val="000000"/>
              </a:solidFill>
              <a:latin typeface="Montserrat Medium"/>
              <a:ea typeface="Montserrat Medium"/>
              <a:cs typeface="Montserrat Medium"/>
              <a:sym typeface="Montserrat Medium"/>
            </a:endParaRPr>
          </a:p>
          <a:p>
            <a:pPr indent="-342900" lvl="0" marL="457200" rtl="0" algn="l">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Database design: (After Second Review)</a:t>
            </a:r>
            <a:endParaRPr>
              <a:solidFill>
                <a:srgbClr val="000000"/>
              </a:solidFill>
              <a:latin typeface="Montserrat Medium"/>
              <a:ea typeface="Montserrat Medium"/>
              <a:cs typeface="Montserrat Medium"/>
              <a:sym typeface="Montserrat Medium"/>
            </a:endParaRPr>
          </a:p>
          <a:p>
            <a:pPr indent="-317500" lvl="1" marL="914400" rtl="0" algn="l">
              <a:spcBef>
                <a:spcPts val="0"/>
              </a:spcBef>
              <a:spcAft>
                <a:spcPts val="0"/>
              </a:spcAft>
              <a:buClr>
                <a:srgbClr val="000000"/>
              </a:buClr>
              <a:buSzPts val="1400"/>
              <a:buFont typeface="Montserrat Medium"/>
              <a:buChar char="-"/>
            </a:pPr>
            <a:r>
              <a:rPr lang="en">
                <a:solidFill>
                  <a:srgbClr val="000000"/>
                </a:solidFill>
                <a:latin typeface="Montserrat Medium"/>
                <a:ea typeface="Montserrat Medium"/>
                <a:cs typeface="Montserrat Medium"/>
                <a:sym typeface="Montserrat Medium"/>
              </a:rPr>
              <a:t>Srineer will design the database and the foriegn key relations and simultaneously we will start working on the backend</a:t>
            </a:r>
            <a:endParaRPr>
              <a:solidFill>
                <a:srgbClr val="000000"/>
              </a:solidFill>
              <a:latin typeface="Montserrat Medium"/>
              <a:ea typeface="Montserrat Medium"/>
              <a:cs typeface="Montserrat Medium"/>
              <a:sym typeface="Montserrat Medium"/>
            </a:endParaRPr>
          </a:p>
          <a:p>
            <a:pPr indent="-342900" lvl="0" marL="457200" rtl="0" algn="l">
              <a:spcBef>
                <a:spcPts val="0"/>
              </a:spcBef>
              <a:spcAft>
                <a:spcPts val="0"/>
              </a:spcAft>
              <a:buClr>
                <a:srgbClr val="000000"/>
              </a:buClr>
              <a:buSzPts val="1800"/>
              <a:buFont typeface="Montserrat Medium"/>
              <a:buChar char="-"/>
            </a:pPr>
            <a:r>
              <a:rPr lang="en">
                <a:solidFill>
                  <a:srgbClr val="000000"/>
                </a:solidFill>
                <a:latin typeface="Montserrat Medium"/>
                <a:ea typeface="Montserrat Medium"/>
                <a:cs typeface="Montserrat Medium"/>
                <a:sym typeface="Montserrat Medium"/>
              </a:rPr>
              <a:t>Backend and Views: (By Third Review):</a:t>
            </a:r>
            <a:endParaRPr>
              <a:solidFill>
                <a:srgbClr val="000000"/>
              </a:solidFill>
              <a:latin typeface="Montserrat Medium"/>
              <a:ea typeface="Montserrat Medium"/>
              <a:cs typeface="Montserrat Medium"/>
              <a:sym typeface="Montserrat Medium"/>
            </a:endParaRPr>
          </a:p>
          <a:p>
            <a:pPr indent="-317500" lvl="1" marL="914400" rtl="0" algn="l">
              <a:spcBef>
                <a:spcPts val="0"/>
              </a:spcBef>
              <a:spcAft>
                <a:spcPts val="0"/>
              </a:spcAft>
              <a:buClr>
                <a:srgbClr val="000000"/>
              </a:buClr>
              <a:buSzPts val="1400"/>
              <a:buFont typeface="Montserrat Medium"/>
              <a:buChar char="-"/>
            </a:pPr>
            <a:r>
              <a:rPr lang="en">
                <a:solidFill>
                  <a:srgbClr val="000000"/>
                </a:solidFill>
                <a:latin typeface="Montserrat Medium"/>
                <a:ea typeface="Montserrat Medium"/>
                <a:cs typeface="Montserrat Medium"/>
                <a:sym typeface="Montserrat Medium"/>
              </a:rPr>
              <a:t>Model Designing : Bhavesh</a:t>
            </a:r>
            <a:endParaRPr>
              <a:solidFill>
                <a:srgbClr val="000000"/>
              </a:solidFill>
              <a:latin typeface="Montserrat Medium"/>
              <a:ea typeface="Montserrat Medium"/>
              <a:cs typeface="Montserrat Medium"/>
              <a:sym typeface="Montserrat Medium"/>
            </a:endParaRPr>
          </a:p>
          <a:p>
            <a:pPr indent="-317500" lvl="1" marL="914400" rtl="0" algn="l">
              <a:spcBef>
                <a:spcPts val="0"/>
              </a:spcBef>
              <a:spcAft>
                <a:spcPts val="0"/>
              </a:spcAft>
              <a:buClr>
                <a:srgbClr val="000000"/>
              </a:buClr>
              <a:buSzPts val="1400"/>
              <a:buFont typeface="Montserrat Medium"/>
              <a:buChar char="-"/>
            </a:pPr>
            <a:r>
              <a:rPr lang="en">
                <a:solidFill>
                  <a:srgbClr val="000000"/>
                </a:solidFill>
                <a:latin typeface="Montserrat Medium"/>
                <a:ea typeface="Montserrat Medium"/>
                <a:cs typeface="Montserrat Medium"/>
                <a:sym typeface="Montserrat Medium"/>
              </a:rPr>
              <a:t>User authentication and permissions - Srineer</a:t>
            </a:r>
            <a:endParaRPr>
              <a:solidFill>
                <a:srgbClr val="000000"/>
              </a:solidFill>
              <a:latin typeface="Montserrat Medium"/>
              <a:ea typeface="Montserrat Medium"/>
              <a:cs typeface="Montserrat Medium"/>
              <a:sym typeface="Montserrat Medium"/>
            </a:endParaRPr>
          </a:p>
          <a:p>
            <a:pPr indent="-317500" lvl="1" marL="914400" rtl="0" algn="l">
              <a:spcBef>
                <a:spcPts val="0"/>
              </a:spcBef>
              <a:spcAft>
                <a:spcPts val="0"/>
              </a:spcAft>
              <a:buClr>
                <a:srgbClr val="000000"/>
              </a:buClr>
              <a:buSzPts val="1400"/>
              <a:buFont typeface="Montserrat Medium"/>
              <a:buChar char="-"/>
            </a:pPr>
            <a:r>
              <a:rPr lang="en">
                <a:solidFill>
                  <a:srgbClr val="000000"/>
                </a:solidFill>
                <a:latin typeface="Montserrat Medium"/>
                <a:ea typeface="Montserrat Medium"/>
                <a:cs typeface="Montserrat Medium"/>
                <a:sym typeface="Montserrat Medium"/>
              </a:rPr>
              <a:t>Discussion forums - Karthik and Manideep</a:t>
            </a:r>
            <a:endParaRPr>
              <a:solidFill>
                <a:srgbClr val="000000"/>
              </a:solidFill>
              <a:latin typeface="Montserrat Medium"/>
              <a:ea typeface="Montserrat Medium"/>
              <a:cs typeface="Montserrat Medium"/>
              <a:sym typeface="Montserrat Medium"/>
            </a:endParaRPr>
          </a:p>
          <a:p>
            <a:pPr indent="-317500" lvl="1" marL="914400" rtl="0" algn="l">
              <a:spcBef>
                <a:spcPts val="0"/>
              </a:spcBef>
              <a:spcAft>
                <a:spcPts val="0"/>
              </a:spcAft>
              <a:buClr>
                <a:srgbClr val="000000"/>
              </a:buClr>
              <a:buSzPts val="1400"/>
              <a:buFont typeface="Montserrat Medium"/>
              <a:buChar char="-"/>
            </a:pPr>
            <a:r>
              <a:rPr lang="en">
                <a:solidFill>
                  <a:srgbClr val="000000"/>
                </a:solidFill>
                <a:latin typeface="Montserrat Medium"/>
                <a:ea typeface="Montserrat Medium"/>
                <a:cs typeface="Montserrat Medium"/>
                <a:sym typeface="Montserrat Medium"/>
              </a:rPr>
              <a:t>Serving the file based on URL - RIshi</a:t>
            </a:r>
            <a:endParaRPr>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92525" y="179100"/>
            <a:ext cx="45597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t>SOFTWARE COMPONENTS and models</a:t>
            </a:r>
            <a:endParaRPr sz="3280"/>
          </a:p>
        </p:txBody>
      </p:sp>
      <p:pic>
        <p:nvPicPr>
          <p:cNvPr id="105" name="Google Shape;105;p21"/>
          <p:cNvPicPr preferRelativeResize="0"/>
          <p:nvPr/>
        </p:nvPicPr>
        <p:blipFill>
          <a:blip r:embed="rId3">
            <a:alphaModFix/>
          </a:blip>
          <a:stretch>
            <a:fillRect/>
          </a:stretch>
        </p:blipFill>
        <p:spPr>
          <a:xfrm>
            <a:off x="192524" y="966625"/>
            <a:ext cx="2365225" cy="2804451"/>
          </a:xfrm>
          <a:prstGeom prst="rect">
            <a:avLst/>
          </a:prstGeom>
          <a:noFill/>
          <a:ln>
            <a:noFill/>
          </a:ln>
        </p:spPr>
      </p:pic>
      <p:pic>
        <p:nvPicPr>
          <p:cNvPr id="106" name="Google Shape;106;p21"/>
          <p:cNvPicPr preferRelativeResize="0"/>
          <p:nvPr/>
        </p:nvPicPr>
        <p:blipFill>
          <a:blip r:embed="rId4">
            <a:alphaModFix/>
          </a:blip>
          <a:stretch>
            <a:fillRect/>
          </a:stretch>
        </p:blipFill>
        <p:spPr>
          <a:xfrm>
            <a:off x="2741700" y="966625"/>
            <a:ext cx="3125950" cy="3928999"/>
          </a:xfrm>
          <a:prstGeom prst="rect">
            <a:avLst/>
          </a:prstGeom>
          <a:noFill/>
          <a:ln>
            <a:noFill/>
          </a:ln>
        </p:spPr>
      </p:pic>
      <p:pic>
        <p:nvPicPr>
          <p:cNvPr id="107" name="Google Shape;107;p21"/>
          <p:cNvPicPr preferRelativeResize="0"/>
          <p:nvPr/>
        </p:nvPicPr>
        <p:blipFill>
          <a:blip r:embed="rId5">
            <a:alphaModFix/>
          </a:blip>
          <a:stretch>
            <a:fillRect/>
          </a:stretch>
        </p:blipFill>
        <p:spPr>
          <a:xfrm>
            <a:off x="5777122" y="1076050"/>
            <a:ext cx="2785100" cy="363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