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61" r:id="rId3"/>
    <p:sldId id="262" r:id="rId4"/>
    <p:sldId id="263" r:id="rId5"/>
    <p:sldId id="257" r:id="rId6"/>
    <p:sldId id="264" r:id="rId7"/>
    <p:sldId id="259"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8C4388-BDEC-4862-A103-055EED87BC7B}" type="datetimeFigureOut">
              <a:rPr lang="en-IN" smtClean="0"/>
              <a:pPr/>
              <a:t>20-08-2016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A934EC-D684-4179-ADAD-18D535A43096}" type="slidenum">
              <a:rPr lang="en-IN" smtClean="0"/>
              <a:pPr/>
              <a:t>‹#›</a:t>
            </a:fld>
            <a:endParaRPr lang="en-IN"/>
          </a:p>
        </p:txBody>
      </p:sp>
    </p:spTree>
    <p:extLst>
      <p:ext uri="{BB962C8B-B14F-4D97-AF65-F5344CB8AC3E}">
        <p14:creationId xmlns="" xmlns:p14="http://schemas.microsoft.com/office/powerpoint/2010/main" val="671907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04BF37D-84AE-4E71-92B1-3A956CC6A8D6}" type="datetimeFigureOut">
              <a:rPr lang="en-IN" smtClean="0"/>
              <a:pPr/>
              <a:t>20-08-2016</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58FF6EA-9E85-459D-BBCD-AB264E2B2FDB}" type="slidenum">
              <a:rPr lang="en-IN" smtClean="0"/>
              <a:pPr/>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4BF37D-84AE-4E71-92B1-3A956CC6A8D6}" type="datetimeFigureOut">
              <a:rPr lang="en-IN" smtClean="0"/>
              <a:pPr/>
              <a:t>20-08-2016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FF6EA-9E85-459D-BBCD-AB264E2B2FD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4BF37D-84AE-4E71-92B1-3A956CC6A8D6}" type="datetimeFigureOut">
              <a:rPr lang="en-IN" smtClean="0"/>
              <a:pPr/>
              <a:t>20-08-2016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FF6EA-9E85-459D-BBCD-AB264E2B2FD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4BF37D-84AE-4E71-92B1-3A956CC6A8D6}" type="datetimeFigureOut">
              <a:rPr lang="en-IN" smtClean="0"/>
              <a:pPr/>
              <a:t>20-08-2016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FF6EA-9E85-459D-BBCD-AB264E2B2FD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4BF37D-84AE-4E71-92B1-3A956CC6A8D6}" type="datetimeFigureOut">
              <a:rPr lang="en-IN" smtClean="0"/>
              <a:pPr/>
              <a:t>20-08-2016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FF6EA-9E85-459D-BBCD-AB264E2B2FD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04BF37D-84AE-4E71-92B1-3A956CC6A8D6}" type="datetimeFigureOut">
              <a:rPr lang="en-IN" smtClean="0"/>
              <a:pPr/>
              <a:t>20-08-2016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8FF6EA-9E85-459D-BBCD-AB264E2B2FDB}" type="slidenum">
              <a:rPr lang="en-IN" smtClean="0"/>
              <a:pPr/>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4BF37D-84AE-4E71-92B1-3A956CC6A8D6}" type="datetimeFigureOut">
              <a:rPr lang="en-IN" smtClean="0"/>
              <a:pPr/>
              <a:t>20-08-2016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8FF6EA-9E85-459D-BBCD-AB264E2B2FD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4BF37D-84AE-4E71-92B1-3A956CC6A8D6}" type="datetimeFigureOut">
              <a:rPr lang="en-IN" smtClean="0"/>
              <a:pPr/>
              <a:t>20-08-2016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8FF6EA-9E85-459D-BBCD-AB264E2B2FD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BF37D-84AE-4E71-92B1-3A956CC6A8D6}" type="datetimeFigureOut">
              <a:rPr lang="en-IN" smtClean="0"/>
              <a:pPr/>
              <a:t>20-08-2016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8FF6EA-9E85-459D-BBCD-AB264E2B2FD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04BF37D-84AE-4E71-92B1-3A956CC6A8D6}" type="datetimeFigureOut">
              <a:rPr lang="en-IN" smtClean="0"/>
              <a:pPr/>
              <a:t>20-08-2016</a:t>
            </a:fld>
            <a:endParaRPr lang="en-IN"/>
          </a:p>
        </p:txBody>
      </p:sp>
      <p:sp>
        <p:nvSpPr>
          <p:cNvPr id="7" name="Slide Number Placeholder 6"/>
          <p:cNvSpPr>
            <a:spLocks noGrp="1"/>
          </p:cNvSpPr>
          <p:nvPr>
            <p:ph type="sldNum" sz="quarter" idx="12"/>
          </p:nvPr>
        </p:nvSpPr>
        <p:spPr/>
        <p:txBody>
          <a:bodyPr/>
          <a:lstStyle/>
          <a:p>
            <a:fld id="{658FF6EA-9E85-459D-BBCD-AB264E2B2FDB}" type="slidenum">
              <a:rPr lang="en-IN" smtClean="0"/>
              <a:pPr/>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BF37D-84AE-4E71-92B1-3A956CC6A8D6}" type="datetimeFigureOut">
              <a:rPr lang="en-IN" smtClean="0"/>
              <a:pPr/>
              <a:t>20-08-2016</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658FF6EA-9E85-459D-BBCD-AB264E2B2FD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04BF37D-84AE-4E71-92B1-3A956CC6A8D6}" type="datetimeFigureOut">
              <a:rPr lang="en-IN" smtClean="0"/>
              <a:pPr/>
              <a:t>20-08-2016</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58FF6EA-9E85-459D-BBCD-AB264E2B2FD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Smart Weighing Machine For Farmers</a:t>
            </a:r>
            <a:endParaRPr lang="en-IN" dirty="0"/>
          </a:p>
        </p:txBody>
      </p:sp>
      <p:sp>
        <p:nvSpPr>
          <p:cNvPr id="3" name="Subtitle 2"/>
          <p:cNvSpPr>
            <a:spLocks noGrp="1"/>
          </p:cNvSpPr>
          <p:nvPr>
            <p:ph type="subTitle" idx="1"/>
          </p:nvPr>
        </p:nvSpPr>
        <p:spPr/>
        <p:txBody>
          <a:bodyPr/>
          <a:lstStyle/>
          <a:p>
            <a:r>
              <a:rPr lang="en-US" dirty="0" smtClean="0"/>
              <a:t>Bhavesh Jadav</a:t>
            </a:r>
          </a:p>
          <a:p>
            <a:r>
              <a:rPr lang="en-US" dirty="0" smtClean="0"/>
              <a:t>Kaushal Mania</a:t>
            </a:r>
          </a:p>
          <a:p>
            <a:r>
              <a:rPr lang="en-US" dirty="0" smtClean="0"/>
              <a:t>Akash Pujari</a:t>
            </a:r>
            <a:endParaRPr lang="en-IN" dirty="0"/>
          </a:p>
        </p:txBody>
      </p:sp>
    </p:spTree>
    <p:extLst>
      <p:ext uri="{BB962C8B-B14F-4D97-AF65-F5344CB8AC3E}">
        <p14:creationId xmlns="" xmlns:p14="http://schemas.microsoft.com/office/powerpoint/2010/main" val="4062948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71546"/>
            <a:ext cx="7024744" cy="1143000"/>
          </a:xfrm>
        </p:spPr>
        <p:txBody>
          <a:bodyPr/>
          <a:lstStyle/>
          <a:p>
            <a:r>
              <a:rPr lang="en-US" dirty="0" smtClean="0"/>
              <a:t>Literature Review</a:t>
            </a:r>
            <a:endParaRPr lang="en-IN" dirty="0"/>
          </a:p>
        </p:txBody>
      </p:sp>
      <p:graphicFrame>
        <p:nvGraphicFramePr>
          <p:cNvPr id="6" name="Content Placeholder 5"/>
          <p:cNvGraphicFramePr>
            <a:graphicFrameLocks noGrp="1"/>
          </p:cNvGraphicFramePr>
          <p:nvPr>
            <p:ph idx="1"/>
          </p:nvPr>
        </p:nvGraphicFramePr>
        <p:xfrm>
          <a:off x="500033" y="2285992"/>
          <a:ext cx="8143934" cy="4143404"/>
        </p:xfrm>
        <a:graphic>
          <a:graphicData uri="http://schemas.openxmlformats.org/drawingml/2006/table">
            <a:tbl>
              <a:tblPr firstRow="1" bandRow="1">
                <a:tableStyleId>{5C22544A-7EE6-4342-B048-85BDC9FD1C3A}</a:tableStyleId>
              </a:tblPr>
              <a:tblGrid>
                <a:gridCol w="1628787"/>
                <a:gridCol w="1728800"/>
                <a:gridCol w="1655832"/>
                <a:gridCol w="1501728"/>
                <a:gridCol w="1628787"/>
              </a:tblGrid>
              <a:tr h="756622">
                <a:tc>
                  <a:txBody>
                    <a:bodyPr/>
                    <a:lstStyle/>
                    <a:p>
                      <a:r>
                        <a:rPr lang="en-US" dirty="0" smtClean="0"/>
                        <a:t>Authors</a:t>
                      </a:r>
                    </a:p>
                    <a:p>
                      <a:r>
                        <a:rPr lang="en-US" dirty="0" smtClean="0"/>
                        <a:t>Name</a:t>
                      </a:r>
                      <a:endParaRPr lang="en-IN" dirty="0"/>
                    </a:p>
                  </a:txBody>
                  <a:tcPr/>
                </a:tc>
                <a:tc>
                  <a:txBody>
                    <a:bodyPr/>
                    <a:lstStyle/>
                    <a:p>
                      <a:r>
                        <a:rPr lang="en-US" dirty="0" smtClean="0"/>
                        <a:t>Title</a:t>
                      </a:r>
                      <a:endParaRPr lang="en-IN" dirty="0"/>
                    </a:p>
                  </a:txBody>
                  <a:tcPr/>
                </a:tc>
                <a:tc>
                  <a:txBody>
                    <a:bodyPr/>
                    <a:lstStyle/>
                    <a:p>
                      <a:r>
                        <a:rPr lang="en-US" dirty="0" smtClean="0"/>
                        <a:t>Conclusion</a:t>
                      </a:r>
                      <a:endParaRPr lang="en-IN" dirty="0"/>
                    </a:p>
                  </a:txBody>
                  <a:tcPr/>
                </a:tc>
                <a:tc>
                  <a:txBody>
                    <a:bodyPr/>
                    <a:lstStyle/>
                    <a:p>
                      <a:r>
                        <a:rPr lang="en-US" dirty="0" smtClean="0"/>
                        <a:t>Summary</a:t>
                      </a:r>
                      <a:endParaRPr lang="en-IN" dirty="0"/>
                    </a:p>
                  </a:txBody>
                  <a:tcPr/>
                </a:tc>
                <a:tc>
                  <a:txBody>
                    <a:bodyPr/>
                    <a:lstStyle/>
                    <a:p>
                      <a:r>
                        <a:rPr lang="en-US" dirty="0" smtClean="0"/>
                        <a:t>Gap</a:t>
                      </a:r>
                      <a:r>
                        <a:rPr lang="en-US" baseline="0" dirty="0" smtClean="0"/>
                        <a:t> Identification</a:t>
                      </a:r>
                      <a:endParaRPr lang="en-IN" dirty="0"/>
                    </a:p>
                  </a:txBody>
                  <a:tcPr/>
                </a:tc>
              </a:tr>
              <a:tr h="3386782">
                <a:tc>
                  <a:txBody>
                    <a:bodyPr/>
                    <a:lstStyle/>
                    <a:p>
                      <a:r>
                        <a:rPr lang="en-IN" sz="1400" kern="1200" baseline="0" dirty="0" err="1" smtClean="0">
                          <a:solidFill>
                            <a:schemeClr val="dk1"/>
                          </a:solidFill>
                          <a:latin typeface="+mn-lt"/>
                          <a:ea typeface="+mn-ea"/>
                          <a:cs typeface="+mn-cs"/>
                        </a:rPr>
                        <a:t>Lan</a:t>
                      </a:r>
                      <a:r>
                        <a:rPr lang="en-IN" sz="1400" kern="1200" baseline="0" dirty="0" smtClean="0">
                          <a:solidFill>
                            <a:schemeClr val="dk1"/>
                          </a:solidFill>
                          <a:latin typeface="+mn-lt"/>
                          <a:ea typeface="+mn-ea"/>
                          <a:cs typeface="+mn-cs"/>
                        </a:rPr>
                        <a:t> </a:t>
                      </a:r>
                      <a:r>
                        <a:rPr lang="en-IN" sz="1400" kern="1200" baseline="0" dirty="0" err="1" smtClean="0">
                          <a:solidFill>
                            <a:schemeClr val="dk1"/>
                          </a:solidFill>
                          <a:latin typeface="+mn-lt"/>
                          <a:ea typeface="+mn-ea"/>
                          <a:cs typeface="+mn-cs"/>
                        </a:rPr>
                        <a:t>Bai</a:t>
                      </a:r>
                      <a:r>
                        <a:rPr lang="en-IN" sz="1400" kern="1200" baseline="0" dirty="0" smtClean="0">
                          <a:solidFill>
                            <a:schemeClr val="dk1"/>
                          </a:solidFill>
                          <a:latin typeface="+mn-lt"/>
                          <a:ea typeface="+mn-ea"/>
                          <a:cs typeface="+mn-cs"/>
                        </a:rPr>
                        <a:t>, </a:t>
                      </a:r>
                      <a:r>
                        <a:rPr lang="en-IN" sz="1400" kern="1200" baseline="0" dirty="0" err="1" smtClean="0">
                          <a:solidFill>
                            <a:schemeClr val="dk1"/>
                          </a:solidFill>
                          <a:latin typeface="+mn-lt"/>
                          <a:ea typeface="+mn-ea"/>
                          <a:cs typeface="+mn-cs"/>
                        </a:rPr>
                        <a:t>Cunyan</a:t>
                      </a:r>
                      <a:r>
                        <a:rPr lang="en-IN" sz="1400" kern="1200" baseline="0" dirty="0" smtClean="0">
                          <a:solidFill>
                            <a:schemeClr val="dk1"/>
                          </a:solidFill>
                          <a:latin typeface="+mn-lt"/>
                          <a:ea typeface="+mn-ea"/>
                          <a:cs typeface="+mn-cs"/>
                        </a:rPr>
                        <a:t> Zhang, </a:t>
                      </a:r>
                      <a:r>
                        <a:rPr lang="en-IN" sz="1400" kern="1200" baseline="0" dirty="0" err="1" smtClean="0">
                          <a:solidFill>
                            <a:schemeClr val="dk1"/>
                          </a:solidFill>
                          <a:latin typeface="+mn-lt"/>
                          <a:ea typeface="+mn-ea"/>
                          <a:cs typeface="+mn-cs"/>
                        </a:rPr>
                        <a:t>Jian</a:t>
                      </a:r>
                      <a:r>
                        <a:rPr lang="en-IN" sz="1400" kern="1200" baseline="0" dirty="0" smtClean="0">
                          <a:solidFill>
                            <a:schemeClr val="dk1"/>
                          </a:solidFill>
                          <a:latin typeface="+mn-lt"/>
                          <a:ea typeface="+mn-ea"/>
                          <a:cs typeface="+mn-cs"/>
                        </a:rPr>
                        <a:t> </a:t>
                      </a:r>
                      <a:r>
                        <a:rPr lang="en-IN" sz="1400" kern="1200" baseline="0" dirty="0" err="1" smtClean="0">
                          <a:solidFill>
                            <a:schemeClr val="dk1"/>
                          </a:solidFill>
                          <a:latin typeface="+mn-lt"/>
                          <a:ea typeface="+mn-ea"/>
                          <a:cs typeface="+mn-cs"/>
                        </a:rPr>
                        <a:t>Hu</a:t>
                      </a:r>
                      <a:endParaRPr lang="en-IN" sz="1400" dirty="0"/>
                    </a:p>
                  </a:txBody>
                  <a:tcPr/>
                </a:tc>
                <a:tc>
                  <a:txBody>
                    <a:bodyPr/>
                    <a:lstStyle/>
                    <a:p>
                      <a:r>
                        <a:rPr lang="en-IN" sz="1400" b="0" kern="1200" baseline="0" dirty="0" smtClean="0">
                          <a:solidFill>
                            <a:schemeClr val="dk1"/>
                          </a:solidFill>
                          <a:latin typeface="+mn-lt"/>
                          <a:ea typeface="+mn-ea"/>
                          <a:cs typeface="+mn-cs"/>
                        </a:rPr>
                        <a:t>An Improved DEA Approach and Its Application on Fresh Farm Produce Logistics</a:t>
                      </a:r>
                    </a:p>
                    <a:p>
                      <a:r>
                        <a:rPr lang="en-IN" sz="1400" b="0" kern="1200" baseline="0" dirty="0" smtClean="0">
                          <a:solidFill>
                            <a:schemeClr val="dk1"/>
                          </a:solidFill>
                          <a:latin typeface="+mn-lt"/>
                          <a:ea typeface="+mn-ea"/>
                          <a:cs typeface="+mn-cs"/>
                        </a:rPr>
                        <a:t>Performance Measurement</a:t>
                      </a:r>
                      <a:endParaRPr lang="en-IN" sz="1400" b="0" dirty="0"/>
                    </a:p>
                  </a:txBody>
                  <a:tcPr/>
                </a:tc>
                <a:tc>
                  <a:txBody>
                    <a:bodyPr/>
                    <a:lstStyle/>
                    <a:p>
                      <a:r>
                        <a:rPr lang="en-IN" sz="1400" kern="1200" baseline="0" dirty="0" smtClean="0">
                          <a:solidFill>
                            <a:schemeClr val="dk1"/>
                          </a:solidFill>
                          <a:latin typeface="+mn-lt"/>
                          <a:ea typeface="+mn-ea"/>
                          <a:cs typeface="+mn-cs"/>
                        </a:rPr>
                        <a:t>The input-output two-way evaluation index system</a:t>
                      </a:r>
                    </a:p>
                    <a:p>
                      <a:r>
                        <a:rPr lang="en-IN" sz="1400" kern="1200" baseline="0" dirty="0" smtClean="0">
                          <a:solidFill>
                            <a:schemeClr val="dk1"/>
                          </a:solidFill>
                          <a:latin typeface="+mn-lt"/>
                          <a:ea typeface="+mn-ea"/>
                          <a:cs typeface="+mn-cs"/>
                        </a:rPr>
                        <a:t>integrated FFAL management and DEA characteristic</a:t>
                      </a:r>
                    </a:p>
                    <a:p>
                      <a:r>
                        <a:rPr lang="en-IN" sz="1400" kern="1200" baseline="0" dirty="0" smtClean="0">
                          <a:solidFill>
                            <a:schemeClr val="dk1"/>
                          </a:solidFill>
                          <a:latin typeface="+mn-lt"/>
                          <a:ea typeface="+mn-ea"/>
                          <a:cs typeface="+mn-cs"/>
                        </a:rPr>
                        <a:t>strengthen the rationality and feasibility of evaluation</a:t>
                      </a:r>
                    </a:p>
                    <a:p>
                      <a:r>
                        <a:rPr lang="en-IN" sz="1400" kern="1200" baseline="0" dirty="0" smtClean="0">
                          <a:solidFill>
                            <a:schemeClr val="dk1"/>
                          </a:solidFill>
                          <a:latin typeface="+mn-lt"/>
                          <a:ea typeface="+mn-ea"/>
                          <a:cs typeface="+mn-cs"/>
                        </a:rPr>
                        <a:t>program.</a:t>
                      </a:r>
                      <a:endParaRPr lang="en-IN" sz="1400" dirty="0"/>
                    </a:p>
                  </a:txBody>
                  <a:tcPr/>
                </a:tc>
                <a:tc>
                  <a:txBody>
                    <a:bodyPr/>
                    <a:lstStyle/>
                    <a:p>
                      <a:r>
                        <a:rPr lang="en-IN" sz="1400" b="0" kern="1200" baseline="0" dirty="0" smtClean="0">
                          <a:solidFill>
                            <a:schemeClr val="dk1"/>
                          </a:solidFill>
                          <a:latin typeface="+mn-lt"/>
                          <a:ea typeface="+mn-ea"/>
                          <a:cs typeface="+mn-cs"/>
                        </a:rPr>
                        <a:t>To evaluate the</a:t>
                      </a:r>
                    </a:p>
                    <a:p>
                      <a:r>
                        <a:rPr lang="en-IN" sz="1400" b="0" kern="1200" baseline="0" dirty="0" smtClean="0">
                          <a:solidFill>
                            <a:schemeClr val="dk1"/>
                          </a:solidFill>
                          <a:latin typeface="+mn-lt"/>
                          <a:ea typeface="+mn-ea"/>
                          <a:cs typeface="+mn-cs"/>
                        </a:rPr>
                        <a:t>FFPL performance, this paper explores the performance</a:t>
                      </a:r>
                    </a:p>
                    <a:p>
                      <a:r>
                        <a:rPr lang="en-IN" sz="1400" b="0" kern="1200" baseline="0" dirty="0" smtClean="0">
                          <a:solidFill>
                            <a:schemeClr val="dk1"/>
                          </a:solidFill>
                          <a:latin typeface="+mn-lt"/>
                          <a:ea typeface="+mn-ea"/>
                          <a:cs typeface="+mn-cs"/>
                        </a:rPr>
                        <a:t>evaluation status and data envelopment analysis (DEA)</a:t>
                      </a:r>
                    </a:p>
                    <a:p>
                      <a:r>
                        <a:rPr lang="en-IN" sz="1400" b="0" kern="1200" baseline="0" dirty="0" smtClean="0">
                          <a:solidFill>
                            <a:schemeClr val="dk1"/>
                          </a:solidFill>
                          <a:latin typeface="+mn-lt"/>
                          <a:ea typeface="+mn-ea"/>
                          <a:cs typeface="+mn-cs"/>
                        </a:rPr>
                        <a:t>method principle, takes 10 samples.</a:t>
                      </a:r>
                      <a:endParaRPr lang="en-IN" sz="1400" b="0" dirty="0"/>
                    </a:p>
                  </a:txBody>
                  <a:tcPr/>
                </a:tc>
                <a:tc>
                  <a:txBody>
                    <a:bodyPr/>
                    <a:lstStyle/>
                    <a:p>
                      <a:r>
                        <a:rPr lang="en-US" sz="1400" dirty="0" smtClean="0"/>
                        <a:t>This method</a:t>
                      </a:r>
                      <a:r>
                        <a:rPr lang="en-US" sz="1400" baseline="0" dirty="0" smtClean="0"/>
                        <a:t> only deals with the logistics related issues with </a:t>
                      </a:r>
                      <a:r>
                        <a:rPr lang="en-US" sz="1400" baseline="0" dirty="0" smtClean="0"/>
                        <a:t>farm</a:t>
                      </a:r>
                    </a:p>
                    <a:p>
                      <a:r>
                        <a:rPr lang="en-US" sz="1400" baseline="0" dirty="0" smtClean="0"/>
                        <a:t>produce.</a:t>
                      </a:r>
                      <a:endParaRPr lang="en-IN"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71546"/>
            <a:ext cx="7024744" cy="1143000"/>
          </a:xfrm>
        </p:spPr>
        <p:txBody>
          <a:bodyPr/>
          <a:lstStyle/>
          <a:p>
            <a:r>
              <a:rPr lang="en-US" dirty="0" smtClean="0"/>
              <a:t>Literature Review</a:t>
            </a:r>
            <a:endParaRPr lang="en-IN" dirty="0"/>
          </a:p>
        </p:txBody>
      </p:sp>
      <p:graphicFrame>
        <p:nvGraphicFramePr>
          <p:cNvPr id="6" name="Content Placeholder 5"/>
          <p:cNvGraphicFramePr>
            <a:graphicFrameLocks noGrp="1"/>
          </p:cNvGraphicFramePr>
          <p:nvPr>
            <p:ph idx="1"/>
          </p:nvPr>
        </p:nvGraphicFramePr>
        <p:xfrm>
          <a:off x="500033" y="2285992"/>
          <a:ext cx="8143934" cy="4261822"/>
        </p:xfrm>
        <a:graphic>
          <a:graphicData uri="http://schemas.openxmlformats.org/drawingml/2006/table">
            <a:tbl>
              <a:tblPr firstRow="1" bandRow="1">
                <a:tableStyleId>{5C22544A-7EE6-4342-B048-85BDC9FD1C3A}</a:tableStyleId>
              </a:tblPr>
              <a:tblGrid>
                <a:gridCol w="1628787"/>
                <a:gridCol w="1728800"/>
                <a:gridCol w="1655832"/>
                <a:gridCol w="1501728"/>
                <a:gridCol w="1628787"/>
              </a:tblGrid>
              <a:tr h="756622">
                <a:tc>
                  <a:txBody>
                    <a:bodyPr/>
                    <a:lstStyle/>
                    <a:p>
                      <a:r>
                        <a:rPr lang="en-US" dirty="0" smtClean="0"/>
                        <a:t>Authors</a:t>
                      </a:r>
                    </a:p>
                    <a:p>
                      <a:r>
                        <a:rPr lang="en-US" dirty="0" smtClean="0"/>
                        <a:t>Name</a:t>
                      </a:r>
                      <a:endParaRPr lang="en-IN" dirty="0"/>
                    </a:p>
                  </a:txBody>
                  <a:tcPr/>
                </a:tc>
                <a:tc>
                  <a:txBody>
                    <a:bodyPr/>
                    <a:lstStyle/>
                    <a:p>
                      <a:r>
                        <a:rPr lang="en-US" dirty="0" smtClean="0"/>
                        <a:t>Title</a:t>
                      </a:r>
                      <a:endParaRPr lang="en-IN" dirty="0"/>
                    </a:p>
                  </a:txBody>
                  <a:tcPr/>
                </a:tc>
                <a:tc>
                  <a:txBody>
                    <a:bodyPr/>
                    <a:lstStyle/>
                    <a:p>
                      <a:r>
                        <a:rPr lang="en-US" dirty="0" smtClean="0"/>
                        <a:t>Conclusion</a:t>
                      </a:r>
                      <a:endParaRPr lang="en-IN" dirty="0"/>
                    </a:p>
                  </a:txBody>
                  <a:tcPr/>
                </a:tc>
                <a:tc>
                  <a:txBody>
                    <a:bodyPr/>
                    <a:lstStyle/>
                    <a:p>
                      <a:r>
                        <a:rPr lang="en-US" dirty="0" smtClean="0"/>
                        <a:t>Summary</a:t>
                      </a:r>
                      <a:endParaRPr lang="en-IN" dirty="0"/>
                    </a:p>
                  </a:txBody>
                  <a:tcPr/>
                </a:tc>
                <a:tc>
                  <a:txBody>
                    <a:bodyPr/>
                    <a:lstStyle/>
                    <a:p>
                      <a:r>
                        <a:rPr lang="en-US" dirty="0" smtClean="0"/>
                        <a:t>Gap</a:t>
                      </a:r>
                      <a:r>
                        <a:rPr lang="en-US" baseline="0" dirty="0" smtClean="0"/>
                        <a:t> Identification</a:t>
                      </a:r>
                      <a:endParaRPr lang="en-IN" dirty="0"/>
                    </a:p>
                  </a:txBody>
                  <a:tcPr/>
                </a:tc>
              </a:tr>
              <a:tr h="3386782">
                <a:tc>
                  <a:txBody>
                    <a:bodyPr/>
                    <a:lstStyle/>
                    <a:p>
                      <a:r>
                        <a:rPr lang="en-IN" sz="1400" kern="1200" baseline="0" dirty="0" err="1" smtClean="0">
                          <a:solidFill>
                            <a:schemeClr val="dk1"/>
                          </a:solidFill>
                          <a:latin typeface="+mn-lt"/>
                          <a:ea typeface="+mn-ea"/>
                          <a:cs typeface="+mn-cs"/>
                        </a:rPr>
                        <a:t>Banyat</a:t>
                      </a:r>
                      <a:r>
                        <a:rPr lang="en-IN" sz="1400" kern="1200" baseline="0" dirty="0" smtClean="0">
                          <a:solidFill>
                            <a:schemeClr val="dk1"/>
                          </a:solidFill>
                          <a:latin typeface="+mn-lt"/>
                          <a:ea typeface="+mn-ea"/>
                          <a:cs typeface="+mn-cs"/>
                        </a:rPr>
                        <a:t> </a:t>
                      </a:r>
                      <a:r>
                        <a:rPr lang="en-IN" sz="1400" kern="1200" baseline="0" dirty="0" err="1" smtClean="0">
                          <a:solidFill>
                            <a:schemeClr val="dk1"/>
                          </a:solidFill>
                          <a:latin typeface="+mn-lt"/>
                          <a:ea typeface="+mn-ea"/>
                          <a:cs typeface="+mn-cs"/>
                        </a:rPr>
                        <a:t>Nimsiriwangso</a:t>
                      </a:r>
                      <a:r>
                        <a:rPr lang="en-IN" sz="1400" kern="1200" baseline="0" dirty="0" smtClean="0">
                          <a:solidFill>
                            <a:schemeClr val="dk1"/>
                          </a:solidFill>
                          <a:latin typeface="+mn-lt"/>
                          <a:ea typeface="+mn-ea"/>
                          <a:cs typeface="+mn-cs"/>
                        </a:rPr>
                        <a:t>, </a:t>
                      </a:r>
                      <a:r>
                        <a:rPr lang="en-IN" sz="1400" kern="1200" baseline="0" dirty="0" err="1" smtClean="0">
                          <a:solidFill>
                            <a:schemeClr val="dk1"/>
                          </a:solidFill>
                          <a:latin typeface="+mn-lt"/>
                          <a:ea typeface="+mn-ea"/>
                          <a:cs typeface="+mn-cs"/>
                        </a:rPr>
                        <a:t>Sart</a:t>
                      </a:r>
                      <a:r>
                        <a:rPr lang="en-IN" sz="1400" kern="1200" baseline="0" dirty="0" smtClean="0">
                          <a:solidFill>
                            <a:schemeClr val="dk1"/>
                          </a:solidFill>
                          <a:latin typeface="+mn-lt"/>
                          <a:ea typeface="+mn-ea"/>
                          <a:cs typeface="+mn-cs"/>
                        </a:rPr>
                        <a:t> </a:t>
                      </a:r>
                      <a:r>
                        <a:rPr lang="en-IN" sz="1400" kern="1200" baseline="0" dirty="0" err="1" smtClean="0">
                          <a:solidFill>
                            <a:schemeClr val="dk1"/>
                          </a:solidFill>
                          <a:latin typeface="+mn-lt"/>
                          <a:ea typeface="+mn-ea"/>
                          <a:cs typeface="+mn-cs"/>
                        </a:rPr>
                        <a:t>Kummool</a:t>
                      </a:r>
                      <a:r>
                        <a:rPr lang="en-IN" sz="1400" kern="1200" baseline="0" dirty="0" smtClean="0">
                          <a:solidFill>
                            <a:schemeClr val="dk1"/>
                          </a:solidFill>
                          <a:latin typeface="+mn-lt"/>
                          <a:ea typeface="+mn-ea"/>
                          <a:cs typeface="+mn-cs"/>
                        </a:rPr>
                        <a:t>, </a:t>
                      </a:r>
                      <a:r>
                        <a:rPr lang="en-IN" sz="1400" kern="1200" baseline="0" dirty="0" err="1" smtClean="0">
                          <a:solidFill>
                            <a:schemeClr val="dk1"/>
                          </a:solidFill>
                          <a:latin typeface="+mn-lt"/>
                          <a:ea typeface="+mn-ea"/>
                          <a:cs typeface="+mn-cs"/>
                        </a:rPr>
                        <a:t>Amphawan</a:t>
                      </a:r>
                      <a:r>
                        <a:rPr lang="en-IN" sz="1400" kern="1200" baseline="0" dirty="0" smtClean="0">
                          <a:solidFill>
                            <a:schemeClr val="dk1"/>
                          </a:solidFill>
                          <a:latin typeface="+mn-lt"/>
                          <a:ea typeface="+mn-ea"/>
                          <a:cs typeface="+mn-cs"/>
                        </a:rPr>
                        <a:t> </a:t>
                      </a:r>
                      <a:r>
                        <a:rPr lang="en-IN" sz="1400" kern="1200" baseline="0" dirty="0" err="1" smtClean="0">
                          <a:solidFill>
                            <a:schemeClr val="dk1"/>
                          </a:solidFill>
                          <a:latin typeface="+mn-lt"/>
                          <a:ea typeface="+mn-ea"/>
                          <a:cs typeface="+mn-cs"/>
                        </a:rPr>
                        <a:t>Julsereewong</a:t>
                      </a:r>
                      <a:r>
                        <a:rPr lang="en-IN" sz="1400" kern="1200" baseline="0" dirty="0" smtClean="0">
                          <a:solidFill>
                            <a:schemeClr val="dk1"/>
                          </a:solidFill>
                          <a:latin typeface="+mn-lt"/>
                          <a:ea typeface="+mn-ea"/>
                          <a:cs typeface="+mn-cs"/>
                        </a:rPr>
                        <a:t>, and </a:t>
                      </a:r>
                      <a:r>
                        <a:rPr lang="en-IN" sz="1400" kern="1200" baseline="0" dirty="0" err="1" smtClean="0">
                          <a:solidFill>
                            <a:schemeClr val="dk1"/>
                          </a:solidFill>
                          <a:latin typeface="+mn-lt"/>
                          <a:ea typeface="+mn-ea"/>
                          <a:cs typeface="+mn-cs"/>
                        </a:rPr>
                        <a:t>Prapart</a:t>
                      </a:r>
                      <a:r>
                        <a:rPr lang="en-IN" sz="1400" kern="1200" baseline="0" dirty="0" smtClean="0">
                          <a:solidFill>
                            <a:schemeClr val="dk1"/>
                          </a:solidFill>
                          <a:latin typeface="+mn-lt"/>
                          <a:ea typeface="+mn-ea"/>
                          <a:cs typeface="+mn-cs"/>
                        </a:rPr>
                        <a:t> </a:t>
                      </a:r>
                      <a:r>
                        <a:rPr lang="en-IN" sz="1400" kern="1200" baseline="0" dirty="0" err="1" smtClean="0">
                          <a:solidFill>
                            <a:schemeClr val="dk1"/>
                          </a:solidFill>
                          <a:latin typeface="+mn-lt"/>
                          <a:ea typeface="+mn-ea"/>
                          <a:cs typeface="+mn-cs"/>
                        </a:rPr>
                        <a:t>Ukakimaparn</a:t>
                      </a:r>
                      <a:endParaRPr lang="en-IN" sz="1400" dirty="0"/>
                    </a:p>
                  </a:txBody>
                  <a:tcPr/>
                </a:tc>
                <a:tc>
                  <a:txBody>
                    <a:bodyPr/>
                    <a:lstStyle/>
                    <a:p>
                      <a:r>
                        <a:rPr lang="en-IN" sz="1400" b="0" kern="1200" baseline="0" dirty="0" smtClean="0">
                          <a:solidFill>
                            <a:schemeClr val="dk1"/>
                          </a:solidFill>
                          <a:latin typeface="+mn-lt"/>
                          <a:ea typeface="+mn-ea"/>
                          <a:cs typeface="+mn-cs"/>
                        </a:rPr>
                        <a:t>Automatic Weighing Machine for Improving Competitiveness of</a:t>
                      </a:r>
                    </a:p>
                    <a:p>
                      <a:r>
                        <a:rPr lang="en-IN" sz="1400" b="0" kern="1200" baseline="0" dirty="0" smtClean="0">
                          <a:solidFill>
                            <a:schemeClr val="dk1"/>
                          </a:solidFill>
                          <a:latin typeface="+mn-lt"/>
                          <a:ea typeface="+mn-ea"/>
                          <a:cs typeface="+mn-cs"/>
                        </a:rPr>
                        <a:t>Thai SMEs in Seafood Cold Storage Business</a:t>
                      </a:r>
                      <a:endParaRPr lang="en-IN" sz="1400" b="0" dirty="0"/>
                    </a:p>
                  </a:txBody>
                  <a:tcPr/>
                </a:tc>
                <a:tc>
                  <a:txBody>
                    <a:bodyPr/>
                    <a:lstStyle/>
                    <a:p>
                      <a:r>
                        <a:rPr lang="en-IN" sz="1400" kern="1200" baseline="0" dirty="0" smtClean="0">
                          <a:solidFill>
                            <a:schemeClr val="dk1"/>
                          </a:solidFill>
                          <a:latin typeface="+mn-lt"/>
                          <a:ea typeface="+mn-ea"/>
                          <a:cs typeface="+mn-cs"/>
                        </a:rPr>
                        <a:t>A design and implementation of automatic weighing</a:t>
                      </a:r>
                    </a:p>
                    <a:p>
                      <a:r>
                        <a:rPr lang="en-IN" sz="1400" kern="1200" baseline="0" dirty="0" smtClean="0">
                          <a:solidFill>
                            <a:schemeClr val="dk1"/>
                          </a:solidFill>
                          <a:latin typeface="+mn-lt"/>
                          <a:ea typeface="+mn-ea"/>
                          <a:cs typeface="+mn-cs"/>
                        </a:rPr>
                        <a:t>machine for fresh fish products has been presented. </a:t>
                      </a:r>
                    </a:p>
                  </a:txBody>
                  <a:tcPr/>
                </a:tc>
                <a:tc>
                  <a:txBody>
                    <a:bodyPr/>
                    <a:lstStyle/>
                    <a:p>
                      <a:r>
                        <a:rPr lang="en-IN" sz="1400" kern="1200" baseline="0" dirty="0" smtClean="0">
                          <a:solidFill>
                            <a:schemeClr val="dk1"/>
                          </a:solidFill>
                          <a:latin typeface="+mn-lt"/>
                          <a:ea typeface="+mn-ea"/>
                          <a:cs typeface="+mn-cs"/>
                        </a:rPr>
                        <a:t>Weighting operations can be controlled accurately. In</a:t>
                      </a:r>
                    </a:p>
                    <a:p>
                      <a:r>
                        <a:rPr lang="en-IN" sz="1400" kern="1200" baseline="0" dirty="0" smtClean="0">
                          <a:solidFill>
                            <a:schemeClr val="dk1"/>
                          </a:solidFill>
                          <a:latin typeface="+mn-lt"/>
                          <a:ea typeface="+mn-ea"/>
                          <a:cs typeface="+mn-cs"/>
                        </a:rPr>
                        <a:t>addition, the proposed weighing machine requires small</a:t>
                      </a:r>
                    </a:p>
                    <a:p>
                      <a:r>
                        <a:rPr lang="en-IN" sz="1400" kern="1200" baseline="0" dirty="0" smtClean="0">
                          <a:solidFill>
                            <a:schemeClr val="dk1"/>
                          </a:solidFill>
                          <a:latin typeface="+mn-lt"/>
                          <a:ea typeface="+mn-ea"/>
                          <a:cs typeface="+mn-cs"/>
                        </a:rPr>
                        <a:t>investment of 750,000 Bath with a payback period of 1.14</a:t>
                      </a:r>
                    </a:p>
                    <a:p>
                      <a:r>
                        <a:rPr lang="en-IN" sz="1400" kern="1200" baseline="0" dirty="0" smtClean="0">
                          <a:solidFill>
                            <a:schemeClr val="dk1"/>
                          </a:solidFill>
                          <a:latin typeface="+mn-lt"/>
                          <a:ea typeface="+mn-ea"/>
                          <a:cs typeface="+mn-cs"/>
                        </a:rPr>
                        <a:t>years.</a:t>
                      </a:r>
                      <a:endParaRPr lang="en-IN" sz="1400" dirty="0" smtClean="0"/>
                    </a:p>
                    <a:p>
                      <a:endParaRPr lang="en-IN" sz="1400" b="0" dirty="0"/>
                    </a:p>
                  </a:txBody>
                  <a:tcPr/>
                </a:tc>
                <a:tc>
                  <a:txBody>
                    <a:bodyPr/>
                    <a:lstStyle/>
                    <a:p>
                      <a:r>
                        <a:rPr lang="en-US" sz="1400" dirty="0" smtClean="0"/>
                        <a:t>This</a:t>
                      </a:r>
                      <a:r>
                        <a:rPr lang="en-US" sz="1400" baseline="0" dirty="0" smtClean="0"/>
                        <a:t> machine is solely created to handle need of fish market</a:t>
                      </a:r>
                      <a:endParaRPr lang="en-IN" sz="14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	</a:t>
            </a:r>
            <a:endParaRPr lang="en-IN" dirty="0"/>
          </a:p>
        </p:txBody>
      </p:sp>
      <p:sp>
        <p:nvSpPr>
          <p:cNvPr id="3" name="Content Placeholder 2"/>
          <p:cNvSpPr>
            <a:spLocks noGrp="1"/>
          </p:cNvSpPr>
          <p:nvPr>
            <p:ph idx="1"/>
          </p:nvPr>
        </p:nvSpPr>
        <p:spPr/>
        <p:txBody>
          <a:bodyPr>
            <a:normAutofit lnSpcReduction="10000"/>
          </a:bodyPr>
          <a:lstStyle/>
          <a:p>
            <a:r>
              <a:rPr lang="en-US" dirty="0" smtClean="0"/>
              <a:t>Now a days, most of the farmers uses pen and paper to keep record of their farm produce. The problem with this approach is that it is prone to human errors and it is not efficient. </a:t>
            </a:r>
          </a:p>
          <a:p>
            <a:r>
              <a:rPr lang="en-US" dirty="0" smtClean="0"/>
              <a:t>By providing robust automated solution to reduce human errors in process of cataloguing information about farm produce and making this process more efficient.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pPr marL="68580" indent="0">
              <a:buNone/>
            </a:pPr>
            <a:r>
              <a:rPr lang="en-US" dirty="0" smtClean="0"/>
              <a:t>To make smart weighing machine which will reduce human effort in process of manual cataloging of information about farm produce by providing robust automated system.</a:t>
            </a:r>
            <a:endParaRPr lang="en-IN" dirty="0"/>
          </a:p>
        </p:txBody>
      </p:sp>
    </p:spTree>
    <p:extLst>
      <p:ext uri="{BB962C8B-B14F-4D97-AF65-F5344CB8AC3E}">
        <p14:creationId xmlns="" xmlns:p14="http://schemas.microsoft.com/office/powerpoint/2010/main" val="2725420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Scope	</a:t>
            </a:r>
            <a:endParaRPr lang="en-IN" dirty="0"/>
          </a:p>
        </p:txBody>
      </p:sp>
      <p:sp>
        <p:nvSpPr>
          <p:cNvPr id="3" name="Content Placeholder 2"/>
          <p:cNvSpPr>
            <a:spLocks noGrp="1"/>
          </p:cNvSpPr>
          <p:nvPr>
            <p:ph idx="1"/>
          </p:nvPr>
        </p:nvSpPr>
        <p:spPr/>
        <p:txBody>
          <a:bodyPr>
            <a:normAutofit/>
          </a:bodyPr>
          <a:lstStyle/>
          <a:p>
            <a:r>
              <a:rPr lang="en-US" sz="1800" dirty="0" smtClean="0"/>
              <a:t>The automated system is applicable for farmers to use as well as for dairy products, fish market and so on.</a:t>
            </a:r>
          </a:p>
          <a:p>
            <a:r>
              <a:rPr lang="en-US" sz="1800" dirty="0" smtClean="0"/>
              <a:t>This system will instantaneously update the details of the farm produce in the database which will then be reflected in the web portal.</a:t>
            </a:r>
          </a:p>
          <a:p>
            <a:r>
              <a:rPr lang="en-US" sz="1800" dirty="0" smtClean="0"/>
              <a:t>To us this system one need not have any technical knowledge about the system.</a:t>
            </a:r>
            <a:endParaRPr lang="en-IN"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Plan</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192689268"/>
              </p:ext>
            </p:extLst>
          </p:nvPr>
        </p:nvGraphicFramePr>
        <p:xfrm>
          <a:off x="1042988" y="2324100"/>
          <a:ext cx="6777036" cy="2560320"/>
        </p:xfrm>
        <a:graphic>
          <a:graphicData uri="http://schemas.openxmlformats.org/drawingml/2006/table">
            <a:tbl>
              <a:tblPr firstRow="1" bandRow="1">
                <a:tableStyleId>{5C22544A-7EE6-4342-B048-85BDC9FD1C3A}</a:tableStyleId>
              </a:tblPr>
              <a:tblGrid>
                <a:gridCol w="2259012"/>
                <a:gridCol w="2259012"/>
                <a:gridCol w="2259012"/>
              </a:tblGrid>
              <a:tr h="370840">
                <a:tc>
                  <a:txBody>
                    <a:bodyPr/>
                    <a:lstStyle/>
                    <a:p>
                      <a:r>
                        <a:rPr lang="en-IN" sz="2000" dirty="0" smtClean="0"/>
                        <a:t>Phase </a:t>
                      </a:r>
                      <a:r>
                        <a:rPr lang="en-IN" sz="2000" dirty="0" smtClean="0"/>
                        <a:t>1:</a:t>
                      </a:r>
                      <a:endParaRPr lang="en-IN" sz="2000" dirty="0" smtClean="0"/>
                    </a:p>
                    <a:p>
                      <a:pPr marL="285750" indent="-285750">
                        <a:buFont typeface="Century Gothic" panose="020B0502020202020204" pitchFamily="34" charset="0"/>
                        <a:buChar char="•"/>
                      </a:pPr>
                      <a:r>
                        <a:rPr lang="en-IN" sz="2000" dirty="0" smtClean="0"/>
                        <a:t>Building</a:t>
                      </a:r>
                      <a:r>
                        <a:rPr lang="en-IN" sz="2000" baseline="0" dirty="0" smtClean="0"/>
                        <a:t> Weighing </a:t>
                      </a:r>
                      <a:r>
                        <a:rPr lang="en-IN" sz="2000" baseline="0" dirty="0" smtClean="0"/>
                        <a:t>machine.</a:t>
                      </a:r>
                      <a:endParaRPr lang="en-IN" sz="2000" baseline="0" dirty="0" smtClean="0"/>
                    </a:p>
                    <a:p>
                      <a:pPr marL="285750" indent="-285750">
                        <a:buFont typeface="Century Gothic" panose="020B0502020202020204" pitchFamily="34" charset="0"/>
                        <a:buChar char="•"/>
                      </a:pPr>
                      <a:r>
                        <a:rPr lang="en-IN" sz="2000" baseline="0" dirty="0" smtClean="0"/>
                        <a:t>Calibrating Weighing </a:t>
                      </a:r>
                      <a:r>
                        <a:rPr lang="en-IN" sz="2000" baseline="0" dirty="0" smtClean="0"/>
                        <a:t>machine.</a:t>
                      </a:r>
                      <a:endParaRPr lang="en-IN" sz="2000" dirty="0"/>
                    </a:p>
                  </a:txBody>
                  <a:tcPr/>
                </a:tc>
                <a:tc>
                  <a:txBody>
                    <a:bodyPr/>
                    <a:lstStyle/>
                    <a:p>
                      <a:r>
                        <a:rPr lang="en-IN" dirty="0" smtClean="0"/>
                        <a:t>Phase</a:t>
                      </a:r>
                      <a:r>
                        <a:rPr lang="en-IN" baseline="0" dirty="0" smtClean="0"/>
                        <a:t> </a:t>
                      </a:r>
                      <a:r>
                        <a:rPr lang="en-IN" baseline="0" dirty="0" smtClean="0"/>
                        <a:t>2:</a:t>
                      </a:r>
                      <a:endParaRPr lang="en-IN" baseline="0" dirty="0" smtClean="0"/>
                    </a:p>
                    <a:p>
                      <a:pPr marL="285750" indent="-285750">
                        <a:buFont typeface="Arial" panose="020B0604020202020204" pitchFamily="34" charset="0"/>
                        <a:buChar char="•"/>
                      </a:pPr>
                      <a:r>
                        <a:rPr lang="en-IN" baseline="0" dirty="0" smtClean="0"/>
                        <a:t>Building web portal for monitoring </a:t>
                      </a:r>
                      <a:r>
                        <a:rPr lang="en-IN" baseline="0" dirty="0" smtClean="0"/>
                        <a:t>data.</a:t>
                      </a:r>
                      <a:endParaRPr lang="en-IN" baseline="0" dirty="0" smtClean="0"/>
                    </a:p>
                    <a:p>
                      <a:pPr marL="285750" indent="-285750">
                        <a:buFont typeface="Arial" panose="020B0604020202020204" pitchFamily="34" charset="0"/>
                        <a:buChar char="•"/>
                      </a:pPr>
                      <a:r>
                        <a:rPr lang="en-IN" baseline="0" dirty="0" smtClean="0"/>
                        <a:t>E-Commerce website for selling farm </a:t>
                      </a:r>
                      <a:r>
                        <a:rPr lang="en-IN" baseline="0" dirty="0" smtClean="0"/>
                        <a:t>produce.</a:t>
                      </a:r>
                      <a:endParaRPr lang="en-IN" dirty="0"/>
                    </a:p>
                  </a:txBody>
                  <a:tcPr/>
                </a:tc>
                <a:tc>
                  <a:txBody>
                    <a:bodyPr/>
                    <a:lstStyle/>
                    <a:p>
                      <a:r>
                        <a:rPr lang="en-IN" dirty="0" smtClean="0"/>
                        <a:t>Phase </a:t>
                      </a:r>
                      <a:r>
                        <a:rPr lang="en-IN" dirty="0" smtClean="0"/>
                        <a:t>3:</a:t>
                      </a:r>
                      <a:endParaRPr lang="en-IN" dirty="0" smtClean="0"/>
                    </a:p>
                    <a:p>
                      <a:pPr marL="285750" indent="-285750">
                        <a:buFont typeface="Arial" panose="020B0604020202020204" pitchFamily="34" charset="0"/>
                        <a:buChar char="•"/>
                      </a:pPr>
                      <a:r>
                        <a:rPr lang="en-IN" dirty="0" smtClean="0"/>
                        <a:t>Testing</a:t>
                      </a:r>
                      <a:r>
                        <a:rPr lang="en-IN" baseline="0" dirty="0" smtClean="0"/>
                        <a:t> and </a:t>
                      </a:r>
                      <a:r>
                        <a:rPr lang="en-IN" baseline="0" dirty="0" smtClean="0"/>
                        <a:t>Documentation.</a:t>
                      </a:r>
                      <a:endParaRPr lang="en-IN" baseline="0" dirty="0" smtClean="0"/>
                    </a:p>
                  </a:txBody>
                  <a:tcPr/>
                </a:tc>
              </a:tr>
            </a:tbl>
          </a:graphicData>
        </a:graphic>
      </p:graphicFrame>
    </p:spTree>
    <p:extLst>
      <p:ext uri="{BB962C8B-B14F-4D97-AF65-F5344CB8AC3E}">
        <p14:creationId xmlns="" xmlns:p14="http://schemas.microsoft.com/office/powerpoint/2010/main" val="4155110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556792"/>
            <a:ext cx="6777317" cy="3508977"/>
          </a:xfrm>
        </p:spPr>
        <p:txBody>
          <a:bodyPr/>
          <a:lstStyle/>
          <a:p>
            <a:pPr marL="68580" indent="0" algn="ctr">
              <a:buNone/>
            </a:pPr>
            <a:endParaRPr lang="en-IN" dirty="0" smtClean="0"/>
          </a:p>
          <a:p>
            <a:pPr marL="68580" indent="0" algn="ctr">
              <a:buNone/>
            </a:pPr>
            <a:endParaRPr lang="en-IN" dirty="0"/>
          </a:p>
          <a:p>
            <a:pPr marL="68580" indent="0" algn="ctr">
              <a:buNone/>
            </a:pPr>
            <a:endParaRPr lang="en-IN" dirty="0" smtClean="0"/>
          </a:p>
          <a:p>
            <a:pPr marL="68580" indent="0" algn="ctr">
              <a:buNone/>
            </a:pPr>
            <a:r>
              <a:rPr lang="en-IN" sz="4400" b="1" dirty="0" smtClean="0"/>
              <a:t>Questions?</a:t>
            </a:r>
            <a:endParaRPr lang="en-IN" sz="4400" b="1" dirty="0"/>
          </a:p>
        </p:txBody>
      </p:sp>
    </p:spTree>
    <p:extLst>
      <p:ext uri="{BB962C8B-B14F-4D97-AF65-F5344CB8AC3E}">
        <p14:creationId xmlns="" xmlns:p14="http://schemas.microsoft.com/office/powerpoint/2010/main" val="944670579"/>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80</TotalTime>
  <Words>386</Words>
  <Application>Microsoft Office PowerPoint</Application>
  <PresentationFormat>On-screen Show (4:3)</PresentationFormat>
  <Paragraphs>63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Austin</vt:lpstr>
      <vt:lpstr>Smart Weighing Machine For Farmers</vt:lpstr>
      <vt:lpstr>Literature Review</vt:lpstr>
      <vt:lpstr>Literature Review</vt:lpstr>
      <vt:lpstr>Problem Definition </vt:lpstr>
      <vt:lpstr>Objective</vt:lpstr>
      <vt:lpstr>Scope </vt:lpstr>
      <vt:lpstr>Action Plan</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Weighing Machine For Farmers</dc:title>
  <dc:creator>Bhavesh</dc:creator>
  <cp:lastModifiedBy>Admin</cp:lastModifiedBy>
  <cp:revision>22</cp:revision>
  <dcterms:created xsi:type="dcterms:W3CDTF">2016-07-23T16:33:50Z</dcterms:created>
  <dcterms:modified xsi:type="dcterms:W3CDTF">2016-08-20T10:29:06Z</dcterms:modified>
</cp:coreProperties>
</file>