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90" r:id="rId7"/>
    <p:sldId id="286" r:id="rId8"/>
    <p:sldId id="291" r:id="rId9"/>
    <p:sldId id="292" r:id="rId10"/>
    <p:sldId id="293" r:id="rId11"/>
    <p:sldId id="309" r:id="rId12"/>
    <p:sldId id="310" r:id="rId13"/>
    <p:sldId id="294" r:id="rId14"/>
    <p:sldId id="307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7FAD6-2C16-4564-8920-ADCD88FA2012}">
          <p14:sldIdLst>
            <p14:sldId id="256"/>
            <p14:sldId id="258"/>
            <p14:sldId id="290"/>
            <p14:sldId id="286"/>
            <p14:sldId id="291"/>
            <p14:sldId id="292"/>
            <p14:sldId id="293"/>
            <p14:sldId id="309"/>
            <p14:sldId id="310"/>
            <p14:sldId id="294"/>
            <p14:sldId id="307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85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havesh\Internshala%20Data%20Analytics\Course%204%20%20SQL%20for%20Data%20Analysis%20and%20Insights\Project\C4%20ASSIGNMENT%201%20TASK%20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havesh\Internshala%20Data%20Analytics\Course%204%20%20SQL%20for%20Data%20Analysis%20and%20Insights\Project\C4%20ASSIGNMENT%201%20TASK%206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Popular</a:t>
            </a:r>
            <a:r>
              <a:rPr lang="en-IN" baseline="0" dirty="0">
                <a:solidFill>
                  <a:schemeClr val="bg1"/>
                </a:solidFill>
              </a:rPr>
              <a:t> payment method by city </a:t>
            </a:r>
            <a:endParaRPr lang="en-I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'C4 ASSIGNMENT 1 TASK 5'!$A$2:$B$2</c:f>
              <c:strCache>
                <c:ptCount val="2"/>
                <c:pt idx="0">
                  <c:v>Mandalay</c:v>
                </c:pt>
                <c:pt idx="1">
                  <c:v>Ewallet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'C4 ASSIGNMENT 1 TASK 5'!$C$1</c:f>
              <c:strCache>
                <c:ptCount val="1"/>
                <c:pt idx="0">
                  <c:v>payment_count</c:v>
                </c:pt>
              </c:strCache>
            </c:strRef>
          </c:cat>
          <c:val>
            <c:numRef>
              <c:f>'C4 ASSIGNMENT 1 TASK 5'!$C$2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4D-43D3-B9D2-A4B521967D1A}"/>
            </c:ext>
          </c:extLst>
        </c:ser>
        <c:ser>
          <c:idx val="1"/>
          <c:order val="1"/>
          <c:tx>
            <c:strRef>
              <c:f>'C4 ASSIGNMENT 1 TASK 5'!$A$3:$B$3</c:f>
              <c:strCache>
                <c:ptCount val="2"/>
                <c:pt idx="0">
                  <c:v>Naypyitaw</c:v>
                </c:pt>
                <c:pt idx="1">
                  <c:v>Cash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'C4 ASSIGNMENT 1 TASK 5'!$C$1</c:f>
              <c:strCache>
                <c:ptCount val="1"/>
                <c:pt idx="0">
                  <c:v>payment_count</c:v>
                </c:pt>
              </c:strCache>
            </c:strRef>
          </c:cat>
          <c:val>
            <c:numRef>
              <c:f>'C4 ASSIGNMENT 1 TASK 5'!$C$3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4D-43D3-B9D2-A4B521967D1A}"/>
            </c:ext>
          </c:extLst>
        </c:ser>
        <c:ser>
          <c:idx val="2"/>
          <c:order val="2"/>
          <c:tx>
            <c:strRef>
              <c:f>'C4 ASSIGNMENT 1 TASK 5'!$A$4:$B$4</c:f>
              <c:strCache>
                <c:ptCount val="2"/>
                <c:pt idx="0">
                  <c:v>Yangon</c:v>
                </c:pt>
                <c:pt idx="1">
                  <c:v>Ewallet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'C4 ASSIGNMENT 1 TASK 5'!$C$1</c:f>
              <c:strCache>
                <c:ptCount val="1"/>
                <c:pt idx="0">
                  <c:v>payment_count</c:v>
                </c:pt>
              </c:strCache>
            </c:strRef>
          </c:cat>
          <c:val>
            <c:numRef>
              <c:f>'C4 ASSIGNMENT 1 TASK 5'!$C$4</c:f>
              <c:numCache>
                <c:formatCode>General</c:formatCode>
                <c:ptCount val="1"/>
                <c:pt idx="0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4D-43D3-B9D2-A4B521967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15532624"/>
        <c:axId val="1815529744"/>
        <c:axId val="0"/>
      </c:bar3DChart>
      <c:catAx>
        <c:axId val="181553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529744"/>
        <c:crosses val="autoZero"/>
        <c:auto val="1"/>
        <c:lblAlgn val="ctr"/>
        <c:lblOffset val="100"/>
        <c:noMultiLvlLbl val="0"/>
      </c:catAx>
      <c:valAx>
        <c:axId val="1815529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53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Monthly</a:t>
            </a:r>
            <a:r>
              <a:rPr lang="en-US" baseline="0" dirty="0">
                <a:solidFill>
                  <a:schemeClr val="bg1"/>
                </a:solidFill>
              </a:rPr>
              <a:t> Sales Distribution by Gender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'C4 ASSIGNMENT 1 TASK 6'!$C$1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'C4 ASSIGNMENT 1 TASK 6'!$A$2:$B$7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2019-01</c:v>
                  </c:pt>
                  <c:pt idx="1">
                    <c:v>2019-01</c:v>
                  </c:pt>
                  <c:pt idx="2">
                    <c:v>2019-02</c:v>
                  </c:pt>
                  <c:pt idx="3">
                    <c:v>2019-02</c:v>
                  </c:pt>
                  <c:pt idx="4">
                    <c:v>2019-03</c:v>
                  </c:pt>
                  <c:pt idx="5">
                    <c:v>2019-03</c:v>
                  </c:pt>
                </c:lvl>
              </c:multiLvlStrCache>
            </c:multiLvlStrRef>
          </c:cat>
          <c:val>
            <c:numRef>
              <c:f>'C4 ASSIGNMENT 1 TASK 6'!$C$2:$C$7</c:f>
              <c:numCache>
                <c:formatCode>General</c:formatCode>
                <c:ptCount val="6"/>
                <c:pt idx="0">
                  <c:v>59139</c:v>
                </c:pt>
                <c:pt idx="1">
                  <c:v>57153</c:v>
                </c:pt>
                <c:pt idx="2">
                  <c:v>56336</c:v>
                </c:pt>
                <c:pt idx="3">
                  <c:v>40884</c:v>
                </c:pt>
                <c:pt idx="4">
                  <c:v>52408</c:v>
                </c:pt>
                <c:pt idx="5">
                  <c:v>57047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1-47D9-A4B8-9C19FCCB9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2182880"/>
        <c:axId val="842185280"/>
        <c:axId val="0"/>
      </c:bar3DChart>
      <c:catAx>
        <c:axId val="84218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185280"/>
        <c:crosses val="autoZero"/>
        <c:auto val="1"/>
        <c:lblAlgn val="ctr"/>
        <c:lblOffset val="100"/>
        <c:noMultiLvlLbl val="0"/>
      </c:catAx>
      <c:valAx>
        <c:axId val="84218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18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10" y="0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3I9IhLkwGxzxjH8ZRtyCsLHDlMjW2uC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42942"/>
            <a:ext cx="7077456" cy="1243584"/>
          </a:xfrm>
        </p:spPr>
        <p:txBody>
          <a:bodyPr/>
          <a:lstStyle/>
          <a:p>
            <a:r>
              <a:rPr lang="en-US" dirty="0"/>
              <a:t>SQL PROJECT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251669-A1DB-41B5-63B6-1E9DEFB0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6578455" cy="719763"/>
          </a:xfrm>
        </p:spPr>
        <p:txBody>
          <a:bodyPr>
            <a:normAutofit/>
          </a:bodyPr>
          <a:lstStyle/>
          <a:p>
            <a:r>
              <a:rPr lang="en-IN" sz="1600" dirty="0"/>
              <a:t>BHAVESH WADHWANI </a:t>
            </a:r>
          </a:p>
          <a:p>
            <a:r>
              <a:rPr lang="en-IN" sz="1600" dirty="0"/>
              <a:t>BATCH 1</a:t>
            </a:r>
            <a:r>
              <a:rPr lang="en-IN" sz="1600" baseline="30000" dirty="0"/>
              <a:t>ST</a:t>
            </a:r>
            <a:r>
              <a:rPr lang="en-IN" sz="1600" dirty="0"/>
              <a:t> OCT.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BB7-2331-648D-FFD2-53AEE9A1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0223500" cy="535531"/>
          </a:xfrm>
        </p:spPr>
        <p:txBody>
          <a:bodyPr/>
          <a:lstStyle/>
          <a:p>
            <a:r>
              <a:rPr lang="en-IN" dirty="0"/>
              <a:t>Task 4 : </a:t>
            </a:r>
            <a:r>
              <a:rPr lang="en-US" dirty="0"/>
              <a:t>Detecting Anomalies in Sales Transactions </a:t>
            </a:r>
            <a:r>
              <a:rPr lang="en-IN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05121-9A14-00AF-0ADB-465B61F3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DA1D0-1B1D-404E-BB00-90409A09E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42035"/>
            <a:ext cx="7948386" cy="51381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WITH </a:t>
            </a:r>
            <a:r>
              <a:rPr lang="en-IN" sz="1100" dirty="0" err="1"/>
              <a:t>ProductLineStats</a:t>
            </a:r>
            <a:r>
              <a:rPr lang="en-IN" sz="1100" dirty="0"/>
              <a:t>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    `Product line`,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    AVG(`Total`) AS </a:t>
            </a:r>
            <a:r>
              <a:rPr lang="en-IN" sz="1100" dirty="0" err="1"/>
              <a:t>avg_sales</a:t>
            </a:r>
            <a:r>
              <a:rPr lang="en-IN" sz="11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    STDDEV(`Total`) AS </a:t>
            </a:r>
            <a:r>
              <a:rPr lang="en-IN" sz="1100" dirty="0" err="1"/>
              <a:t>stddev_sales</a:t>
            </a: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FROM </a:t>
            </a:r>
            <a:r>
              <a:rPr lang="en-IN" sz="1100" dirty="0" err="1"/>
              <a:t>walmartsales</a:t>
            </a: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GROUP BY `Product line`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</a:t>
            </a:r>
            <a:r>
              <a:rPr lang="en-IN" sz="1100" dirty="0" err="1"/>
              <a:t>ws</a:t>
            </a:r>
            <a:r>
              <a:rPr lang="en-IN" sz="1100" dirty="0"/>
              <a:t>.`Invoice ID`,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</a:t>
            </a:r>
            <a:r>
              <a:rPr lang="en-IN" sz="1100" dirty="0" err="1"/>
              <a:t>ws</a:t>
            </a:r>
            <a:r>
              <a:rPr lang="en-IN" sz="1100" dirty="0"/>
              <a:t>.`Product line`,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</a:t>
            </a:r>
            <a:r>
              <a:rPr lang="en-IN" sz="1100" dirty="0" err="1"/>
              <a:t>ws</a:t>
            </a:r>
            <a:r>
              <a:rPr lang="en-IN" sz="1100" dirty="0"/>
              <a:t>.`Total`,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</a:t>
            </a:r>
            <a:r>
              <a:rPr lang="en-IN" sz="1100" dirty="0" err="1"/>
              <a:t>pls.avg_sales</a:t>
            </a:r>
            <a:r>
              <a:rPr lang="en-IN" sz="11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</a:t>
            </a:r>
            <a:r>
              <a:rPr lang="en-IN" sz="1100" dirty="0" err="1"/>
              <a:t>pls.stddev_sales</a:t>
            </a:r>
            <a:r>
              <a:rPr lang="en-IN" sz="11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	WHEN </a:t>
            </a:r>
            <a:r>
              <a:rPr lang="en-IN" sz="1100" dirty="0" err="1"/>
              <a:t>ws</a:t>
            </a:r>
            <a:r>
              <a:rPr lang="en-IN" sz="1100" dirty="0"/>
              <a:t>.`Total` &gt; (</a:t>
            </a:r>
            <a:r>
              <a:rPr lang="en-IN" sz="1100" dirty="0" err="1"/>
              <a:t>pls.avg_sales</a:t>
            </a:r>
            <a:r>
              <a:rPr lang="en-IN" sz="1100" dirty="0"/>
              <a:t> + 2 * </a:t>
            </a:r>
            <a:r>
              <a:rPr lang="en-IN" sz="1100" dirty="0" err="1"/>
              <a:t>pls.stddev_sales</a:t>
            </a:r>
            <a:r>
              <a:rPr lang="en-IN" sz="1100" dirty="0"/>
              <a:t>) THEN 'High Sales Anomaly'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	ELSE 'Low Sales Anomaly'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END AS </a:t>
            </a:r>
            <a:r>
              <a:rPr lang="en-IN" sz="1100" dirty="0" err="1"/>
              <a:t>sales_anomaly</a:t>
            </a: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FROM </a:t>
            </a:r>
            <a:r>
              <a:rPr lang="en-IN" sz="1100" dirty="0" err="1"/>
              <a:t>walmartsales</a:t>
            </a:r>
            <a:r>
              <a:rPr lang="en-IN" sz="1100" dirty="0"/>
              <a:t> </a:t>
            </a:r>
            <a:r>
              <a:rPr lang="en-IN" sz="1100" dirty="0" err="1"/>
              <a:t>ws</a:t>
            </a: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JOIN </a:t>
            </a:r>
            <a:r>
              <a:rPr lang="en-IN" sz="1100" dirty="0" err="1"/>
              <a:t>ProductLineStats</a:t>
            </a:r>
            <a:r>
              <a:rPr lang="en-IN" sz="1100" dirty="0"/>
              <a:t> pls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   ON </a:t>
            </a:r>
            <a:r>
              <a:rPr lang="en-IN" sz="1100" dirty="0" err="1"/>
              <a:t>ws</a:t>
            </a:r>
            <a:r>
              <a:rPr lang="en-IN" sz="1100" dirty="0"/>
              <a:t>.`Product line` = </a:t>
            </a:r>
            <a:r>
              <a:rPr lang="en-IN" sz="1100" dirty="0" err="1"/>
              <a:t>pls.`Product</a:t>
            </a:r>
            <a:r>
              <a:rPr lang="en-IN" sz="1100" dirty="0"/>
              <a:t> line`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ORDER BY </a:t>
            </a:r>
            <a:r>
              <a:rPr lang="en-IN" sz="1100" dirty="0" err="1"/>
              <a:t>ws</a:t>
            </a:r>
            <a:r>
              <a:rPr lang="en-IN" sz="1100" dirty="0"/>
              <a:t>.`Product line`, </a:t>
            </a:r>
            <a:r>
              <a:rPr lang="en-IN" sz="1100" dirty="0" err="1"/>
              <a:t>sales_anomaly</a:t>
            </a:r>
            <a:r>
              <a:rPr lang="en-IN" sz="11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1768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B56-E88D-1E9E-2FCA-5F12B2D4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F8819-368C-CAA9-9AA1-43DB3850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21D73B-5D28-8E9A-8236-2D1C4570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3473"/>
              </p:ext>
            </p:extLst>
          </p:nvPr>
        </p:nvGraphicFramePr>
        <p:xfrm>
          <a:off x="123824" y="1709849"/>
          <a:ext cx="7858128" cy="450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88">
                  <a:extLst>
                    <a:ext uri="{9D8B030D-6E8A-4147-A177-3AD203B41FA5}">
                      <a16:colId xmlns:a16="http://schemas.microsoft.com/office/drawing/2014/main" val="3787661677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3218914598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3816164921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238731982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382251238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1418706834"/>
                    </a:ext>
                  </a:extLst>
                </a:gridCol>
              </a:tblGrid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stddev_sales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sales_anomaly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008312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745-71-3520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185.367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881819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377-79-7592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423.738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1007224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811-35-1094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317.835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4809728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715-20-1673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148.995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0620822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114-35-5271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486.444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989726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457-94-0464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830.3715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6318541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533-33-5337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833.595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9377758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227-07-4446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820.365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6230527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638-60-7125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836.304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9173505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431-66-2305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833.9625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8430145"/>
                  </a:ext>
                </a:extLst>
              </a:tr>
              <a:tr h="375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817-69-8206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942.4485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Sales Anomaly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67991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AB63DA-F626-1BF4-1267-14B9DADAFC14}"/>
              </a:ext>
            </a:extLst>
          </p:cNvPr>
          <p:cNvCxnSpPr/>
          <p:nvPr/>
        </p:nvCxnSpPr>
        <p:spPr>
          <a:xfrm>
            <a:off x="8131628" y="4713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FB0DEE-3A2D-0F46-72C9-D3FE7571FE7D}"/>
              </a:ext>
            </a:extLst>
          </p:cNvPr>
          <p:cNvSpPr txBox="1"/>
          <p:nvPr/>
        </p:nvSpPr>
        <p:spPr>
          <a:xfrm>
            <a:off x="8847360" y="3964835"/>
            <a:ext cx="2688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Added only some rows </a:t>
            </a:r>
          </a:p>
          <a:p>
            <a:r>
              <a:rPr lang="en-IN" dirty="0">
                <a:solidFill>
                  <a:schemeClr val="bg1"/>
                </a:solidFill>
              </a:rPr>
              <a:t>to show the accurate </a:t>
            </a:r>
          </a:p>
          <a:p>
            <a:r>
              <a:rPr lang="en-IN" dirty="0">
                <a:solidFill>
                  <a:schemeClr val="bg1"/>
                </a:solidFill>
              </a:rPr>
              <a:t>results as the data in </a:t>
            </a:r>
          </a:p>
          <a:p>
            <a:r>
              <a:rPr lang="en-IN" dirty="0">
                <a:solidFill>
                  <a:schemeClr val="bg1"/>
                </a:solidFill>
              </a:rPr>
              <a:t>the table was more and hence not compatible with PPT.</a:t>
            </a:r>
          </a:p>
        </p:txBody>
      </p:sp>
    </p:spTree>
    <p:extLst>
      <p:ext uri="{BB962C8B-B14F-4D97-AF65-F5344CB8AC3E}">
        <p14:creationId xmlns:p14="http://schemas.microsoft.com/office/powerpoint/2010/main" val="270736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6E0-D56B-8A3C-2F0B-7F8CFBEA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5: </a:t>
            </a:r>
            <a:r>
              <a:rPr lang="en-US" dirty="0"/>
              <a:t>Most Popular Payment Method by City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A34A1-E184-F6AF-FEE1-8D123FC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F2001-35C9-2574-85AD-9C9ADDA1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WITH </a:t>
            </a:r>
            <a:r>
              <a:rPr lang="en-US" sz="1400" dirty="0" err="1"/>
              <a:t>PaymentCounts</a:t>
            </a:r>
            <a:r>
              <a:rPr lang="en-US" sz="1400" dirty="0"/>
              <a:t> AS (</a:t>
            </a:r>
          </a:p>
          <a:p>
            <a:pPr marL="0" indent="0">
              <a:buNone/>
            </a:pPr>
            <a:r>
              <a:rPr lang="en-US" sz="1400" dirty="0"/>
              <a:t>    SELECT </a:t>
            </a:r>
          </a:p>
          <a:p>
            <a:pPr marL="0" indent="0">
              <a:buNone/>
            </a:pPr>
            <a:r>
              <a:rPr lang="en-US" sz="1400" dirty="0"/>
              <a:t>        city,</a:t>
            </a:r>
          </a:p>
          <a:p>
            <a:pPr marL="0" indent="0">
              <a:buNone/>
            </a:pPr>
            <a:r>
              <a:rPr lang="en-US" sz="1400" dirty="0"/>
              <a:t>        payment,</a:t>
            </a:r>
          </a:p>
          <a:p>
            <a:pPr marL="0" indent="0">
              <a:buNone/>
            </a:pPr>
            <a:r>
              <a:rPr lang="en-US" sz="1400" dirty="0"/>
              <a:t>        COUNT(payment) AS </a:t>
            </a:r>
            <a:r>
              <a:rPr lang="en-US" sz="1400" dirty="0" err="1"/>
              <a:t>payment_count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dense_rank</a:t>
            </a:r>
            <a:r>
              <a:rPr lang="en-US" sz="1400" dirty="0"/>
              <a:t>() OVER (PARTITION BY city ORDER BY COUNT(Payment) DESC) AS dr</a:t>
            </a:r>
          </a:p>
          <a:p>
            <a:pPr marL="0" indent="0">
              <a:buNone/>
            </a:pPr>
            <a:r>
              <a:rPr lang="en-US" sz="1400" dirty="0"/>
              <a:t>    FROM </a:t>
            </a:r>
            <a:r>
              <a:rPr lang="en-US" sz="1400" dirty="0" err="1"/>
              <a:t>walmartsales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GROUP BY city, payment</a:t>
            </a:r>
          </a:p>
          <a:p>
            <a:pPr marL="0" indent="0">
              <a:buNone/>
            </a:pP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SELECT city, payment, </a:t>
            </a:r>
            <a:r>
              <a:rPr lang="en-US" sz="1400" dirty="0" err="1"/>
              <a:t>payment_count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PaymentCounts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WHERE dr = 1;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3214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C861-8B23-1486-444D-5B160F44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31720-C2D8-E40F-74D2-BFFDE5BB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094D79-0F79-F167-F9CB-E1544CBE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7733"/>
              </p:ext>
            </p:extLst>
          </p:nvPr>
        </p:nvGraphicFramePr>
        <p:xfrm>
          <a:off x="173265" y="1627367"/>
          <a:ext cx="7653564" cy="134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88">
                  <a:extLst>
                    <a:ext uri="{9D8B030D-6E8A-4147-A177-3AD203B41FA5}">
                      <a16:colId xmlns:a16="http://schemas.microsoft.com/office/drawing/2014/main" val="3240142268"/>
                    </a:ext>
                  </a:extLst>
                </a:gridCol>
                <a:gridCol w="2551188">
                  <a:extLst>
                    <a:ext uri="{9D8B030D-6E8A-4147-A177-3AD203B41FA5}">
                      <a16:colId xmlns:a16="http://schemas.microsoft.com/office/drawing/2014/main" val="763537731"/>
                    </a:ext>
                  </a:extLst>
                </a:gridCol>
                <a:gridCol w="2551188">
                  <a:extLst>
                    <a:ext uri="{9D8B030D-6E8A-4147-A177-3AD203B41FA5}">
                      <a16:colId xmlns:a16="http://schemas.microsoft.com/office/drawing/2014/main" val="2083295519"/>
                    </a:ext>
                  </a:extLst>
                </a:gridCol>
              </a:tblGrid>
              <a:tr h="335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payment_count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2927710"/>
                  </a:ext>
                </a:extLst>
              </a:tr>
              <a:tr h="335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1391621"/>
                  </a:ext>
                </a:extLst>
              </a:tr>
              <a:tr h="335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72661"/>
                  </a:ext>
                </a:extLst>
              </a:tr>
              <a:tr h="335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039142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C42F9E-83C4-D812-107B-B4E524D1D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42945"/>
              </p:ext>
            </p:extLst>
          </p:nvPr>
        </p:nvGraphicFramePr>
        <p:xfrm>
          <a:off x="-150223" y="3516674"/>
          <a:ext cx="7574280" cy="308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63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9AA4-EB9F-3995-9020-73CFF255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723900"/>
            <a:ext cx="11214100" cy="535531"/>
          </a:xfrm>
        </p:spPr>
        <p:txBody>
          <a:bodyPr/>
          <a:lstStyle/>
          <a:p>
            <a:r>
              <a:rPr lang="en-IN" dirty="0"/>
              <a:t>Task 6 : </a:t>
            </a:r>
            <a:r>
              <a:rPr lang="en-US" dirty="0"/>
              <a:t>Monthly Sales Distribution by Gender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42023-FCB7-8B5C-FFBA-B8E14D0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9D6B-9A7D-4385-D799-CDFBE80A5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199" y="2527192"/>
            <a:ext cx="7337425" cy="1803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DATE_FORMAT(STR_TO_DATE(</a:t>
            </a:r>
            <a:r>
              <a:rPr lang="en-US" dirty="0" err="1"/>
              <a:t>Date,'%d</a:t>
            </a:r>
            <a:r>
              <a:rPr lang="en-US" dirty="0"/>
              <a:t>-%m-%Y'), '%Y-%m') AS month, Gender, round(sum(total),0)as </a:t>
            </a:r>
            <a:r>
              <a:rPr lang="en-US" dirty="0" err="1"/>
              <a:t>Total_Sales</a:t>
            </a:r>
            <a:r>
              <a:rPr lang="en-US" dirty="0"/>
              <a:t> from </a:t>
            </a:r>
            <a:r>
              <a:rPr lang="en-US" dirty="0" err="1"/>
              <a:t>walmartsales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month,gender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month;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04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AF9-11FD-09A0-E8A8-0B67A227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9AD61-4B04-DC66-9D6F-271F328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185413-21FE-1474-4B9E-9B1054BD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47045"/>
              </p:ext>
            </p:extLst>
          </p:nvPr>
        </p:nvGraphicFramePr>
        <p:xfrm>
          <a:off x="444500" y="1342606"/>
          <a:ext cx="7018110" cy="233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370">
                  <a:extLst>
                    <a:ext uri="{9D8B030D-6E8A-4147-A177-3AD203B41FA5}">
                      <a16:colId xmlns:a16="http://schemas.microsoft.com/office/drawing/2014/main" val="1048072161"/>
                    </a:ext>
                  </a:extLst>
                </a:gridCol>
                <a:gridCol w="2339370">
                  <a:extLst>
                    <a:ext uri="{9D8B030D-6E8A-4147-A177-3AD203B41FA5}">
                      <a16:colId xmlns:a16="http://schemas.microsoft.com/office/drawing/2014/main" val="4123135724"/>
                    </a:ext>
                  </a:extLst>
                </a:gridCol>
                <a:gridCol w="2339370">
                  <a:extLst>
                    <a:ext uri="{9D8B030D-6E8A-4147-A177-3AD203B41FA5}">
                      <a16:colId xmlns:a16="http://schemas.microsoft.com/office/drawing/2014/main" val="2392867689"/>
                    </a:ext>
                  </a:extLst>
                </a:gridCol>
              </a:tblGrid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6899744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58572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0245422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773143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7510763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3078836"/>
                  </a:ext>
                </a:extLst>
              </a:tr>
              <a:tr h="332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57047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300059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CA8758-D3E1-9469-AFEF-46387864D1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874800"/>
              </p:ext>
            </p:extLst>
          </p:nvPr>
        </p:nvGraphicFramePr>
        <p:xfrm>
          <a:off x="144691" y="3937000"/>
          <a:ext cx="81098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60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21D9-9E42-5CE4-A489-34D14C80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8480425" cy="535531"/>
          </a:xfrm>
        </p:spPr>
        <p:txBody>
          <a:bodyPr/>
          <a:lstStyle/>
          <a:p>
            <a:r>
              <a:rPr lang="en-IN" dirty="0"/>
              <a:t>Task 7 : </a:t>
            </a:r>
            <a:r>
              <a:rPr lang="en-US" dirty="0"/>
              <a:t>Best Product Line by Customer Type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0AA0-02C7-CE78-BF72-5FBC7305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4FA83-3AC6-C37F-28B9-712FD8D19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415961"/>
            <a:ext cx="6718300" cy="134641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select `Product </a:t>
            </a:r>
            <a:r>
              <a:rPr lang="en-US" sz="1400" dirty="0" err="1"/>
              <a:t>line`,`Customer</a:t>
            </a:r>
            <a:r>
              <a:rPr lang="en-US" sz="1400" dirty="0"/>
              <a:t> </a:t>
            </a:r>
            <a:r>
              <a:rPr lang="en-US" sz="1400" dirty="0" err="1"/>
              <a:t>type`,round</a:t>
            </a:r>
            <a:r>
              <a:rPr lang="en-US" sz="1400" dirty="0"/>
              <a:t>(sum(total),0)as `Total Sales` ,count(`Product line`) as `Count of product </a:t>
            </a:r>
            <a:r>
              <a:rPr lang="en-US" sz="1400" dirty="0" err="1"/>
              <a:t>lines`from</a:t>
            </a:r>
            <a:r>
              <a:rPr lang="en-US" sz="1400" dirty="0"/>
              <a:t> </a:t>
            </a:r>
            <a:r>
              <a:rPr lang="en-US" sz="1400" dirty="0" err="1"/>
              <a:t>walmartsales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`Customer </a:t>
            </a:r>
            <a:r>
              <a:rPr lang="en-US" sz="1400" dirty="0" err="1"/>
              <a:t>type`,`Product</a:t>
            </a:r>
            <a:r>
              <a:rPr lang="en-US" sz="1400" dirty="0"/>
              <a:t> line`</a:t>
            </a:r>
          </a:p>
          <a:p>
            <a:pPr marL="0" indent="0">
              <a:buNone/>
            </a:pPr>
            <a:r>
              <a:rPr lang="en-US" sz="1400" dirty="0"/>
              <a:t>Order by `Customer </a:t>
            </a:r>
            <a:r>
              <a:rPr lang="en-US" sz="1400" dirty="0" err="1"/>
              <a:t>type`,sum</a:t>
            </a:r>
            <a:r>
              <a:rPr lang="en-US" sz="1400" dirty="0"/>
              <a:t>(total)desc;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7128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8EF8-6A31-BBDE-DA1C-DF0208E1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5889625" cy="535531"/>
          </a:xfrm>
        </p:spPr>
        <p:txBody>
          <a:bodyPr/>
          <a:lstStyle/>
          <a:p>
            <a:r>
              <a:rPr lang="en-IN" dirty="0"/>
              <a:t>Result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C2376-5D5E-F992-8D3B-5D0E587E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6F7AC-20EA-58A4-0F94-08175A90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78980"/>
              </p:ext>
            </p:extLst>
          </p:nvPr>
        </p:nvGraphicFramePr>
        <p:xfrm>
          <a:off x="284842" y="1498916"/>
          <a:ext cx="7026276" cy="459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69">
                  <a:extLst>
                    <a:ext uri="{9D8B030D-6E8A-4147-A177-3AD203B41FA5}">
                      <a16:colId xmlns:a16="http://schemas.microsoft.com/office/drawing/2014/main" val="925736644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1816694030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1077348124"/>
                    </a:ext>
                  </a:extLst>
                </a:gridCol>
                <a:gridCol w="1756569">
                  <a:extLst>
                    <a:ext uri="{9D8B030D-6E8A-4147-A177-3AD203B41FA5}">
                      <a16:colId xmlns:a16="http://schemas.microsoft.com/office/drawing/2014/main" val="2185121161"/>
                    </a:ext>
                  </a:extLst>
                </a:gridCol>
              </a:tblGrid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product lines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6040646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7116907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032942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4229965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248176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4687442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251338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34899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5379847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1109726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2722042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7814641"/>
                  </a:ext>
                </a:extLst>
              </a:tr>
              <a:tr h="3537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38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21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864C-3EC8-74CE-891C-A72C542A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641941"/>
            <a:ext cx="11214100" cy="535531"/>
          </a:xfrm>
        </p:spPr>
        <p:txBody>
          <a:bodyPr/>
          <a:lstStyle/>
          <a:p>
            <a:r>
              <a:rPr lang="en-IN" dirty="0"/>
              <a:t>Task 8: Identifying Repeat Customers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70737-A150-7026-A25A-9C14CB12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5D0BA-2332-29C8-EB06-743D8CC79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100" y="1680602"/>
            <a:ext cx="1066165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SELECT </a:t>
            </a:r>
          </a:p>
          <a:p>
            <a:pPr marL="0" indent="0">
              <a:buNone/>
            </a:pPr>
            <a:r>
              <a:rPr lang="en-US" sz="1400" dirty="0"/>
              <a:t>    w1.`Customer ID`,</a:t>
            </a:r>
          </a:p>
          <a:p>
            <a:pPr marL="0" indent="0">
              <a:buNone/>
            </a:pPr>
            <a:r>
              <a:rPr lang="en-US" sz="1400" dirty="0"/>
              <a:t>    w1.`Date` AS </a:t>
            </a:r>
            <a:r>
              <a:rPr lang="en-US" sz="1400" dirty="0" err="1"/>
              <a:t>first_purchase_date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w2.`Date` AS </a:t>
            </a:r>
            <a:r>
              <a:rPr lang="en-US" sz="1400" dirty="0" err="1"/>
              <a:t>repeat_purchase_date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DATEDIFF(STR_TO_DATE(w2.`Date`, '%d-%m-%Y'), STR_TO_DATE(w1.`Date`, '%d-%m-%Y')) AS </a:t>
            </a:r>
            <a:r>
              <a:rPr lang="en-US" sz="1400" dirty="0" err="1"/>
              <a:t>days_between_purchases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walmartsales</a:t>
            </a:r>
            <a:r>
              <a:rPr lang="en-US" sz="1400" dirty="0"/>
              <a:t> w1</a:t>
            </a:r>
          </a:p>
          <a:p>
            <a:pPr marL="0" indent="0">
              <a:buNone/>
            </a:pPr>
            <a:r>
              <a:rPr lang="en-US" sz="1400" dirty="0"/>
              <a:t>JOIN </a:t>
            </a:r>
            <a:r>
              <a:rPr lang="en-US" sz="1400" dirty="0" err="1"/>
              <a:t>walmartsales</a:t>
            </a:r>
            <a:r>
              <a:rPr lang="en-US" sz="1400" dirty="0"/>
              <a:t> w2 </a:t>
            </a:r>
          </a:p>
          <a:p>
            <a:pPr marL="0" indent="0">
              <a:buNone/>
            </a:pPr>
            <a:r>
              <a:rPr lang="en-US" sz="1400" dirty="0"/>
              <a:t>    ON w1.`Customer ID` = w2.`Customer ID` </a:t>
            </a:r>
          </a:p>
          <a:p>
            <a:pPr marL="0" indent="0">
              <a:buNone/>
            </a:pPr>
            <a:r>
              <a:rPr lang="en-US" sz="1400" dirty="0"/>
              <a:t>    AND STR_TO_DATE(w1.`Date`, '%d-%m-%Y') &lt; STR_TO_DATE(w2.`Date`, '%d-%m-%Y') </a:t>
            </a:r>
          </a:p>
          <a:p>
            <a:pPr marL="0" indent="0">
              <a:buNone/>
            </a:pPr>
            <a:r>
              <a:rPr lang="en-US" sz="1400" dirty="0"/>
              <a:t>    AND DATEDIFF(STR_TO_DATE(w2.`Date`, '%d-%m-%Y'), STR_TO_DATE(w1.`Date`, '%d-%m-%Y')) &lt;=30;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3902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FA08-B94F-9163-AF07-170F70EF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87CFC-D7B1-BC96-24B8-1F7AD18B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8C5546-9AF1-435C-D53D-7CF06EAB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64808"/>
              </p:ext>
            </p:extLst>
          </p:nvPr>
        </p:nvGraphicFramePr>
        <p:xfrm>
          <a:off x="161922" y="1499669"/>
          <a:ext cx="7515228" cy="473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>
                  <a:extLst>
                    <a:ext uri="{9D8B030D-6E8A-4147-A177-3AD203B41FA5}">
                      <a16:colId xmlns:a16="http://schemas.microsoft.com/office/drawing/2014/main" val="372794135"/>
                    </a:ext>
                  </a:extLst>
                </a:gridCol>
                <a:gridCol w="1878807">
                  <a:extLst>
                    <a:ext uri="{9D8B030D-6E8A-4147-A177-3AD203B41FA5}">
                      <a16:colId xmlns:a16="http://schemas.microsoft.com/office/drawing/2014/main" val="3614173642"/>
                    </a:ext>
                  </a:extLst>
                </a:gridCol>
                <a:gridCol w="1878807">
                  <a:extLst>
                    <a:ext uri="{9D8B030D-6E8A-4147-A177-3AD203B41FA5}">
                      <a16:colId xmlns:a16="http://schemas.microsoft.com/office/drawing/2014/main" val="3902658804"/>
                    </a:ext>
                  </a:extLst>
                </a:gridCol>
                <a:gridCol w="1878807">
                  <a:extLst>
                    <a:ext uri="{9D8B030D-6E8A-4147-A177-3AD203B41FA5}">
                      <a16:colId xmlns:a16="http://schemas.microsoft.com/office/drawing/2014/main" val="324106179"/>
                    </a:ext>
                  </a:extLst>
                </a:gridCol>
              </a:tblGrid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first_purchase_date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repeat_purchase_date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days_between_purchases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4186150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352096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876218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2184378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1273026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0314472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2432464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6556322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828915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847848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973647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8708655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2319430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0846473"/>
                  </a:ext>
                </a:extLst>
              </a:tr>
              <a:tr h="315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15-02-2019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076402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6CA9-00F0-A295-7DBC-BB822476A5EF}"/>
              </a:ext>
            </a:extLst>
          </p:cNvPr>
          <p:cNvCxnSpPr/>
          <p:nvPr/>
        </p:nvCxnSpPr>
        <p:spPr>
          <a:xfrm>
            <a:off x="7786007" y="465908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759124-7CC9-047A-D739-BD141287EA96}"/>
              </a:ext>
            </a:extLst>
          </p:cNvPr>
          <p:cNvSpPr txBox="1"/>
          <p:nvPr/>
        </p:nvSpPr>
        <p:spPr>
          <a:xfrm>
            <a:off x="8504464" y="3995057"/>
            <a:ext cx="2588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Added only some rows </a:t>
            </a:r>
          </a:p>
          <a:p>
            <a:r>
              <a:rPr lang="en-IN" dirty="0">
                <a:solidFill>
                  <a:schemeClr val="bg1"/>
                </a:solidFill>
              </a:rPr>
              <a:t>to show the accurate </a:t>
            </a:r>
          </a:p>
          <a:p>
            <a:r>
              <a:rPr lang="en-IN" dirty="0">
                <a:solidFill>
                  <a:schemeClr val="bg1"/>
                </a:solidFill>
              </a:rPr>
              <a:t>results as the data in </a:t>
            </a:r>
          </a:p>
          <a:p>
            <a:r>
              <a:rPr lang="en-IN" dirty="0">
                <a:solidFill>
                  <a:schemeClr val="bg1"/>
                </a:solidFill>
              </a:rPr>
              <a:t>the table was more and hence not compatible with PPT.</a:t>
            </a:r>
          </a:p>
        </p:txBody>
      </p:sp>
    </p:spTree>
    <p:extLst>
      <p:ext uri="{BB962C8B-B14F-4D97-AF65-F5344CB8AC3E}">
        <p14:creationId xmlns:p14="http://schemas.microsoft.com/office/powerpoint/2010/main" val="1600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457201"/>
            <a:ext cx="11214100" cy="480131"/>
          </a:xfrm>
        </p:spPr>
        <p:txBody>
          <a:bodyPr/>
          <a:lstStyle/>
          <a:p>
            <a:r>
              <a:rPr lang="en-US" sz="2800" dirty="0"/>
              <a:t>Task 1 : Identifying the Top Branch by Sales Growth Rate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221695"/>
            <a:ext cx="7892143" cy="527594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MonthlySales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DATE_FORMAT(STR_TO_DATE(Date, '%d-%m-%Y'), '%Y-%m') AS Month,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SUM(Total) AS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TotalSales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FROM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walmartsales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GROUP BY Branch, Month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GrowthRate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m1.Branch,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m1.Month,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m1.TotalSales,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(m1.TotalSales - m2.TotalSales) / NULLIF(m2.TotalSales, 0) * 100 AS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GrowthPercentage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FROM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MonthlySales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m1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LEFT JOIN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MonthlySales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ON m1.Branch = m2.Branch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AND DATE_FORMAT(DATE_SUB(STR_TO_DATE(CONCAT(m1.Month, '-01'), '%Y-%m-%d'), INTERVAL 1 MONTH), '%Y-%m') = m2.Month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AVG(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GrowthPercentage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AvgGrowthRate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GrowthRate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Branch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AvgGrowthRate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 1 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61C-2B29-9FA2-4B9F-F6C7A4CA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9 : </a:t>
            </a:r>
            <a:r>
              <a:rPr lang="en-US" dirty="0"/>
              <a:t>Finding Top 5 Customers by Sales Volume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DDC68-AF49-D7ED-292E-F022F4DF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5944A-FCA5-E943-60F4-E46DFCAC0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0" y="2398605"/>
            <a:ext cx="6718300" cy="20607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`Customer </a:t>
            </a:r>
            <a:r>
              <a:rPr lang="en-US" dirty="0" err="1"/>
              <a:t>ID`,round</a:t>
            </a:r>
            <a:r>
              <a:rPr lang="en-US" dirty="0"/>
              <a:t>(sum(Total),0) as </a:t>
            </a:r>
            <a:r>
              <a:rPr lang="en-US" dirty="0" err="1"/>
              <a:t>Sales_Revenue</a:t>
            </a:r>
            <a:r>
              <a:rPr lang="en-US" dirty="0"/>
              <a:t> from </a:t>
            </a:r>
            <a:r>
              <a:rPr lang="en-US" dirty="0" err="1"/>
              <a:t>walmartsales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`Customer ID`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Sales_Revenue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5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84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F90E-072C-C9FE-10EA-9BA8BB83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3403600" cy="535531"/>
          </a:xfrm>
        </p:spPr>
        <p:txBody>
          <a:bodyPr/>
          <a:lstStyle/>
          <a:p>
            <a:r>
              <a:rPr lang="en-IN" dirty="0"/>
              <a:t>Result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55793-0969-9417-DC0B-DEB2A369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671418-3558-70AA-A3A0-8AF66BF1C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08308"/>
              </p:ext>
            </p:extLst>
          </p:nvPr>
        </p:nvGraphicFramePr>
        <p:xfrm>
          <a:off x="261711" y="1559227"/>
          <a:ext cx="67704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231">
                  <a:extLst>
                    <a:ext uri="{9D8B030D-6E8A-4147-A177-3AD203B41FA5}">
                      <a16:colId xmlns:a16="http://schemas.microsoft.com/office/drawing/2014/main" val="3357725993"/>
                    </a:ext>
                  </a:extLst>
                </a:gridCol>
                <a:gridCol w="3385231">
                  <a:extLst>
                    <a:ext uri="{9D8B030D-6E8A-4147-A177-3AD203B41FA5}">
                      <a16:colId xmlns:a16="http://schemas.microsoft.com/office/drawing/2014/main" val="237076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Sales_Revenue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483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554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95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098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6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420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4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2A0F-DEEB-BF36-046E-B9C88211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/>
              <a:t>Task 10 : </a:t>
            </a:r>
            <a:r>
              <a:rPr lang="en-US" dirty="0"/>
              <a:t>Analyzing Sales Trends by Day of the Week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2D69F-C8D8-6F3B-52D9-0C448CA7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62E7-F849-30CE-D5C4-8DAD82232A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160917"/>
            <a:ext cx="6718300" cy="253704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SELECT </a:t>
            </a:r>
          </a:p>
          <a:p>
            <a:pPr marL="0" indent="0">
              <a:buNone/>
            </a:pPr>
            <a:r>
              <a:rPr lang="en-US" sz="1400" dirty="0"/>
              <a:t>    DAYNAME(STR_TO_DATE(date, '%d-%m-%Y')) AS </a:t>
            </a:r>
            <a:r>
              <a:rPr lang="en-US" sz="1400" dirty="0" err="1"/>
              <a:t>day_of_week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    Round(SUM(Total),0) AS </a:t>
            </a:r>
            <a:r>
              <a:rPr lang="en-US" sz="1400" dirty="0" err="1"/>
              <a:t>total_sales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walmartsales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</a:t>
            </a:r>
            <a:r>
              <a:rPr lang="en-US" sz="1400" dirty="0" err="1"/>
              <a:t>day_of_week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ORDER BY </a:t>
            </a:r>
            <a:r>
              <a:rPr lang="en-US" sz="1400" dirty="0" err="1"/>
              <a:t>total_sales</a:t>
            </a:r>
            <a:r>
              <a:rPr lang="en-US" sz="1400" dirty="0"/>
              <a:t> DESC</a:t>
            </a:r>
          </a:p>
          <a:p>
            <a:pPr marL="0" indent="0">
              <a:buNone/>
            </a:pPr>
            <a:r>
              <a:rPr lang="en-US" sz="1400" dirty="0"/>
              <a:t>LIMIT 1;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0024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5EC6-F792-6B19-E596-ED9D47A8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D54A6-BECB-DE47-2E70-82F5603B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C9CDE3-87CD-E0CB-4B43-E4F8217C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44906"/>
              </p:ext>
            </p:extLst>
          </p:nvPr>
        </p:nvGraphicFramePr>
        <p:xfrm>
          <a:off x="444500" y="28342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0484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758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day_of_week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193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494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80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AB286-DDE2-90C8-3119-FC027022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57FE2-8B12-7849-23EB-8FC59BA7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5" y="1418931"/>
            <a:ext cx="1759698" cy="1759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8864E-4B7E-40EC-E0FC-1CA330832554}"/>
              </a:ext>
            </a:extLst>
          </p:cNvPr>
          <p:cNvSpPr txBox="1"/>
          <p:nvPr/>
        </p:nvSpPr>
        <p:spPr>
          <a:xfrm>
            <a:off x="820215" y="3178629"/>
            <a:ext cx="740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VIDEO LINK :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https://drive.google.com/file/d/1X3I9IhLkwGxzxjH8ZRtyCsLHDlMjW2uC/view?usp=sharing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5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74E8-0592-4D97-864B-4F9A70F7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87634-8E5D-5A7C-31CA-24CF9A1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F6E754-2FF8-E6A8-9F24-EBF22B072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37935"/>
              </p:ext>
            </p:extLst>
          </p:nvPr>
        </p:nvGraphicFramePr>
        <p:xfrm>
          <a:off x="228598" y="5595259"/>
          <a:ext cx="7391402" cy="90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1">
                  <a:extLst>
                    <a:ext uri="{9D8B030D-6E8A-4147-A177-3AD203B41FA5}">
                      <a16:colId xmlns:a16="http://schemas.microsoft.com/office/drawing/2014/main" val="1550254472"/>
                    </a:ext>
                  </a:extLst>
                </a:gridCol>
                <a:gridCol w="3695701">
                  <a:extLst>
                    <a:ext uri="{9D8B030D-6E8A-4147-A177-3AD203B41FA5}">
                      <a16:colId xmlns:a16="http://schemas.microsoft.com/office/drawing/2014/main" val="2798407444"/>
                    </a:ext>
                  </a:extLst>
                </a:gridCol>
              </a:tblGrid>
              <a:tr h="4531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AvgGrowthRate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1590637"/>
                  </a:ext>
                </a:extLst>
              </a:tr>
              <a:tr h="4531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1.657014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73643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8DDEF4-F5FC-BBCF-A39E-DD4929E1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98202"/>
              </p:ext>
            </p:extLst>
          </p:nvPr>
        </p:nvGraphicFramePr>
        <p:xfrm>
          <a:off x="228599" y="1554287"/>
          <a:ext cx="5595258" cy="374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086">
                  <a:extLst>
                    <a:ext uri="{9D8B030D-6E8A-4147-A177-3AD203B41FA5}">
                      <a16:colId xmlns:a16="http://schemas.microsoft.com/office/drawing/2014/main" val="577624821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403167538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3624465837"/>
                    </a:ext>
                  </a:extLst>
                </a:gridCol>
              </a:tblGrid>
              <a:tr h="411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TotalSales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209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38681.13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88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37199.04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03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37659.12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6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29860.12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481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32934.98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321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34424.27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071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34597.34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779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37176.06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201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40434.68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109409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F197D4-FE2A-8BF7-9715-C0B42E8820B0}"/>
              </a:ext>
            </a:extLst>
          </p:cNvPr>
          <p:cNvCxnSpPr/>
          <p:nvPr/>
        </p:nvCxnSpPr>
        <p:spPr>
          <a:xfrm>
            <a:off x="5965371" y="322217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1B2854-E950-87EE-4236-F31DA9D178D2}"/>
              </a:ext>
            </a:extLst>
          </p:cNvPr>
          <p:cNvSpPr txBox="1"/>
          <p:nvPr/>
        </p:nvSpPr>
        <p:spPr>
          <a:xfrm>
            <a:off x="6574971" y="2852839"/>
            <a:ext cx="2569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Shows the Total sales for each branch i.e. the result of the 1</a:t>
            </a:r>
            <a:r>
              <a:rPr lang="en-IN" sz="1400" baseline="30000" dirty="0">
                <a:solidFill>
                  <a:schemeClr val="bg1"/>
                </a:solidFill>
              </a:rPr>
              <a:t>st</a:t>
            </a:r>
            <a:r>
              <a:rPr lang="en-IN" sz="1400" dirty="0">
                <a:solidFill>
                  <a:schemeClr val="bg1"/>
                </a:solidFill>
              </a:rPr>
              <a:t> subquery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DB353-42DA-FC7B-08CF-C82575E0D8B2}"/>
              </a:ext>
            </a:extLst>
          </p:cNvPr>
          <p:cNvCxnSpPr/>
          <p:nvPr/>
        </p:nvCxnSpPr>
        <p:spPr>
          <a:xfrm>
            <a:off x="7772400" y="597625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F0D0BF-DBC2-69CE-0463-B9A5C27DCC48}"/>
              </a:ext>
            </a:extLst>
          </p:cNvPr>
          <p:cNvSpPr txBox="1"/>
          <p:nvPr/>
        </p:nvSpPr>
        <p:spPr>
          <a:xfrm>
            <a:off x="8534400" y="5714647"/>
            <a:ext cx="237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This shows the top performer.</a:t>
            </a:r>
          </a:p>
        </p:txBody>
      </p:sp>
    </p:spTree>
    <p:extLst>
      <p:ext uri="{BB962C8B-B14F-4D97-AF65-F5344CB8AC3E}">
        <p14:creationId xmlns:p14="http://schemas.microsoft.com/office/powerpoint/2010/main" val="41041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47F4-C440-3582-B89B-97604774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76324"/>
            <a:ext cx="11137900" cy="480131"/>
          </a:xfrm>
        </p:spPr>
        <p:txBody>
          <a:bodyPr/>
          <a:lstStyle/>
          <a:p>
            <a:r>
              <a:rPr lang="en-IN" sz="2800" dirty="0"/>
              <a:t>TASK 2 : </a:t>
            </a:r>
            <a:r>
              <a:rPr lang="en-US" sz="2800" dirty="0"/>
              <a:t>Finding the Most Profitable Product Line for Each Branch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FC015-A2CA-522D-0527-E5084D8A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77790-4E45-E173-E58C-D86A41333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654590"/>
            <a:ext cx="7794171" cy="466048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WITH </a:t>
            </a:r>
            <a:r>
              <a:rPr lang="en-US" sz="1100" dirty="0" err="1"/>
              <a:t>ProfitByProductLine</a:t>
            </a:r>
            <a:r>
              <a:rPr lang="en-US" sz="1100" dirty="0"/>
              <a:t>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`product line`,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SUM(`gross income` - cogs) AS </a:t>
            </a:r>
            <a:r>
              <a:rPr lang="en-US" sz="1100" dirty="0" err="1"/>
              <a:t>total_profit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FROM </a:t>
            </a:r>
            <a:r>
              <a:rPr lang="en-US" sz="1100" dirty="0" err="1"/>
              <a:t>walmartsales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GROUP BY branch, `product line`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`product line`,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total_profit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FROM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`product line`,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</a:t>
            </a:r>
            <a:r>
              <a:rPr lang="en-US" sz="1100" dirty="0" err="1"/>
              <a:t>total_profit</a:t>
            </a:r>
            <a:r>
              <a:rPr lang="en-US" sz="11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RANK() OVER (PARTITION BY branch ORDER BY </a:t>
            </a:r>
            <a:r>
              <a:rPr lang="en-US" sz="1100" dirty="0" err="1"/>
              <a:t>total_profit</a:t>
            </a:r>
            <a:r>
              <a:rPr lang="en-US" sz="1100" dirty="0"/>
              <a:t> DESC) AS </a:t>
            </a:r>
            <a:r>
              <a:rPr lang="en-US" sz="1100" dirty="0" err="1"/>
              <a:t>rnk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FROM </a:t>
            </a:r>
            <a:r>
              <a:rPr lang="en-US" sz="1100" dirty="0" err="1"/>
              <a:t>ProfitByProductLine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) ranked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WHERE </a:t>
            </a:r>
            <a:r>
              <a:rPr lang="en-US" sz="1100" dirty="0" err="1"/>
              <a:t>rnk</a:t>
            </a:r>
            <a:r>
              <a:rPr lang="en-US" sz="1100" dirty="0"/>
              <a:t> = 1;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687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F8A8-14B3-705E-C010-6038C6EE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6D1CA-C17A-6454-3768-31DEC844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796E71-ACE8-6ADA-28E3-2762C138A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4035"/>
              </p:ext>
            </p:extLst>
          </p:nvPr>
        </p:nvGraphicFramePr>
        <p:xfrm>
          <a:off x="333828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06410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3168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406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total_profit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224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3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-13765.9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04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-12572.2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656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8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74F5-0146-828B-28B4-5B439CC9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/>
              <a:t>Task 3: </a:t>
            </a:r>
            <a:r>
              <a:rPr lang="en-US" sz="2800" dirty="0"/>
              <a:t>Analyzing Customer Segmentation Based on Spending 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4C53A-9937-B56D-FA8E-287E9639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D44C-F8CD-D7F9-5036-07CA28AD6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14368"/>
            <a:ext cx="8612413" cy="50837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with </a:t>
            </a:r>
            <a:r>
              <a:rPr lang="en-US" sz="1100" dirty="0" err="1"/>
              <a:t>CustomerSpending</a:t>
            </a:r>
            <a:r>
              <a:rPr lang="en-US" sz="1100" dirty="0"/>
              <a:t>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select `customer </a:t>
            </a:r>
            <a:r>
              <a:rPr lang="en-US" sz="1100" dirty="0" err="1"/>
              <a:t>ID`,sum</a:t>
            </a:r>
            <a:r>
              <a:rPr lang="en-US" sz="1100" dirty="0"/>
              <a:t>(total) as </a:t>
            </a:r>
            <a:r>
              <a:rPr lang="en-US" sz="1100" dirty="0" err="1"/>
              <a:t>total_purchase_amount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from </a:t>
            </a:r>
            <a:r>
              <a:rPr lang="en-US" sz="1100" dirty="0" err="1"/>
              <a:t>walmartsales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group by `customer ID`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order by `customer ID`),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AverageSpending</a:t>
            </a:r>
            <a:r>
              <a:rPr lang="en-US" sz="1100" dirty="0"/>
              <a:t>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AVG(</a:t>
            </a:r>
            <a:r>
              <a:rPr lang="en-US" sz="1100" dirty="0" err="1"/>
              <a:t>total_purchase_amount</a:t>
            </a:r>
            <a:r>
              <a:rPr lang="en-US" sz="1100" dirty="0"/>
              <a:t>) AS </a:t>
            </a:r>
            <a:r>
              <a:rPr lang="en-US" sz="1100" dirty="0" err="1"/>
              <a:t>avg_spending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FROM </a:t>
            </a:r>
            <a:r>
              <a:rPr lang="en-US" sz="1100" dirty="0" err="1"/>
              <a:t>CustomerSpending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select `customer ID`, </a:t>
            </a:r>
            <a:r>
              <a:rPr lang="en-US" sz="1100" dirty="0" err="1"/>
              <a:t>total_purchase_amount</a:t>
            </a:r>
            <a:r>
              <a:rPr lang="en-US" sz="11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when </a:t>
            </a:r>
            <a:r>
              <a:rPr lang="en-US" sz="1100" dirty="0" err="1"/>
              <a:t>total_purchase_amount</a:t>
            </a:r>
            <a:r>
              <a:rPr lang="en-US" sz="1100" dirty="0"/>
              <a:t>&lt; 21500 then "Low Spender"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when </a:t>
            </a:r>
            <a:r>
              <a:rPr lang="en-US" sz="1100" dirty="0" err="1"/>
              <a:t>total_purchase_amount</a:t>
            </a:r>
            <a:r>
              <a:rPr lang="en-US" sz="1100" dirty="0"/>
              <a:t> between 21500 and 22000 then "Medium Spender"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else "High Spender" end as </a:t>
            </a:r>
            <a:r>
              <a:rPr lang="en-US" sz="1100" dirty="0" err="1"/>
              <a:t>Customer_Classification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,case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when </a:t>
            </a:r>
            <a:r>
              <a:rPr lang="en-US" sz="1100" dirty="0" err="1"/>
              <a:t>total_purchase_amount</a:t>
            </a:r>
            <a:r>
              <a:rPr lang="en-US" sz="1100" dirty="0"/>
              <a:t> &gt;(select </a:t>
            </a:r>
            <a:r>
              <a:rPr lang="en-US" sz="1100" dirty="0" err="1"/>
              <a:t>avg_spending</a:t>
            </a:r>
            <a:r>
              <a:rPr lang="en-US" sz="1100" dirty="0"/>
              <a:t> from </a:t>
            </a:r>
            <a:r>
              <a:rPr lang="en-US" sz="1100" dirty="0" err="1"/>
              <a:t>AverageSpending</a:t>
            </a:r>
            <a:r>
              <a:rPr lang="en-US" sz="1100" dirty="0"/>
              <a:t>) then "Above average spender"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when </a:t>
            </a:r>
            <a:r>
              <a:rPr lang="en-US" sz="1100" dirty="0" err="1"/>
              <a:t>total_purchase_amount</a:t>
            </a:r>
            <a:r>
              <a:rPr lang="en-US" sz="1100" dirty="0"/>
              <a:t> &lt;=(select </a:t>
            </a:r>
            <a:r>
              <a:rPr lang="en-US" sz="1100" dirty="0" err="1"/>
              <a:t>avg_spending</a:t>
            </a:r>
            <a:r>
              <a:rPr lang="en-US" sz="1100" dirty="0"/>
              <a:t> from </a:t>
            </a:r>
            <a:r>
              <a:rPr lang="en-US" sz="1100" dirty="0" err="1"/>
              <a:t>AverageSpending</a:t>
            </a:r>
            <a:r>
              <a:rPr lang="en-US" sz="1100" dirty="0"/>
              <a:t>) then "Below average spender"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end as </a:t>
            </a:r>
            <a:r>
              <a:rPr lang="en-US" sz="1100" dirty="0" err="1"/>
              <a:t>Customer_Avg_Spend_cat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from </a:t>
            </a:r>
            <a:r>
              <a:rPr lang="en-US" sz="1100" dirty="0" err="1"/>
              <a:t>CustomerSpending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Order by </a:t>
            </a:r>
            <a:r>
              <a:rPr lang="en-US" sz="1100" dirty="0" err="1"/>
              <a:t>total_purchase_amount</a:t>
            </a:r>
            <a:r>
              <a:rPr lang="en-US" sz="1100" dirty="0"/>
              <a:t> desc;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7448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93BD-A19D-14F1-F603-C42670C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D2853-B879-BB99-733A-737196C0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4B99F4-B8EE-0B50-3D1A-DC72A6FB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81795"/>
              </p:ext>
            </p:extLst>
          </p:nvPr>
        </p:nvGraphicFramePr>
        <p:xfrm>
          <a:off x="85724" y="1704974"/>
          <a:ext cx="7896224" cy="430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56">
                  <a:extLst>
                    <a:ext uri="{9D8B030D-6E8A-4147-A177-3AD203B41FA5}">
                      <a16:colId xmlns:a16="http://schemas.microsoft.com/office/drawing/2014/main" val="4249836431"/>
                    </a:ext>
                  </a:extLst>
                </a:gridCol>
                <a:gridCol w="1974056">
                  <a:extLst>
                    <a:ext uri="{9D8B030D-6E8A-4147-A177-3AD203B41FA5}">
                      <a16:colId xmlns:a16="http://schemas.microsoft.com/office/drawing/2014/main" val="354506989"/>
                    </a:ext>
                  </a:extLst>
                </a:gridCol>
                <a:gridCol w="1974056">
                  <a:extLst>
                    <a:ext uri="{9D8B030D-6E8A-4147-A177-3AD203B41FA5}">
                      <a16:colId xmlns:a16="http://schemas.microsoft.com/office/drawing/2014/main" val="260483442"/>
                    </a:ext>
                  </a:extLst>
                </a:gridCol>
                <a:gridCol w="1974056">
                  <a:extLst>
                    <a:ext uri="{9D8B030D-6E8A-4147-A177-3AD203B41FA5}">
                      <a16:colId xmlns:a16="http://schemas.microsoft.com/office/drawing/2014/main" val="2261802854"/>
                    </a:ext>
                  </a:extLst>
                </a:gridCol>
              </a:tblGrid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total_purchase_amount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Customer_Classification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Customer_Avg_Spend_cat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453066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26634.342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4654866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23402.2635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3894792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23392.278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5512110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22674.456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0922542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22634.5455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234940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21720.6465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0906248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21398.8215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3839892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21063.6615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1354396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21049.4025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655244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20723.934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842213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20693.9565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0387225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627559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19661.5965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4468392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19632.039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626701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17656.716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average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207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76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4D88-002D-4A71-3425-DE1CF69D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 : 2</a:t>
            </a:r>
            <a:r>
              <a:rPr lang="en-IN" baseline="30000" dirty="0"/>
              <a:t>nd</a:t>
            </a:r>
            <a:r>
              <a:rPr lang="en-IN" dirty="0"/>
              <a:t>  Method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8B2F-EFA4-CA6E-167D-C756EE8E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9A08-2B5D-14B3-EE40-B4E8EDA64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2115244"/>
            <a:ext cx="6718300" cy="2086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average_purchase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(select `Customer ID`, sum(total) as </a:t>
            </a:r>
            <a:r>
              <a:rPr lang="en-US" dirty="0" err="1"/>
              <a:t>total_purchase</a:t>
            </a:r>
            <a:r>
              <a:rPr lang="en-US" dirty="0"/>
              <a:t> from </a:t>
            </a:r>
            <a:r>
              <a:rPr lang="en-US" dirty="0" err="1"/>
              <a:t>walmartsales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 `Customer ID`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total_purchase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select  avg(</a:t>
            </a:r>
            <a:r>
              <a:rPr lang="en-US" dirty="0" err="1"/>
              <a:t>total_purchase</a:t>
            </a:r>
            <a:r>
              <a:rPr lang="en-US" dirty="0"/>
              <a:t>) from </a:t>
            </a:r>
            <a:r>
              <a:rPr lang="en-US" dirty="0" err="1"/>
              <a:t>average_purchase</a:t>
            </a:r>
            <a:r>
              <a:rPr lang="en-US" dirty="0"/>
              <a:t>;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8E46A-813E-1154-FAF0-8E47E603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17043"/>
              </p:ext>
            </p:extLst>
          </p:nvPr>
        </p:nvGraphicFramePr>
        <p:xfrm>
          <a:off x="5900057" y="3158566"/>
          <a:ext cx="43443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307">
                  <a:extLst>
                    <a:ext uri="{9D8B030D-6E8A-4147-A177-3AD203B41FA5}">
                      <a16:colId xmlns:a16="http://schemas.microsoft.com/office/drawing/2014/main" val="380725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total_purchase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397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21531.12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659174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670BF-5DC0-5CA6-2085-3D9628619A83}"/>
              </a:ext>
            </a:extLst>
          </p:cNvPr>
          <p:cNvCxnSpPr/>
          <p:nvPr/>
        </p:nvCxnSpPr>
        <p:spPr>
          <a:xfrm>
            <a:off x="2917371" y="4201888"/>
            <a:ext cx="0" cy="8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31292E-C52E-BE28-9776-C18849AC3AB3}"/>
              </a:ext>
            </a:extLst>
          </p:cNvPr>
          <p:cNvSpPr txBox="1"/>
          <p:nvPr/>
        </p:nvSpPr>
        <p:spPr>
          <a:xfrm>
            <a:off x="1110343" y="5236029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query will help in finding the average of the total purchase amount.</a:t>
            </a:r>
          </a:p>
        </p:txBody>
      </p:sp>
    </p:spTree>
    <p:extLst>
      <p:ext uri="{BB962C8B-B14F-4D97-AF65-F5344CB8AC3E}">
        <p14:creationId xmlns:p14="http://schemas.microsoft.com/office/powerpoint/2010/main" val="205917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2D8-CB18-F6A9-1D65-D1F81711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 : 2</a:t>
            </a:r>
            <a:r>
              <a:rPr lang="en-IN" baseline="30000" dirty="0"/>
              <a:t>nd</a:t>
            </a:r>
            <a:r>
              <a:rPr lang="en-IN" dirty="0"/>
              <a:t> Method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7284F-70CF-2365-AC85-B1EE9B88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8973F-C561-AF6C-0422-AEAC179D8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75014"/>
            <a:ext cx="5923643" cy="27724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with </a:t>
            </a:r>
            <a:r>
              <a:rPr lang="en-US" sz="1200" dirty="0" err="1"/>
              <a:t>CustomerSpending</a:t>
            </a:r>
            <a:r>
              <a:rPr lang="en-US" sz="1200" dirty="0"/>
              <a:t>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select `customer </a:t>
            </a:r>
            <a:r>
              <a:rPr lang="en-US" sz="1200" dirty="0" err="1"/>
              <a:t>ID`,sum</a:t>
            </a:r>
            <a:r>
              <a:rPr lang="en-US" sz="1200" dirty="0"/>
              <a:t>(total) as </a:t>
            </a:r>
            <a:r>
              <a:rPr lang="en-US" sz="1200" dirty="0" err="1"/>
              <a:t>total_purchase_amount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from </a:t>
            </a:r>
            <a:r>
              <a:rPr lang="en-US" sz="1200" dirty="0" err="1"/>
              <a:t>walmartsales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group by `customer ID`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order by `customer ID`)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select `customer ID`, </a:t>
            </a:r>
            <a:r>
              <a:rPr lang="en-US" sz="1200" dirty="0" err="1"/>
              <a:t>total_purchase_amount</a:t>
            </a:r>
            <a:r>
              <a:rPr lang="en-US" sz="12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when </a:t>
            </a:r>
            <a:r>
              <a:rPr lang="en-US" sz="1200" dirty="0" err="1"/>
              <a:t>total_purchase_amount</a:t>
            </a:r>
            <a:r>
              <a:rPr lang="en-US" sz="1200" dirty="0"/>
              <a:t>&lt; 21500 then "Low Spender"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when </a:t>
            </a:r>
            <a:r>
              <a:rPr lang="en-US" sz="1200" dirty="0" err="1"/>
              <a:t>total_purchase_amount</a:t>
            </a:r>
            <a:r>
              <a:rPr lang="en-US" sz="1200" dirty="0"/>
              <a:t> between 21500 and 22000 then "Medium Spender"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else "High Spender" end as </a:t>
            </a:r>
            <a:r>
              <a:rPr lang="en-US" sz="1200" dirty="0" err="1"/>
              <a:t>Customer_Classification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from </a:t>
            </a:r>
            <a:r>
              <a:rPr lang="en-US" sz="1200" dirty="0" err="1"/>
              <a:t>CustomerSpending</a:t>
            </a:r>
            <a:r>
              <a:rPr lang="en-US" sz="1200" dirty="0"/>
              <a:t>;</a:t>
            </a:r>
            <a:endParaRPr lang="en-IN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05FF7-9D1E-F529-CB1E-BB69AE9C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33796"/>
              </p:ext>
            </p:extLst>
          </p:nvPr>
        </p:nvGraphicFramePr>
        <p:xfrm>
          <a:off x="6723744" y="0"/>
          <a:ext cx="546825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752">
                  <a:extLst>
                    <a:ext uri="{9D8B030D-6E8A-4147-A177-3AD203B41FA5}">
                      <a16:colId xmlns:a16="http://schemas.microsoft.com/office/drawing/2014/main" val="1244635846"/>
                    </a:ext>
                  </a:extLst>
                </a:gridCol>
                <a:gridCol w="1822752">
                  <a:extLst>
                    <a:ext uri="{9D8B030D-6E8A-4147-A177-3AD203B41FA5}">
                      <a16:colId xmlns:a16="http://schemas.microsoft.com/office/drawing/2014/main" val="1073597062"/>
                    </a:ext>
                  </a:extLst>
                </a:gridCol>
                <a:gridCol w="1822752">
                  <a:extLst>
                    <a:ext uri="{9D8B030D-6E8A-4147-A177-3AD203B41FA5}">
                      <a16:colId xmlns:a16="http://schemas.microsoft.com/office/drawing/2014/main" val="2941845455"/>
                    </a:ext>
                  </a:extLst>
                </a:gridCol>
              </a:tblGrid>
              <a:tr h="454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total_purchase_amount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Customer_Classification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2637011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7989926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822343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3972103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17656.72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9176711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2148660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5667576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469865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8845432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19661.6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619928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20723.93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991864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0582901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21720.65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9556358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21063.66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8595010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7303851"/>
                  </a:ext>
                </a:extLst>
              </a:tr>
              <a:tr h="230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380424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FC9DC0-745B-2CF5-B375-D88E50F396F0}"/>
              </a:ext>
            </a:extLst>
          </p:cNvPr>
          <p:cNvCxnSpPr/>
          <p:nvPr/>
        </p:nvCxnSpPr>
        <p:spPr>
          <a:xfrm>
            <a:off x="2394857" y="4267200"/>
            <a:ext cx="0" cy="8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D6FE4C-52AA-9EFE-2D5A-8432D5E09387}"/>
              </a:ext>
            </a:extLst>
          </p:cNvPr>
          <p:cNvSpPr txBox="1"/>
          <p:nvPr/>
        </p:nvSpPr>
        <p:spPr>
          <a:xfrm>
            <a:off x="533399" y="5236027"/>
            <a:ext cx="794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average which I’ve pulled out from the query in the previous slide, here I’ve applied in the case statement to find the High ,Low and Medium spender.</a:t>
            </a:r>
          </a:p>
        </p:txBody>
      </p:sp>
    </p:spTree>
    <p:extLst>
      <p:ext uri="{BB962C8B-B14F-4D97-AF65-F5344CB8AC3E}">
        <p14:creationId xmlns:p14="http://schemas.microsoft.com/office/powerpoint/2010/main" val="341217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608</TotalTime>
  <Words>2041</Words>
  <Application>Microsoft Office PowerPoint</Application>
  <PresentationFormat>Widescreen</PresentationFormat>
  <Paragraphs>604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Trade Gothic LT Pro</vt:lpstr>
      <vt:lpstr>Trebuchet MS</vt:lpstr>
      <vt:lpstr>Office Theme</vt:lpstr>
      <vt:lpstr>SQL PROJECT </vt:lpstr>
      <vt:lpstr>Task 1 : Identifying the Top Branch by Sales Growth Rate </vt:lpstr>
      <vt:lpstr>Result </vt:lpstr>
      <vt:lpstr>TASK 2 : Finding the Most Profitable Product Line for Each Branch</vt:lpstr>
      <vt:lpstr>Result </vt:lpstr>
      <vt:lpstr>Task 3: Analyzing Customer Segmentation Based on Spending </vt:lpstr>
      <vt:lpstr>Result  </vt:lpstr>
      <vt:lpstr>Task 3 : 2nd  Method </vt:lpstr>
      <vt:lpstr>Task 3 : 2nd Method </vt:lpstr>
      <vt:lpstr>Task 4 : Detecting Anomalies in Sales Transactions  </vt:lpstr>
      <vt:lpstr>Result </vt:lpstr>
      <vt:lpstr>Task 5: Most Popular Payment Method by City </vt:lpstr>
      <vt:lpstr>Result </vt:lpstr>
      <vt:lpstr>Task 6 : Monthly Sales Distribution by Gender</vt:lpstr>
      <vt:lpstr>Result </vt:lpstr>
      <vt:lpstr>Task 7 : Best Product Line by Customer Type</vt:lpstr>
      <vt:lpstr>Result  </vt:lpstr>
      <vt:lpstr>Task 8: Identifying Repeat Customers </vt:lpstr>
      <vt:lpstr>Result</vt:lpstr>
      <vt:lpstr>Task 9 : Finding Top 5 Customers by Sales Volume </vt:lpstr>
      <vt:lpstr>Result  </vt:lpstr>
      <vt:lpstr>Task 10 : Analyzing Sales Trends by Day of the Week 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Wadhwani</dc:creator>
  <cp:lastModifiedBy>Bhavesh Wadhwani</cp:lastModifiedBy>
  <cp:revision>8</cp:revision>
  <dcterms:created xsi:type="dcterms:W3CDTF">2025-02-08T15:43:27Z</dcterms:created>
  <dcterms:modified xsi:type="dcterms:W3CDTF">2025-02-11T16:29:26Z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