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56" r:id="rId3"/>
    <p:sldId id="257" r:id="rId4"/>
    <p:sldId id="258" r:id="rId5"/>
    <p:sldId id="259" r:id="rId6"/>
    <p:sldId id="263" r:id="rId7"/>
    <p:sldId id="260" r:id="rId8"/>
    <p:sldId id="264"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8" d="100"/>
          <a:sy n="68" d="100"/>
        </p:scale>
        <p:origin x="-114"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081462-0955-41B1-825E-BAC6BBC66D3F}"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8901029C-1F44-4B8B-9CBA-7926F4E11C06}">
      <dgm:prSet phldrT="[Text]" custT="1"/>
      <dgm:spPr/>
      <dgm:t>
        <a:bodyPr/>
        <a:lstStyle/>
        <a:p>
          <a:r>
            <a:rPr lang="en-US" sz="1600" b="1" dirty="0"/>
            <a:t>Problem statement</a:t>
          </a:r>
          <a:endParaRPr lang="en-US" sz="1600" dirty="0"/>
        </a:p>
      </dgm:t>
    </dgm:pt>
    <dgm:pt modelId="{72C9B8DD-AC0C-4388-9BED-98B39C222EF9}" type="parTrans" cxnId="{DE4226FA-0EF0-431F-8FEA-59720BF63D7F}">
      <dgm:prSet/>
      <dgm:spPr/>
      <dgm:t>
        <a:bodyPr/>
        <a:lstStyle/>
        <a:p>
          <a:endParaRPr lang="en-US"/>
        </a:p>
      </dgm:t>
    </dgm:pt>
    <dgm:pt modelId="{38AC753A-3848-4E08-9A17-C087EAF9BE78}" type="sibTrans" cxnId="{DE4226FA-0EF0-431F-8FEA-59720BF63D7F}">
      <dgm:prSet/>
      <dgm:spPr/>
      <dgm:t>
        <a:bodyPr/>
        <a:lstStyle/>
        <a:p>
          <a:endParaRPr lang="en-US"/>
        </a:p>
      </dgm:t>
    </dgm:pt>
    <dgm:pt modelId="{44225AE1-E536-4173-B566-940A03524DF9}">
      <dgm:prSet phldrT="[Text]" custT="1"/>
      <dgm:spPr/>
      <dgm:t>
        <a:bodyPr/>
        <a:lstStyle/>
        <a:p>
          <a:r>
            <a:rPr lang="en-US" sz="1600" b="1" dirty="0"/>
            <a:t>Sensor module</a:t>
          </a:r>
          <a:r>
            <a:rPr lang="en-US" sz="1600" dirty="0"/>
            <a:t> </a:t>
          </a:r>
        </a:p>
      </dgm:t>
    </dgm:pt>
    <dgm:pt modelId="{1ECDB70C-ABB5-465A-9270-07F0C89C48DC}" type="parTrans" cxnId="{33148563-451E-4DDA-8C58-0577001D1AF3}">
      <dgm:prSet/>
      <dgm:spPr/>
      <dgm:t>
        <a:bodyPr/>
        <a:lstStyle/>
        <a:p>
          <a:endParaRPr lang="en-US"/>
        </a:p>
      </dgm:t>
    </dgm:pt>
    <dgm:pt modelId="{10DCC56B-3043-4354-BAE7-6FC8CED4472B}" type="sibTrans" cxnId="{33148563-451E-4DDA-8C58-0577001D1AF3}">
      <dgm:prSet/>
      <dgm:spPr/>
      <dgm:t>
        <a:bodyPr/>
        <a:lstStyle/>
        <a:p>
          <a:endParaRPr lang="en-US"/>
        </a:p>
      </dgm:t>
    </dgm:pt>
    <dgm:pt modelId="{D6918902-4461-410F-851A-2BA8A2319B2E}">
      <dgm:prSet phldrT="[Text]" custT="1"/>
      <dgm:spPr/>
      <dgm:t>
        <a:bodyPr/>
        <a:lstStyle/>
        <a:p>
          <a:r>
            <a:rPr lang="en-US" sz="1200" b="1" dirty="0"/>
            <a:t>Transmission module</a:t>
          </a:r>
          <a:endParaRPr lang="en-US" sz="1200" dirty="0"/>
        </a:p>
      </dgm:t>
    </dgm:pt>
    <dgm:pt modelId="{816EF638-3A0E-4AD3-B085-0FF323F3C448}" type="parTrans" cxnId="{902272FC-4F16-4017-A863-9ED827C548A8}">
      <dgm:prSet/>
      <dgm:spPr/>
      <dgm:t>
        <a:bodyPr/>
        <a:lstStyle/>
        <a:p>
          <a:endParaRPr lang="en-US"/>
        </a:p>
      </dgm:t>
    </dgm:pt>
    <dgm:pt modelId="{D06DAE34-627D-457D-9C34-5CC02C824A4C}" type="sibTrans" cxnId="{902272FC-4F16-4017-A863-9ED827C548A8}">
      <dgm:prSet/>
      <dgm:spPr/>
      <dgm:t>
        <a:bodyPr/>
        <a:lstStyle/>
        <a:p>
          <a:endParaRPr lang="en-US"/>
        </a:p>
      </dgm:t>
    </dgm:pt>
    <dgm:pt modelId="{E6C302D8-83E6-4171-B0FC-827D4F5DEE1D}">
      <dgm:prSet phldrT="[Text]" custT="1"/>
      <dgm:spPr/>
      <dgm:t>
        <a:bodyPr/>
        <a:lstStyle/>
        <a:p>
          <a:r>
            <a:rPr lang="en-US" sz="1600" b="1" dirty="0"/>
            <a:t>Alarm module</a:t>
          </a:r>
          <a:endParaRPr lang="en-US" sz="1600" dirty="0"/>
        </a:p>
      </dgm:t>
    </dgm:pt>
    <dgm:pt modelId="{DAE6D6AD-8EDB-4448-A2E5-13445546B344}" type="parTrans" cxnId="{F990890D-C29F-481B-BBC6-40EFA1C4DBD3}">
      <dgm:prSet/>
      <dgm:spPr/>
      <dgm:t>
        <a:bodyPr/>
        <a:lstStyle/>
        <a:p>
          <a:endParaRPr lang="en-US"/>
        </a:p>
      </dgm:t>
    </dgm:pt>
    <dgm:pt modelId="{FE524AA7-3E5C-4E11-A2E0-8C70B07795D2}" type="sibTrans" cxnId="{F990890D-C29F-481B-BBC6-40EFA1C4DBD3}">
      <dgm:prSet/>
      <dgm:spPr/>
      <dgm:t>
        <a:bodyPr/>
        <a:lstStyle/>
        <a:p>
          <a:endParaRPr lang="en-US"/>
        </a:p>
      </dgm:t>
    </dgm:pt>
    <dgm:pt modelId="{5623FC74-55B5-49B9-BB27-BA4AA88F75E3}">
      <dgm:prSet phldrT="[Text]" custT="1"/>
      <dgm:spPr/>
      <dgm:t>
        <a:bodyPr/>
        <a:lstStyle/>
        <a:p>
          <a:r>
            <a:rPr lang="en-US" sz="1400" b="1" dirty="0"/>
            <a:t>Implementation strategy</a:t>
          </a:r>
          <a:r>
            <a:rPr lang="en-US" sz="1400" dirty="0"/>
            <a:t> </a:t>
          </a:r>
        </a:p>
      </dgm:t>
    </dgm:pt>
    <dgm:pt modelId="{4EC9B89F-94E8-4594-B45D-8C2884F14BFF}" type="parTrans" cxnId="{A2DDB1F6-B947-4804-B468-44997C535DD4}">
      <dgm:prSet/>
      <dgm:spPr/>
      <dgm:t>
        <a:bodyPr/>
        <a:lstStyle/>
        <a:p>
          <a:endParaRPr lang="en-US"/>
        </a:p>
      </dgm:t>
    </dgm:pt>
    <dgm:pt modelId="{5AE0603C-FEC2-454B-9D48-B8843156E781}" type="sibTrans" cxnId="{A2DDB1F6-B947-4804-B468-44997C535DD4}">
      <dgm:prSet/>
      <dgm:spPr/>
      <dgm:t>
        <a:bodyPr/>
        <a:lstStyle/>
        <a:p>
          <a:endParaRPr lang="en-US"/>
        </a:p>
      </dgm:t>
    </dgm:pt>
    <dgm:pt modelId="{B10DFD99-B848-4493-A84B-15F1C4DE5D05}" type="pres">
      <dgm:prSet presAssocID="{A4081462-0955-41B1-825E-BAC6BBC66D3F}" presName="cycle" presStyleCnt="0">
        <dgm:presLayoutVars>
          <dgm:dir/>
          <dgm:resizeHandles val="exact"/>
        </dgm:presLayoutVars>
      </dgm:prSet>
      <dgm:spPr/>
      <dgm:t>
        <a:bodyPr/>
        <a:lstStyle/>
        <a:p>
          <a:endParaRPr lang="en-US"/>
        </a:p>
      </dgm:t>
    </dgm:pt>
    <dgm:pt modelId="{AD4B920F-4BA2-444C-A2A7-CED6FE3C2CDE}" type="pres">
      <dgm:prSet presAssocID="{8901029C-1F44-4B8B-9CBA-7926F4E11C06}" presName="node" presStyleLbl="node1" presStyleIdx="0" presStyleCnt="5">
        <dgm:presLayoutVars>
          <dgm:bulletEnabled val="1"/>
        </dgm:presLayoutVars>
      </dgm:prSet>
      <dgm:spPr/>
      <dgm:t>
        <a:bodyPr/>
        <a:lstStyle/>
        <a:p>
          <a:endParaRPr lang="en-US"/>
        </a:p>
      </dgm:t>
    </dgm:pt>
    <dgm:pt modelId="{D8760197-4B2F-4D0D-ADFF-361BF6330B02}" type="pres">
      <dgm:prSet presAssocID="{38AC753A-3848-4E08-9A17-C087EAF9BE78}" presName="sibTrans" presStyleLbl="sibTrans2D1" presStyleIdx="0" presStyleCnt="5"/>
      <dgm:spPr/>
      <dgm:t>
        <a:bodyPr/>
        <a:lstStyle/>
        <a:p>
          <a:endParaRPr lang="en-US"/>
        </a:p>
      </dgm:t>
    </dgm:pt>
    <dgm:pt modelId="{D2D60554-546C-41FA-852B-702830BB5629}" type="pres">
      <dgm:prSet presAssocID="{38AC753A-3848-4E08-9A17-C087EAF9BE78}" presName="connectorText" presStyleLbl="sibTrans2D1" presStyleIdx="0" presStyleCnt="5"/>
      <dgm:spPr/>
      <dgm:t>
        <a:bodyPr/>
        <a:lstStyle/>
        <a:p>
          <a:endParaRPr lang="en-US"/>
        </a:p>
      </dgm:t>
    </dgm:pt>
    <dgm:pt modelId="{05A61340-992D-4FA4-A755-3D12F6552633}" type="pres">
      <dgm:prSet presAssocID="{44225AE1-E536-4173-B566-940A03524DF9}" presName="node" presStyleLbl="node1" presStyleIdx="1" presStyleCnt="5">
        <dgm:presLayoutVars>
          <dgm:bulletEnabled val="1"/>
        </dgm:presLayoutVars>
      </dgm:prSet>
      <dgm:spPr/>
      <dgm:t>
        <a:bodyPr/>
        <a:lstStyle/>
        <a:p>
          <a:endParaRPr lang="en-US"/>
        </a:p>
      </dgm:t>
    </dgm:pt>
    <dgm:pt modelId="{55812A17-983A-4371-91E5-2E0D09617621}" type="pres">
      <dgm:prSet presAssocID="{10DCC56B-3043-4354-BAE7-6FC8CED4472B}" presName="sibTrans" presStyleLbl="sibTrans2D1" presStyleIdx="1" presStyleCnt="5"/>
      <dgm:spPr/>
      <dgm:t>
        <a:bodyPr/>
        <a:lstStyle/>
        <a:p>
          <a:endParaRPr lang="en-US"/>
        </a:p>
      </dgm:t>
    </dgm:pt>
    <dgm:pt modelId="{390B0E4E-D7AD-49ED-8792-9E8C65684BEE}" type="pres">
      <dgm:prSet presAssocID="{10DCC56B-3043-4354-BAE7-6FC8CED4472B}" presName="connectorText" presStyleLbl="sibTrans2D1" presStyleIdx="1" presStyleCnt="5"/>
      <dgm:spPr/>
      <dgm:t>
        <a:bodyPr/>
        <a:lstStyle/>
        <a:p>
          <a:endParaRPr lang="en-US"/>
        </a:p>
      </dgm:t>
    </dgm:pt>
    <dgm:pt modelId="{2B9E427D-5EDF-4BEA-AC11-759D61AA3BB9}" type="pres">
      <dgm:prSet presAssocID="{D6918902-4461-410F-851A-2BA8A2319B2E}" presName="node" presStyleLbl="node1" presStyleIdx="2" presStyleCnt="5" custRadScaleRad="99057" custRadScaleInc="2106">
        <dgm:presLayoutVars>
          <dgm:bulletEnabled val="1"/>
        </dgm:presLayoutVars>
      </dgm:prSet>
      <dgm:spPr/>
      <dgm:t>
        <a:bodyPr/>
        <a:lstStyle/>
        <a:p>
          <a:endParaRPr lang="en-US"/>
        </a:p>
      </dgm:t>
    </dgm:pt>
    <dgm:pt modelId="{14FC68E2-8119-4FB7-B3AB-AA6B8806F48F}" type="pres">
      <dgm:prSet presAssocID="{D06DAE34-627D-457D-9C34-5CC02C824A4C}" presName="sibTrans" presStyleLbl="sibTrans2D1" presStyleIdx="2" presStyleCnt="5"/>
      <dgm:spPr/>
      <dgm:t>
        <a:bodyPr/>
        <a:lstStyle/>
        <a:p>
          <a:endParaRPr lang="en-US"/>
        </a:p>
      </dgm:t>
    </dgm:pt>
    <dgm:pt modelId="{5E8C5709-26E7-44FB-B319-AFD12DE8765D}" type="pres">
      <dgm:prSet presAssocID="{D06DAE34-627D-457D-9C34-5CC02C824A4C}" presName="connectorText" presStyleLbl="sibTrans2D1" presStyleIdx="2" presStyleCnt="5"/>
      <dgm:spPr/>
      <dgm:t>
        <a:bodyPr/>
        <a:lstStyle/>
        <a:p>
          <a:endParaRPr lang="en-US"/>
        </a:p>
      </dgm:t>
    </dgm:pt>
    <dgm:pt modelId="{DD6BC59B-AB99-44E5-AA14-268718EE4CA9}" type="pres">
      <dgm:prSet presAssocID="{E6C302D8-83E6-4171-B0FC-827D4F5DEE1D}" presName="node" presStyleLbl="node1" presStyleIdx="3" presStyleCnt="5">
        <dgm:presLayoutVars>
          <dgm:bulletEnabled val="1"/>
        </dgm:presLayoutVars>
      </dgm:prSet>
      <dgm:spPr/>
      <dgm:t>
        <a:bodyPr/>
        <a:lstStyle/>
        <a:p>
          <a:endParaRPr lang="en-US"/>
        </a:p>
      </dgm:t>
    </dgm:pt>
    <dgm:pt modelId="{FB9E1B41-8ECB-4BBD-986F-C1DCC5392F64}" type="pres">
      <dgm:prSet presAssocID="{FE524AA7-3E5C-4E11-A2E0-8C70B07795D2}" presName="sibTrans" presStyleLbl="sibTrans2D1" presStyleIdx="3" presStyleCnt="5"/>
      <dgm:spPr/>
      <dgm:t>
        <a:bodyPr/>
        <a:lstStyle/>
        <a:p>
          <a:endParaRPr lang="en-US"/>
        </a:p>
      </dgm:t>
    </dgm:pt>
    <dgm:pt modelId="{5B5C223E-61D6-47AF-AEB1-A97822004AE4}" type="pres">
      <dgm:prSet presAssocID="{FE524AA7-3E5C-4E11-A2E0-8C70B07795D2}" presName="connectorText" presStyleLbl="sibTrans2D1" presStyleIdx="3" presStyleCnt="5"/>
      <dgm:spPr/>
      <dgm:t>
        <a:bodyPr/>
        <a:lstStyle/>
        <a:p>
          <a:endParaRPr lang="en-US"/>
        </a:p>
      </dgm:t>
    </dgm:pt>
    <dgm:pt modelId="{7B4C9F58-C18B-43AB-942D-ECF114B004D9}" type="pres">
      <dgm:prSet presAssocID="{5623FC74-55B5-49B9-BB27-BA4AA88F75E3}" presName="node" presStyleLbl="node1" presStyleIdx="4" presStyleCnt="5">
        <dgm:presLayoutVars>
          <dgm:bulletEnabled val="1"/>
        </dgm:presLayoutVars>
      </dgm:prSet>
      <dgm:spPr/>
      <dgm:t>
        <a:bodyPr/>
        <a:lstStyle/>
        <a:p>
          <a:endParaRPr lang="en-US"/>
        </a:p>
      </dgm:t>
    </dgm:pt>
    <dgm:pt modelId="{9D9DC3C9-1751-40D7-9C77-CD0E17F58598}" type="pres">
      <dgm:prSet presAssocID="{5AE0603C-FEC2-454B-9D48-B8843156E781}" presName="sibTrans" presStyleLbl="sibTrans2D1" presStyleIdx="4" presStyleCnt="5"/>
      <dgm:spPr/>
      <dgm:t>
        <a:bodyPr/>
        <a:lstStyle/>
        <a:p>
          <a:endParaRPr lang="en-US"/>
        </a:p>
      </dgm:t>
    </dgm:pt>
    <dgm:pt modelId="{7CBDA983-15BE-4DC2-9C00-1076AED204A6}" type="pres">
      <dgm:prSet presAssocID="{5AE0603C-FEC2-454B-9D48-B8843156E781}" presName="connectorText" presStyleLbl="sibTrans2D1" presStyleIdx="4" presStyleCnt="5"/>
      <dgm:spPr/>
      <dgm:t>
        <a:bodyPr/>
        <a:lstStyle/>
        <a:p>
          <a:endParaRPr lang="en-US"/>
        </a:p>
      </dgm:t>
    </dgm:pt>
  </dgm:ptLst>
  <dgm:cxnLst>
    <dgm:cxn modelId="{F990890D-C29F-481B-BBC6-40EFA1C4DBD3}" srcId="{A4081462-0955-41B1-825E-BAC6BBC66D3F}" destId="{E6C302D8-83E6-4171-B0FC-827D4F5DEE1D}" srcOrd="3" destOrd="0" parTransId="{DAE6D6AD-8EDB-4448-A2E5-13445546B344}" sibTransId="{FE524AA7-3E5C-4E11-A2E0-8C70B07795D2}"/>
    <dgm:cxn modelId="{9AB45704-91D0-4E6D-AF25-5884AF70E804}" type="presOf" srcId="{10DCC56B-3043-4354-BAE7-6FC8CED4472B}" destId="{55812A17-983A-4371-91E5-2E0D09617621}" srcOrd="0" destOrd="0" presId="urn:microsoft.com/office/officeart/2005/8/layout/cycle2"/>
    <dgm:cxn modelId="{48C98CBE-4DAE-46A8-AED1-79C983895BB4}" type="presOf" srcId="{FE524AA7-3E5C-4E11-A2E0-8C70B07795D2}" destId="{5B5C223E-61D6-47AF-AEB1-A97822004AE4}" srcOrd="1" destOrd="0" presId="urn:microsoft.com/office/officeart/2005/8/layout/cycle2"/>
    <dgm:cxn modelId="{653CAB6B-C75F-43EF-BFDD-9014EE122802}" type="presOf" srcId="{8901029C-1F44-4B8B-9CBA-7926F4E11C06}" destId="{AD4B920F-4BA2-444C-A2A7-CED6FE3C2CDE}" srcOrd="0" destOrd="0" presId="urn:microsoft.com/office/officeart/2005/8/layout/cycle2"/>
    <dgm:cxn modelId="{07B37364-27D1-412E-A535-2D3609C7681D}" type="presOf" srcId="{D06DAE34-627D-457D-9C34-5CC02C824A4C}" destId="{14FC68E2-8119-4FB7-B3AB-AA6B8806F48F}" srcOrd="0" destOrd="0" presId="urn:microsoft.com/office/officeart/2005/8/layout/cycle2"/>
    <dgm:cxn modelId="{4D72927D-F79D-459A-9E70-D249D57D28D2}" type="presOf" srcId="{A4081462-0955-41B1-825E-BAC6BBC66D3F}" destId="{B10DFD99-B848-4493-A84B-15F1C4DE5D05}" srcOrd="0" destOrd="0" presId="urn:microsoft.com/office/officeart/2005/8/layout/cycle2"/>
    <dgm:cxn modelId="{3C68C0D0-26FA-474C-979A-ADE823F6A375}" type="presOf" srcId="{FE524AA7-3E5C-4E11-A2E0-8C70B07795D2}" destId="{FB9E1B41-8ECB-4BBD-986F-C1DCC5392F64}" srcOrd="0" destOrd="0" presId="urn:microsoft.com/office/officeart/2005/8/layout/cycle2"/>
    <dgm:cxn modelId="{3FF9B944-4BD4-496F-B498-F59DC4D24023}" type="presOf" srcId="{D06DAE34-627D-457D-9C34-5CC02C824A4C}" destId="{5E8C5709-26E7-44FB-B319-AFD12DE8765D}" srcOrd="1" destOrd="0" presId="urn:microsoft.com/office/officeart/2005/8/layout/cycle2"/>
    <dgm:cxn modelId="{33148563-451E-4DDA-8C58-0577001D1AF3}" srcId="{A4081462-0955-41B1-825E-BAC6BBC66D3F}" destId="{44225AE1-E536-4173-B566-940A03524DF9}" srcOrd="1" destOrd="0" parTransId="{1ECDB70C-ABB5-465A-9270-07F0C89C48DC}" sibTransId="{10DCC56B-3043-4354-BAE7-6FC8CED4472B}"/>
    <dgm:cxn modelId="{DB83FACB-F2DF-42D3-909F-D6A8C4181807}" type="presOf" srcId="{5AE0603C-FEC2-454B-9D48-B8843156E781}" destId="{9D9DC3C9-1751-40D7-9C77-CD0E17F58598}" srcOrd="0" destOrd="0" presId="urn:microsoft.com/office/officeart/2005/8/layout/cycle2"/>
    <dgm:cxn modelId="{5467B684-1D1A-41C3-B847-7F3A8BD7F3AA}" type="presOf" srcId="{44225AE1-E536-4173-B566-940A03524DF9}" destId="{05A61340-992D-4FA4-A755-3D12F6552633}" srcOrd="0" destOrd="0" presId="urn:microsoft.com/office/officeart/2005/8/layout/cycle2"/>
    <dgm:cxn modelId="{F46632A4-4FEC-479E-958C-8593C4040016}" type="presOf" srcId="{10DCC56B-3043-4354-BAE7-6FC8CED4472B}" destId="{390B0E4E-D7AD-49ED-8792-9E8C65684BEE}" srcOrd="1" destOrd="0" presId="urn:microsoft.com/office/officeart/2005/8/layout/cycle2"/>
    <dgm:cxn modelId="{C930C3F3-97A8-4FCD-B65A-6C2DDE7BE0E2}" type="presOf" srcId="{38AC753A-3848-4E08-9A17-C087EAF9BE78}" destId="{D8760197-4B2F-4D0D-ADFF-361BF6330B02}" srcOrd="0" destOrd="0" presId="urn:microsoft.com/office/officeart/2005/8/layout/cycle2"/>
    <dgm:cxn modelId="{31D41B3A-8E79-40D5-970F-BB9D0A7FABF4}" type="presOf" srcId="{D6918902-4461-410F-851A-2BA8A2319B2E}" destId="{2B9E427D-5EDF-4BEA-AC11-759D61AA3BB9}" srcOrd="0" destOrd="0" presId="urn:microsoft.com/office/officeart/2005/8/layout/cycle2"/>
    <dgm:cxn modelId="{CE7D91B4-9998-4B32-9A13-011434E9B2E6}" type="presOf" srcId="{5623FC74-55B5-49B9-BB27-BA4AA88F75E3}" destId="{7B4C9F58-C18B-43AB-942D-ECF114B004D9}" srcOrd="0" destOrd="0" presId="urn:microsoft.com/office/officeart/2005/8/layout/cycle2"/>
    <dgm:cxn modelId="{47982315-766B-4ABD-A571-AD6DD654A755}" type="presOf" srcId="{E6C302D8-83E6-4171-B0FC-827D4F5DEE1D}" destId="{DD6BC59B-AB99-44E5-AA14-268718EE4CA9}" srcOrd="0" destOrd="0" presId="urn:microsoft.com/office/officeart/2005/8/layout/cycle2"/>
    <dgm:cxn modelId="{F9DE0926-240C-48B8-9D64-66E3638FE0A8}" type="presOf" srcId="{5AE0603C-FEC2-454B-9D48-B8843156E781}" destId="{7CBDA983-15BE-4DC2-9C00-1076AED204A6}" srcOrd="1" destOrd="0" presId="urn:microsoft.com/office/officeart/2005/8/layout/cycle2"/>
    <dgm:cxn modelId="{DE4226FA-0EF0-431F-8FEA-59720BF63D7F}" srcId="{A4081462-0955-41B1-825E-BAC6BBC66D3F}" destId="{8901029C-1F44-4B8B-9CBA-7926F4E11C06}" srcOrd="0" destOrd="0" parTransId="{72C9B8DD-AC0C-4388-9BED-98B39C222EF9}" sibTransId="{38AC753A-3848-4E08-9A17-C087EAF9BE78}"/>
    <dgm:cxn modelId="{A2DDB1F6-B947-4804-B468-44997C535DD4}" srcId="{A4081462-0955-41B1-825E-BAC6BBC66D3F}" destId="{5623FC74-55B5-49B9-BB27-BA4AA88F75E3}" srcOrd="4" destOrd="0" parTransId="{4EC9B89F-94E8-4594-B45D-8C2884F14BFF}" sibTransId="{5AE0603C-FEC2-454B-9D48-B8843156E781}"/>
    <dgm:cxn modelId="{902272FC-4F16-4017-A863-9ED827C548A8}" srcId="{A4081462-0955-41B1-825E-BAC6BBC66D3F}" destId="{D6918902-4461-410F-851A-2BA8A2319B2E}" srcOrd="2" destOrd="0" parTransId="{816EF638-3A0E-4AD3-B085-0FF323F3C448}" sibTransId="{D06DAE34-627D-457D-9C34-5CC02C824A4C}"/>
    <dgm:cxn modelId="{24F56F01-E701-402A-A5E9-B628E6FD0AC9}" type="presOf" srcId="{38AC753A-3848-4E08-9A17-C087EAF9BE78}" destId="{D2D60554-546C-41FA-852B-702830BB5629}" srcOrd="1" destOrd="0" presId="urn:microsoft.com/office/officeart/2005/8/layout/cycle2"/>
    <dgm:cxn modelId="{896739C2-A167-4904-AB30-ADD209FAF408}" type="presParOf" srcId="{B10DFD99-B848-4493-A84B-15F1C4DE5D05}" destId="{AD4B920F-4BA2-444C-A2A7-CED6FE3C2CDE}" srcOrd="0" destOrd="0" presId="urn:microsoft.com/office/officeart/2005/8/layout/cycle2"/>
    <dgm:cxn modelId="{BA329E69-8D01-412B-BEBA-49F2A8EFC2DC}" type="presParOf" srcId="{B10DFD99-B848-4493-A84B-15F1C4DE5D05}" destId="{D8760197-4B2F-4D0D-ADFF-361BF6330B02}" srcOrd="1" destOrd="0" presId="urn:microsoft.com/office/officeart/2005/8/layout/cycle2"/>
    <dgm:cxn modelId="{DBEEEFFA-C346-4632-AE24-57156CB74844}" type="presParOf" srcId="{D8760197-4B2F-4D0D-ADFF-361BF6330B02}" destId="{D2D60554-546C-41FA-852B-702830BB5629}" srcOrd="0" destOrd="0" presId="urn:microsoft.com/office/officeart/2005/8/layout/cycle2"/>
    <dgm:cxn modelId="{C4D26D69-263A-4267-BF8C-06992B480B9E}" type="presParOf" srcId="{B10DFD99-B848-4493-A84B-15F1C4DE5D05}" destId="{05A61340-992D-4FA4-A755-3D12F6552633}" srcOrd="2" destOrd="0" presId="urn:microsoft.com/office/officeart/2005/8/layout/cycle2"/>
    <dgm:cxn modelId="{5C383CBA-79D9-440E-99B3-696413B2BD00}" type="presParOf" srcId="{B10DFD99-B848-4493-A84B-15F1C4DE5D05}" destId="{55812A17-983A-4371-91E5-2E0D09617621}" srcOrd="3" destOrd="0" presId="urn:microsoft.com/office/officeart/2005/8/layout/cycle2"/>
    <dgm:cxn modelId="{5D92E088-BF1C-4758-B73E-AB3936445AD9}" type="presParOf" srcId="{55812A17-983A-4371-91E5-2E0D09617621}" destId="{390B0E4E-D7AD-49ED-8792-9E8C65684BEE}" srcOrd="0" destOrd="0" presId="urn:microsoft.com/office/officeart/2005/8/layout/cycle2"/>
    <dgm:cxn modelId="{B57BEF7E-D13D-493B-99E5-66F082B5762C}" type="presParOf" srcId="{B10DFD99-B848-4493-A84B-15F1C4DE5D05}" destId="{2B9E427D-5EDF-4BEA-AC11-759D61AA3BB9}" srcOrd="4" destOrd="0" presId="urn:microsoft.com/office/officeart/2005/8/layout/cycle2"/>
    <dgm:cxn modelId="{08ACF479-91E5-45DC-8E0F-C91D285A1DCC}" type="presParOf" srcId="{B10DFD99-B848-4493-A84B-15F1C4DE5D05}" destId="{14FC68E2-8119-4FB7-B3AB-AA6B8806F48F}" srcOrd="5" destOrd="0" presId="urn:microsoft.com/office/officeart/2005/8/layout/cycle2"/>
    <dgm:cxn modelId="{03AD8ADA-0878-4D7F-AC26-05247ED53304}" type="presParOf" srcId="{14FC68E2-8119-4FB7-B3AB-AA6B8806F48F}" destId="{5E8C5709-26E7-44FB-B319-AFD12DE8765D}" srcOrd="0" destOrd="0" presId="urn:microsoft.com/office/officeart/2005/8/layout/cycle2"/>
    <dgm:cxn modelId="{7A2CD686-E24E-4C46-B0B1-D8F7E69E2DBC}" type="presParOf" srcId="{B10DFD99-B848-4493-A84B-15F1C4DE5D05}" destId="{DD6BC59B-AB99-44E5-AA14-268718EE4CA9}" srcOrd="6" destOrd="0" presId="urn:microsoft.com/office/officeart/2005/8/layout/cycle2"/>
    <dgm:cxn modelId="{7D353F49-7E44-4C73-BF7A-933BA0C29436}" type="presParOf" srcId="{B10DFD99-B848-4493-A84B-15F1C4DE5D05}" destId="{FB9E1B41-8ECB-4BBD-986F-C1DCC5392F64}" srcOrd="7" destOrd="0" presId="urn:microsoft.com/office/officeart/2005/8/layout/cycle2"/>
    <dgm:cxn modelId="{1DEFDB96-E9AF-47CD-96F7-05AF2023B528}" type="presParOf" srcId="{FB9E1B41-8ECB-4BBD-986F-C1DCC5392F64}" destId="{5B5C223E-61D6-47AF-AEB1-A97822004AE4}" srcOrd="0" destOrd="0" presId="urn:microsoft.com/office/officeart/2005/8/layout/cycle2"/>
    <dgm:cxn modelId="{9715D518-9E34-4FBF-B8DB-24AAE241DF26}" type="presParOf" srcId="{B10DFD99-B848-4493-A84B-15F1C4DE5D05}" destId="{7B4C9F58-C18B-43AB-942D-ECF114B004D9}" srcOrd="8" destOrd="0" presId="urn:microsoft.com/office/officeart/2005/8/layout/cycle2"/>
    <dgm:cxn modelId="{C7DF4E34-A10C-4879-907B-4042216D1D6E}" type="presParOf" srcId="{B10DFD99-B848-4493-A84B-15F1C4DE5D05}" destId="{9D9DC3C9-1751-40D7-9C77-CD0E17F58598}" srcOrd="9" destOrd="0" presId="urn:microsoft.com/office/officeart/2005/8/layout/cycle2"/>
    <dgm:cxn modelId="{3218B039-450D-4336-8A8C-50DD6AD3431A}" type="presParOf" srcId="{9D9DC3C9-1751-40D7-9C77-CD0E17F58598}" destId="{7CBDA983-15BE-4DC2-9C00-1076AED204A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B920F-4BA2-444C-A2A7-CED6FE3C2CDE}">
      <dsp:nvSpPr>
        <dsp:cNvPr id="0" name=""/>
        <dsp:cNvSpPr/>
      </dsp:nvSpPr>
      <dsp:spPr>
        <a:xfrm>
          <a:off x="2434232" y="1756"/>
          <a:ext cx="1280543" cy="128054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t>Problem statement</a:t>
          </a:r>
          <a:endParaRPr lang="en-US" sz="1600" kern="1200" dirty="0"/>
        </a:p>
      </dsp:txBody>
      <dsp:txXfrm>
        <a:off x="2621763" y="189287"/>
        <a:ext cx="905481" cy="905481"/>
      </dsp:txXfrm>
    </dsp:sp>
    <dsp:sp modelId="{D8760197-4B2F-4D0D-ADFF-361BF6330B02}">
      <dsp:nvSpPr>
        <dsp:cNvPr id="0" name=""/>
        <dsp:cNvSpPr/>
      </dsp:nvSpPr>
      <dsp:spPr>
        <a:xfrm rot="2160000">
          <a:off x="3674328" y="985431"/>
          <a:ext cx="340510" cy="4321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3684083" y="1041846"/>
        <a:ext cx="238357" cy="259309"/>
      </dsp:txXfrm>
    </dsp:sp>
    <dsp:sp modelId="{05A61340-992D-4FA4-A755-3D12F6552633}">
      <dsp:nvSpPr>
        <dsp:cNvPr id="0" name=""/>
        <dsp:cNvSpPr/>
      </dsp:nvSpPr>
      <dsp:spPr>
        <a:xfrm>
          <a:off x="3989985" y="1132076"/>
          <a:ext cx="1280543" cy="128054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t>Sensor module</a:t>
          </a:r>
          <a:r>
            <a:rPr lang="en-US" sz="1600" kern="1200" dirty="0"/>
            <a:t> </a:t>
          </a:r>
        </a:p>
      </dsp:txBody>
      <dsp:txXfrm>
        <a:off x="4177516" y="1319607"/>
        <a:ext cx="905481" cy="905481"/>
      </dsp:txXfrm>
    </dsp:sp>
    <dsp:sp modelId="{55812A17-983A-4371-91E5-2E0D09617621}">
      <dsp:nvSpPr>
        <dsp:cNvPr id="0" name=""/>
        <dsp:cNvSpPr/>
      </dsp:nvSpPr>
      <dsp:spPr>
        <a:xfrm rot="6524851">
          <a:off x="4150553" y="2461463"/>
          <a:ext cx="344941" cy="4321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4218923" y="2498904"/>
        <a:ext cx="241459" cy="259309"/>
      </dsp:txXfrm>
    </dsp:sp>
    <dsp:sp modelId="{2B9E427D-5EDF-4BEA-AC11-759D61AA3BB9}">
      <dsp:nvSpPr>
        <dsp:cNvPr id="0" name=""/>
        <dsp:cNvSpPr/>
      </dsp:nvSpPr>
      <dsp:spPr>
        <a:xfrm>
          <a:off x="3369244" y="2960980"/>
          <a:ext cx="1280543" cy="128054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a:t>Transmission module</a:t>
          </a:r>
          <a:endParaRPr lang="en-US" sz="1200" kern="1200" dirty="0"/>
        </a:p>
      </dsp:txBody>
      <dsp:txXfrm>
        <a:off x="3556775" y="3148511"/>
        <a:ext cx="905481" cy="905481"/>
      </dsp:txXfrm>
    </dsp:sp>
    <dsp:sp modelId="{14FC68E2-8119-4FB7-B3AB-AA6B8806F48F}">
      <dsp:nvSpPr>
        <dsp:cNvPr id="0" name=""/>
        <dsp:cNvSpPr/>
      </dsp:nvSpPr>
      <dsp:spPr>
        <a:xfrm rot="10800015">
          <a:off x="2907262" y="3385156"/>
          <a:ext cx="326467" cy="4321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3005202" y="3471593"/>
        <a:ext cx="228527" cy="259309"/>
      </dsp:txXfrm>
    </dsp:sp>
    <dsp:sp modelId="{DD6BC59B-AB99-44E5-AA14-268718EE4CA9}">
      <dsp:nvSpPr>
        <dsp:cNvPr id="0" name=""/>
        <dsp:cNvSpPr/>
      </dsp:nvSpPr>
      <dsp:spPr>
        <a:xfrm>
          <a:off x="1472725" y="2960972"/>
          <a:ext cx="1280543" cy="128054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a:t>Alarm module</a:t>
          </a:r>
          <a:endParaRPr lang="en-US" sz="1600" kern="1200" dirty="0"/>
        </a:p>
      </dsp:txBody>
      <dsp:txXfrm>
        <a:off x="1660256" y="3148503"/>
        <a:ext cx="905481" cy="905481"/>
      </dsp:txXfrm>
    </dsp:sp>
    <dsp:sp modelId="{FB9E1B41-8ECB-4BBD-986F-C1DCC5392F64}">
      <dsp:nvSpPr>
        <dsp:cNvPr id="0" name=""/>
        <dsp:cNvSpPr/>
      </dsp:nvSpPr>
      <dsp:spPr>
        <a:xfrm rot="15120000">
          <a:off x="1648597" y="2479869"/>
          <a:ext cx="340510" cy="4321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1715457" y="2614883"/>
        <a:ext cx="238357" cy="259309"/>
      </dsp:txXfrm>
    </dsp:sp>
    <dsp:sp modelId="{7B4C9F58-C18B-43AB-942D-ECF114B004D9}">
      <dsp:nvSpPr>
        <dsp:cNvPr id="0" name=""/>
        <dsp:cNvSpPr/>
      </dsp:nvSpPr>
      <dsp:spPr>
        <a:xfrm>
          <a:off x="878480" y="1132076"/>
          <a:ext cx="1280543" cy="128054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a:t>Implementation strategy</a:t>
          </a:r>
          <a:r>
            <a:rPr lang="en-US" sz="1400" kern="1200" dirty="0"/>
            <a:t> </a:t>
          </a:r>
        </a:p>
      </dsp:txBody>
      <dsp:txXfrm>
        <a:off x="1066011" y="1319607"/>
        <a:ext cx="905481" cy="905481"/>
      </dsp:txXfrm>
    </dsp:sp>
    <dsp:sp modelId="{9D9DC3C9-1751-40D7-9C77-CD0E17F58598}">
      <dsp:nvSpPr>
        <dsp:cNvPr id="0" name=""/>
        <dsp:cNvSpPr/>
      </dsp:nvSpPr>
      <dsp:spPr>
        <a:xfrm rot="19440000">
          <a:off x="2118576" y="996760"/>
          <a:ext cx="340510" cy="4321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2128331" y="1113219"/>
        <a:ext cx="238357" cy="25930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3/21/2018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NAME</a:t>
            </a:r>
            <a:br>
              <a:rPr lang="en-US" dirty="0" smtClean="0"/>
            </a:br>
            <a:r>
              <a:rPr lang="en-US" b="1" dirty="0" smtClean="0">
                <a:solidFill>
                  <a:srgbClr val="FF0000"/>
                </a:solidFill>
              </a:rPr>
              <a:t>CHILL</a:t>
            </a:r>
            <a:endParaRPr lang="en-US" b="1" dirty="0">
              <a:solidFill>
                <a:srgbClr val="FF0000"/>
              </a:solidFill>
            </a:endParaRPr>
          </a:p>
        </p:txBody>
      </p:sp>
      <p:sp>
        <p:nvSpPr>
          <p:cNvPr id="3" name="Content Placeholder 2"/>
          <p:cNvSpPr>
            <a:spLocks noGrp="1"/>
          </p:cNvSpPr>
          <p:nvPr>
            <p:ph sz="quarter" idx="13"/>
          </p:nvPr>
        </p:nvSpPr>
        <p:spPr>
          <a:xfrm>
            <a:off x="160846" y="1983545"/>
            <a:ext cx="14178812" cy="4684541"/>
          </a:xfrm>
        </p:spPr>
        <p:txBody>
          <a:bodyPr>
            <a:normAutofit/>
          </a:bodyPr>
          <a:lstStyle/>
          <a:p>
            <a:r>
              <a:rPr lang="en-US" b="1" dirty="0" smtClean="0"/>
              <a:t>TEAM MEMBERS</a:t>
            </a:r>
          </a:p>
          <a:p>
            <a:r>
              <a:rPr lang="en-US" dirty="0" smtClean="0"/>
              <a:t>Bhavesh Singh</a:t>
            </a:r>
          </a:p>
          <a:p>
            <a:r>
              <a:rPr lang="en-US" dirty="0" err="1" smtClean="0"/>
              <a:t>Harshit</a:t>
            </a:r>
            <a:r>
              <a:rPr lang="en-US" dirty="0" smtClean="0"/>
              <a:t> </a:t>
            </a:r>
            <a:r>
              <a:rPr lang="en-US" dirty="0" err="1" smtClean="0"/>
              <a:t>singh</a:t>
            </a:r>
            <a:endParaRPr lang="en-US" dirty="0" smtClean="0"/>
          </a:p>
          <a:p>
            <a:r>
              <a:rPr lang="en-US" dirty="0" err="1" smtClean="0"/>
              <a:t>Mihir</a:t>
            </a:r>
            <a:r>
              <a:rPr lang="en-US" dirty="0" smtClean="0"/>
              <a:t> </a:t>
            </a:r>
            <a:r>
              <a:rPr lang="en-US" dirty="0" err="1" smtClean="0"/>
              <a:t>bhatt</a:t>
            </a:r>
            <a:r>
              <a:rPr lang="en-US" dirty="0" smtClean="0"/>
              <a:t> </a:t>
            </a:r>
          </a:p>
          <a:p>
            <a:endParaRPr lang="en-US" dirty="0"/>
          </a:p>
          <a:p>
            <a:r>
              <a:rPr lang="en-US" dirty="0" smtClean="0"/>
              <a:t>    SEAT NUMBER C3/a/34</a:t>
            </a:r>
            <a:br>
              <a:rPr lang="en-US" dirty="0" smtClean="0"/>
            </a:br>
            <a:r>
              <a:rPr lang="en-US" dirty="0" smtClean="0"/>
              <a:t>              SSOID  (Digital identity)     PRABHAKAR.141997</a:t>
            </a:r>
            <a:br>
              <a:rPr lang="en-US" dirty="0" smtClean="0"/>
            </a:br>
            <a:r>
              <a:rPr lang="en-US" dirty="0" smtClean="0"/>
              <a:t>               REGISTERED MOBILE              8806410509</a:t>
            </a:r>
            <a:br>
              <a:rPr lang="en-US" dirty="0" smtClean="0"/>
            </a:br>
            <a:r>
              <a:rPr lang="en-US" dirty="0" smtClean="0"/>
              <a:t>                OTHER CONTACT                 7066986066</a:t>
            </a:r>
          </a:p>
          <a:p>
            <a:r>
              <a:rPr lang="en-US" dirty="0"/>
              <a:t> </a:t>
            </a:r>
            <a:r>
              <a:rPr lang="en-US" dirty="0" smtClean="0"/>
              <a:t>       </a:t>
            </a:r>
            <a:endParaRPr lang="en-US" dirty="0"/>
          </a:p>
        </p:txBody>
      </p:sp>
    </p:spTree>
    <p:extLst>
      <p:ext uri="{BB962C8B-B14F-4D97-AF65-F5344CB8AC3E}">
        <p14:creationId xmlns:p14="http://schemas.microsoft.com/office/powerpoint/2010/main" val="1578826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BC442F-5983-4A81-9A69-24F67FAEC891}"/>
              </a:ext>
            </a:extLst>
          </p:cNvPr>
          <p:cNvSpPr>
            <a:spLocks noGrp="1"/>
          </p:cNvSpPr>
          <p:nvPr>
            <p:ph type="title"/>
          </p:nvPr>
        </p:nvSpPr>
        <p:spPr/>
        <p:txBody>
          <a:bodyPr>
            <a:normAutofit/>
          </a:bodyPr>
          <a:lstStyle/>
          <a:p>
            <a:r>
              <a:rPr lang="en-US" sz="4800" b="1" dirty="0">
                <a:solidFill>
                  <a:schemeClr val="accent1">
                    <a:lumMod val="75000"/>
                  </a:schemeClr>
                </a:solidFill>
              </a:rPr>
              <a:t>FUTURE SCOPE </a:t>
            </a:r>
            <a:endParaRPr lang="en-US" sz="4800" dirty="0">
              <a:solidFill>
                <a:schemeClr val="accent1">
                  <a:lumMod val="75000"/>
                </a:schemeClr>
              </a:solidFill>
            </a:endParaRPr>
          </a:p>
        </p:txBody>
      </p:sp>
      <p:sp>
        <p:nvSpPr>
          <p:cNvPr id="3" name="Content Placeholder 2">
            <a:extLst>
              <a:ext uri="{FF2B5EF4-FFF2-40B4-BE49-F238E27FC236}">
                <a16:creationId xmlns="" xmlns:a16="http://schemas.microsoft.com/office/drawing/2014/main" id="{0BBAE65F-BDD7-4E9F-BBFA-F055FDC2079F}"/>
              </a:ext>
            </a:extLst>
          </p:cNvPr>
          <p:cNvSpPr>
            <a:spLocks noGrp="1"/>
          </p:cNvSpPr>
          <p:nvPr>
            <p:ph sz="quarter" idx="13"/>
          </p:nvPr>
        </p:nvSpPr>
        <p:spPr/>
        <p:txBody>
          <a:bodyPr>
            <a:normAutofit fontScale="85000" lnSpcReduction="20000"/>
          </a:bodyPr>
          <a:lstStyle/>
          <a:p>
            <a:pPr lvl="0"/>
            <a:r>
              <a:rPr lang="en-US" dirty="0">
                <a:solidFill>
                  <a:srgbClr val="C00000"/>
                </a:solidFill>
              </a:rPr>
              <a:t>For the first phase only temperature sensor is used. In future we can replace the sensing module with desired sensor, also we can add other sensor along with previous one keeping the same architecture. </a:t>
            </a:r>
          </a:p>
          <a:p>
            <a:pPr lvl="0"/>
            <a:r>
              <a:rPr lang="en-US" dirty="0">
                <a:solidFill>
                  <a:srgbClr val="C00000"/>
                </a:solidFill>
              </a:rPr>
              <a:t>This proposed system architecture can be used to monitor water quality in dams, reservoirs and can also be implemented in rural areas, which is generally ignored area.  </a:t>
            </a:r>
          </a:p>
          <a:p>
            <a:pPr lvl="0"/>
            <a:r>
              <a:rPr lang="en-US" dirty="0">
                <a:solidFill>
                  <a:srgbClr val="C00000"/>
                </a:solidFill>
              </a:rPr>
              <a:t>We can also use this for personal use like in house water quality monitoring , checking whether tank water is clean or not, whether it requires cleaning or not ,etc.</a:t>
            </a:r>
          </a:p>
          <a:p>
            <a:pPr lvl="0"/>
            <a:r>
              <a:rPr lang="en-US" dirty="0">
                <a:solidFill>
                  <a:srgbClr val="C00000"/>
                </a:solidFill>
              </a:rPr>
              <a:t>It can be used in overhead water tanks.</a:t>
            </a:r>
          </a:p>
          <a:p>
            <a:pPr lvl="0"/>
            <a:r>
              <a:rPr lang="en-US" dirty="0">
                <a:solidFill>
                  <a:srgbClr val="C00000"/>
                </a:solidFill>
              </a:rPr>
              <a:t>The data collected from rivers, dams, reservoirs can be used for analysis. It can be published on mygov.in. </a:t>
            </a:r>
          </a:p>
          <a:p>
            <a:endParaRPr lang="en-US" dirty="0">
              <a:solidFill>
                <a:srgbClr val="C00000"/>
              </a:solidFill>
            </a:endParaRPr>
          </a:p>
        </p:txBody>
      </p:sp>
    </p:spTree>
    <p:extLst>
      <p:ext uri="{BB962C8B-B14F-4D97-AF65-F5344CB8AC3E}">
        <p14:creationId xmlns:p14="http://schemas.microsoft.com/office/powerpoint/2010/main" val="309285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794BA8-9F1F-45AB-B246-B65B59F2AF77}"/>
              </a:ext>
            </a:extLst>
          </p:cNvPr>
          <p:cNvSpPr>
            <a:spLocks noGrp="1"/>
          </p:cNvSpPr>
          <p:nvPr>
            <p:ph type="ctrTitle"/>
          </p:nvPr>
        </p:nvSpPr>
        <p:spPr/>
        <p:txBody>
          <a:bodyPr/>
          <a:lstStyle/>
          <a:p>
            <a:r>
              <a:rPr lang="en-US" dirty="0" smtClean="0"/>
              <a:t>RIVER(GANGA)REAL TIME MONITORING </a:t>
            </a:r>
            <a:r>
              <a:rPr lang="en-US" dirty="0" smtClean="0"/>
              <a:t>SYSTEM</a:t>
            </a:r>
            <a:endParaRPr lang="en-US" dirty="0"/>
          </a:p>
        </p:txBody>
      </p:sp>
      <p:sp>
        <p:nvSpPr>
          <p:cNvPr id="3" name="Subtitle 2">
            <a:extLst>
              <a:ext uri="{FF2B5EF4-FFF2-40B4-BE49-F238E27FC236}">
                <a16:creationId xmlns="" xmlns:a16="http://schemas.microsoft.com/office/drawing/2014/main" id="{09FEFA2D-47B0-4DD9-8FA3-2D321434D3F4}"/>
              </a:ext>
            </a:extLst>
          </p:cNvPr>
          <p:cNvSpPr>
            <a:spLocks noGrp="1"/>
          </p:cNvSpPr>
          <p:nvPr>
            <p:ph type="subTitle" idx="1"/>
          </p:nvPr>
        </p:nvSpPr>
        <p:spPr/>
        <p:txBody>
          <a:bodyPr/>
          <a:lstStyle/>
          <a:p>
            <a:r>
              <a:rPr lang="en-US" dirty="0" smtClean="0"/>
              <a:t>IOT </a:t>
            </a:r>
            <a:r>
              <a:rPr lang="en-US" dirty="0" smtClean="0"/>
              <a:t>BASED </a:t>
            </a:r>
            <a:endParaRPr lang="en-US" dirty="0"/>
          </a:p>
        </p:txBody>
      </p:sp>
    </p:spTree>
    <p:extLst>
      <p:ext uri="{BB962C8B-B14F-4D97-AF65-F5344CB8AC3E}">
        <p14:creationId xmlns:p14="http://schemas.microsoft.com/office/powerpoint/2010/main" val="327653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0DEB28-88C4-42C9-9F1E-FE3568B68DF5}"/>
              </a:ext>
            </a:extLst>
          </p:cNvPr>
          <p:cNvSpPr>
            <a:spLocks noGrp="1"/>
          </p:cNvSpPr>
          <p:nvPr>
            <p:ph type="title"/>
          </p:nvPr>
        </p:nvSpPr>
        <p:spPr>
          <a:xfrm>
            <a:off x="913775" y="353474"/>
            <a:ext cx="10364451" cy="1596177"/>
          </a:xfrm>
        </p:spPr>
        <p:txBody>
          <a:bodyPr>
            <a:normAutofit/>
          </a:bodyPr>
          <a:lstStyle/>
          <a:p>
            <a:r>
              <a:rPr lang="en-US" sz="6600" dirty="0">
                <a:solidFill>
                  <a:schemeClr val="accent1">
                    <a:lumMod val="75000"/>
                  </a:schemeClr>
                </a:solidFill>
              </a:rPr>
              <a:t>Content</a:t>
            </a:r>
          </a:p>
        </p:txBody>
      </p:sp>
      <p:graphicFrame>
        <p:nvGraphicFramePr>
          <p:cNvPr id="6" name="Diagram 5">
            <a:extLst>
              <a:ext uri="{FF2B5EF4-FFF2-40B4-BE49-F238E27FC236}">
                <a16:creationId xmlns="" xmlns:a16="http://schemas.microsoft.com/office/drawing/2014/main" id="{C1BAE71E-8E84-488D-8D12-24D39B7117ED}"/>
              </a:ext>
            </a:extLst>
          </p:cNvPr>
          <p:cNvGraphicFramePr/>
          <p:nvPr>
            <p:extLst>
              <p:ext uri="{D42A27DB-BD31-4B8C-83A1-F6EECF244321}">
                <p14:modId xmlns:p14="http://schemas.microsoft.com/office/powerpoint/2010/main" val="1286302645"/>
              </p:ext>
            </p:extLst>
          </p:nvPr>
        </p:nvGraphicFramePr>
        <p:xfrm>
          <a:off x="3021495" y="1818709"/>
          <a:ext cx="6149009" cy="424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21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669F30-5A84-4187-90D0-05CE675ECD98}"/>
              </a:ext>
            </a:extLst>
          </p:cNvPr>
          <p:cNvSpPr>
            <a:spLocks noGrp="1"/>
          </p:cNvSpPr>
          <p:nvPr>
            <p:ph type="title"/>
          </p:nvPr>
        </p:nvSpPr>
        <p:spPr/>
        <p:txBody>
          <a:bodyPr/>
          <a:lstStyle/>
          <a:p>
            <a:r>
              <a:rPr lang="en-US" sz="4400" b="1" dirty="0">
                <a:solidFill>
                  <a:schemeClr val="accent1">
                    <a:lumMod val="75000"/>
                  </a:schemeClr>
                </a:solidFill>
              </a:rPr>
              <a:t>Sensor module</a:t>
            </a:r>
            <a:r>
              <a:rPr lang="en-US" dirty="0"/>
              <a:t> </a:t>
            </a:r>
          </a:p>
        </p:txBody>
      </p:sp>
      <p:sp>
        <p:nvSpPr>
          <p:cNvPr id="3" name="Content Placeholder 2">
            <a:extLst>
              <a:ext uri="{FF2B5EF4-FFF2-40B4-BE49-F238E27FC236}">
                <a16:creationId xmlns="" xmlns:a16="http://schemas.microsoft.com/office/drawing/2014/main" id="{1077E5CE-9E65-4431-92D1-641A649F04BB}"/>
              </a:ext>
            </a:extLst>
          </p:cNvPr>
          <p:cNvSpPr>
            <a:spLocks noGrp="1"/>
          </p:cNvSpPr>
          <p:nvPr>
            <p:ph sz="quarter" idx="13"/>
          </p:nvPr>
        </p:nvSpPr>
        <p:spPr/>
        <p:txBody>
          <a:bodyPr>
            <a:noAutofit/>
          </a:bodyPr>
          <a:lstStyle/>
          <a:p>
            <a:r>
              <a:rPr lang="en-US" sz="2400" dirty="0">
                <a:solidFill>
                  <a:srgbClr val="C00000"/>
                </a:solidFill>
              </a:rPr>
              <a:t>The DS18B20 is a temperature sensor is used which has a built in analog-to-digital convertor (ADC). It has 12bit ADC. It can be connected to a raspberry pi’s GPIO pins. It is a 3 pin sensor. Pin 3 acts as power line ( </a:t>
            </a:r>
            <a:r>
              <a:rPr lang="en-US" sz="2400" dirty="0" err="1">
                <a:solidFill>
                  <a:srgbClr val="C00000"/>
                </a:solidFill>
              </a:rPr>
              <a:t>vdd</a:t>
            </a:r>
            <a:r>
              <a:rPr lang="en-US" sz="2400" dirty="0">
                <a:solidFill>
                  <a:srgbClr val="C00000"/>
                </a:solidFill>
              </a:rPr>
              <a:t> pin 3), pin1 as ground and pin 2 is actual data-output (DQ pin 2) pin. The DQ requires a 4K7 pull-up resistor. It has a temperature range from -55degree Celsius to +125degree Celsius .PHP: hypertext preprocess0or language is used to read data output of DS18B20. </a:t>
            </a:r>
          </a:p>
        </p:txBody>
      </p:sp>
    </p:spTree>
    <p:extLst>
      <p:ext uri="{BB962C8B-B14F-4D97-AF65-F5344CB8AC3E}">
        <p14:creationId xmlns:p14="http://schemas.microsoft.com/office/powerpoint/2010/main" val="251972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40AD31-53BF-4F0B-88B1-665FBAD2E8FF}"/>
              </a:ext>
            </a:extLst>
          </p:cNvPr>
          <p:cNvSpPr>
            <a:spLocks noGrp="1"/>
          </p:cNvSpPr>
          <p:nvPr>
            <p:ph type="title"/>
          </p:nvPr>
        </p:nvSpPr>
        <p:spPr/>
        <p:txBody>
          <a:bodyPr>
            <a:normAutofit/>
          </a:bodyPr>
          <a:lstStyle/>
          <a:p>
            <a:r>
              <a:rPr lang="en-US" sz="4400" b="1" dirty="0">
                <a:solidFill>
                  <a:schemeClr val="tx2">
                    <a:lumMod val="75000"/>
                  </a:schemeClr>
                </a:solidFill>
              </a:rPr>
              <a:t>Transmission module</a:t>
            </a:r>
            <a:endParaRPr lang="en-US" sz="4400" dirty="0">
              <a:solidFill>
                <a:schemeClr val="tx2">
                  <a:lumMod val="75000"/>
                </a:schemeClr>
              </a:solidFill>
            </a:endParaRPr>
          </a:p>
        </p:txBody>
      </p:sp>
      <p:sp>
        <p:nvSpPr>
          <p:cNvPr id="3" name="Content Placeholder 2">
            <a:extLst>
              <a:ext uri="{FF2B5EF4-FFF2-40B4-BE49-F238E27FC236}">
                <a16:creationId xmlns="" xmlns:a16="http://schemas.microsoft.com/office/drawing/2014/main" id="{112AF274-6416-4411-A592-343701814BA3}"/>
              </a:ext>
            </a:extLst>
          </p:cNvPr>
          <p:cNvSpPr>
            <a:spLocks noGrp="1"/>
          </p:cNvSpPr>
          <p:nvPr>
            <p:ph sz="quarter" idx="13"/>
          </p:nvPr>
        </p:nvSpPr>
        <p:spPr/>
        <p:txBody>
          <a:bodyPr>
            <a:normAutofit fontScale="85000" lnSpcReduction="10000"/>
          </a:bodyPr>
          <a:lstStyle/>
          <a:p>
            <a:r>
              <a:rPr lang="en-US" dirty="0">
                <a:solidFill>
                  <a:srgbClr val="C00000"/>
                </a:solidFill>
              </a:rPr>
              <a:t>This part consists of data transmission to the server and also to show this data on a web service. Amazon web services AWS EC2, AWS IOT and mongo dB is used for this purpose. To send data from raspberry pi to AWS server backend language Node JS is used. Saying more precisely Socket.io library of Node JS is used. This sensor data is stored on cloud which is mongo dB based backend server known as </a:t>
            </a:r>
            <a:r>
              <a:rPr lang="en-US" dirty="0" err="1">
                <a:solidFill>
                  <a:srgbClr val="C00000"/>
                </a:solidFill>
              </a:rPr>
              <a:t>mongolab</a:t>
            </a:r>
            <a:r>
              <a:rPr lang="en-US" dirty="0">
                <a:solidFill>
                  <a:srgbClr val="C00000"/>
                </a:solidFill>
              </a:rPr>
              <a:t> (now known as </a:t>
            </a:r>
            <a:r>
              <a:rPr lang="en-US" dirty="0" err="1">
                <a:solidFill>
                  <a:srgbClr val="C00000"/>
                </a:solidFill>
              </a:rPr>
              <a:t>mlab</a:t>
            </a:r>
            <a:r>
              <a:rPr lang="en-US" dirty="0">
                <a:solidFill>
                  <a:srgbClr val="C00000"/>
                </a:solidFill>
              </a:rPr>
              <a:t>). </a:t>
            </a:r>
            <a:r>
              <a:rPr lang="en-US" dirty="0" err="1">
                <a:solidFill>
                  <a:srgbClr val="C00000"/>
                </a:solidFill>
              </a:rPr>
              <a:t>Mlab</a:t>
            </a:r>
            <a:r>
              <a:rPr lang="en-US" dirty="0">
                <a:solidFill>
                  <a:srgbClr val="C00000"/>
                </a:solidFill>
              </a:rPr>
              <a:t> is well managed cloud based database service that hosts Mongo DB databases. To retrieve this data from cloud client side socket.io library of </a:t>
            </a:r>
            <a:r>
              <a:rPr lang="en-US" dirty="0" err="1">
                <a:solidFill>
                  <a:srgbClr val="C00000"/>
                </a:solidFill>
              </a:rPr>
              <a:t>nodejs</a:t>
            </a:r>
            <a:r>
              <a:rPr lang="en-US" dirty="0">
                <a:solidFill>
                  <a:srgbClr val="C00000"/>
                </a:solidFill>
              </a:rPr>
              <a:t> is used. For front end of web service HTML, CSS, JavaScript and for map, google map Application program interface (API) is used. Google map marker are used to show the location of installed sensor module. When the condition at particular position reaches to an alarming level, image of marker is changed from ranger_station.png (green color) to caution.png (red color).</a:t>
            </a:r>
          </a:p>
        </p:txBody>
      </p:sp>
    </p:spTree>
    <p:extLst>
      <p:ext uri="{BB962C8B-B14F-4D97-AF65-F5344CB8AC3E}">
        <p14:creationId xmlns:p14="http://schemas.microsoft.com/office/powerpoint/2010/main" val="14784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52757"/>
            <a:ext cx="10364451" cy="1596177"/>
          </a:xfrm>
        </p:spPr>
        <p:txBody>
          <a:bodyPr/>
          <a:lstStyle/>
          <a:p>
            <a:r>
              <a:rPr lang="en-US" dirty="0" smtClean="0"/>
              <a:t>NO ERROR SITUATION</a:t>
            </a:r>
            <a:r>
              <a:rPr lang="en-US" dirty="0"/>
              <a:t> </a:t>
            </a:r>
            <a:r>
              <a:rPr lang="en-US" sz="1600" dirty="0"/>
              <a:t>WE ARE TAKING AN INSTANCE OF RIVER MUTHA MULA IN PUNE</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483156"/>
            <a:ext cx="12191999" cy="5374843"/>
          </a:xfrm>
        </p:spPr>
      </p:pic>
    </p:spTree>
    <p:extLst>
      <p:ext uri="{BB962C8B-B14F-4D97-AF65-F5344CB8AC3E}">
        <p14:creationId xmlns:p14="http://schemas.microsoft.com/office/powerpoint/2010/main" val="198090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515318-0C9A-4938-9D60-0097B60ED45C}"/>
              </a:ext>
            </a:extLst>
          </p:cNvPr>
          <p:cNvSpPr>
            <a:spLocks noGrp="1"/>
          </p:cNvSpPr>
          <p:nvPr>
            <p:ph type="title"/>
          </p:nvPr>
        </p:nvSpPr>
        <p:spPr/>
        <p:txBody>
          <a:bodyPr>
            <a:normAutofit/>
          </a:bodyPr>
          <a:lstStyle/>
          <a:p>
            <a:r>
              <a:rPr lang="en-US" sz="4400" b="1" dirty="0">
                <a:solidFill>
                  <a:schemeClr val="accent1">
                    <a:lumMod val="75000"/>
                  </a:schemeClr>
                </a:solidFill>
              </a:rPr>
              <a:t>Alarm module</a:t>
            </a:r>
            <a:endParaRPr lang="en-US" sz="4400" dirty="0">
              <a:solidFill>
                <a:schemeClr val="accent1">
                  <a:lumMod val="75000"/>
                </a:schemeClr>
              </a:solidFill>
            </a:endParaRPr>
          </a:p>
        </p:txBody>
      </p:sp>
      <p:sp>
        <p:nvSpPr>
          <p:cNvPr id="3" name="Content Placeholder 2">
            <a:extLst>
              <a:ext uri="{FF2B5EF4-FFF2-40B4-BE49-F238E27FC236}">
                <a16:creationId xmlns="" xmlns:a16="http://schemas.microsoft.com/office/drawing/2014/main" id="{11BD27DE-E2A9-4C58-83FA-94393A02E158}"/>
              </a:ext>
            </a:extLst>
          </p:cNvPr>
          <p:cNvSpPr>
            <a:spLocks noGrp="1"/>
          </p:cNvSpPr>
          <p:nvPr>
            <p:ph sz="quarter" idx="13"/>
          </p:nvPr>
        </p:nvSpPr>
        <p:spPr/>
        <p:txBody>
          <a:bodyPr>
            <a:noAutofit/>
          </a:bodyPr>
          <a:lstStyle/>
          <a:p>
            <a:r>
              <a:rPr lang="en-US" dirty="0">
                <a:solidFill>
                  <a:srgbClr val="C00000"/>
                </a:solidFill>
              </a:rPr>
              <a:t>When the water condition at particular sensor module reaches to an alarming level, an email is sent to the civic authorities. To send email PHP: hypertext preprocessor (PHP) language is used. This email is sent to both local as well as central authorities so that central authorities can direct local authorities to carry out necessary action. The email is sent automatic using  functions of JavaScript. Also when any of the node is not working properly (when raspberry pi is switched off) an e-mail is sent to the local authorities.</a:t>
            </a:r>
          </a:p>
          <a:p>
            <a:endParaRPr lang="en-US" dirty="0">
              <a:solidFill>
                <a:srgbClr val="C00000"/>
              </a:solidFill>
            </a:endParaRPr>
          </a:p>
        </p:txBody>
      </p:sp>
    </p:spTree>
    <p:extLst>
      <p:ext uri="{BB962C8B-B14F-4D97-AF65-F5344CB8AC3E}">
        <p14:creationId xmlns:p14="http://schemas.microsoft.com/office/powerpoint/2010/main" val="4400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707" y="379366"/>
            <a:ext cx="10364451" cy="1596177"/>
          </a:xfrm>
        </p:spPr>
        <p:txBody>
          <a:bodyPr/>
          <a:lstStyle/>
          <a:p>
            <a:r>
              <a:rPr lang="en-US" dirty="0" smtClean="0"/>
              <a:t>ERROR AT SOME </a:t>
            </a:r>
            <a:r>
              <a:rPr lang="en-US" dirty="0"/>
              <a:t>REGION </a:t>
            </a:r>
            <a:r>
              <a:rPr lang="en-US" sz="1600" dirty="0"/>
              <a:t>WE ARE TAKING AN INSTANCE OF RIVER MUTHA MULA IN </a:t>
            </a:r>
            <a:r>
              <a:rPr lang="en-US" sz="1600" dirty="0" smtClean="0"/>
              <a:t>    PUNE</a:t>
            </a:r>
            <a:endParaRPr lang="en-US" sz="1600"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553213"/>
            <a:ext cx="12192000" cy="5185212"/>
          </a:xfrm>
        </p:spPr>
      </p:pic>
    </p:spTree>
    <p:extLst>
      <p:ext uri="{BB962C8B-B14F-4D97-AF65-F5344CB8AC3E}">
        <p14:creationId xmlns:p14="http://schemas.microsoft.com/office/powerpoint/2010/main" val="3474132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B210A2-F294-4928-9CD8-47FA9BD57178}"/>
              </a:ext>
            </a:extLst>
          </p:cNvPr>
          <p:cNvSpPr>
            <a:spLocks noGrp="1"/>
          </p:cNvSpPr>
          <p:nvPr>
            <p:ph type="title"/>
          </p:nvPr>
        </p:nvSpPr>
        <p:spPr/>
        <p:txBody>
          <a:bodyPr>
            <a:normAutofit/>
          </a:bodyPr>
          <a:lstStyle/>
          <a:p>
            <a:r>
              <a:rPr lang="en-US" sz="4400" b="1" dirty="0">
                <a:solidFill>
                  <a:schemeClr val="accent1">
                    <a:lumMod val="75000"/>
                  </a:schemeClr>
                </a:solidFill>
              </a:rPr>
              <a:t>Implementation strategy</a:t>
            </a:r>
            <a:r>
              <a:rPr lang="en-US" sz="4400" dirty="0">
                <a:solidFill>
                  <a:schemeClr val="accent1">
                    <a:lumMod val="75000"/>
                  </a:schemeClr>
                </a:solidFill>
              </a:rPr>
              <a:t> </a:t>
            </a:r>
          </a:p>
        </p:txBody>
      </p:sp>
      <p:sp>
        <p:nvSpPr>
          <p:cNvPr id="3" name="Content Placeholder 2">
            <a:extLst>
              <a:ext uri="{FF2B5EF4-FFF2-40B4-BE49-F238E27FC236}">
                <a16:creationId xmlns="" xmlns:a16="http://schemas.microsoft.com/office/drawing/2014/main" id="{16C9EFDA-6268-4B41-9A89-A228FFED5033}"/>
              </a:ext>
            </a:extLst>
          </p:cNvPr>
          <p:cNvSpPr>
            <a:spLocks noGrp="1"/>
          </p:cNvSpPr>
          <p:nvPr>
            <p:ph sz="quarter" idx="13"/>
          </p:nvPr>
        </p:nvSpPr>
        <p:spPr/>
        <p:txBody>
          <a:bodyPr>
            <a:normAutofit fontScale="77500" lnSpcReduction="20000"/>
          </a:bodyPr>
          <a:lstStyle/>
          <a:p>
            <a:r>
              <a:rPr lang="en-US" dirty="0">
                <a:solidFill>
                  <a:srgbClr val="C00000"/>
                </a:solidFill>
              </a:rPr>
              <a:t>Our monitoring scenario is divided in four categories viz. area near industries/factories, area near agricultural land and fields, area near canals and area near residential area. Each monitoring area consists of sensor module nodes which will send us data. The number of nodes in particular area can vary depending upon type and amount of pollutants. For example the nodes near residential area will consists of different type of sensor than area near farmland and factories. area near farms have cadmium , arsenic , lead and mercury as prime pollutants therefore these ion sensors will be present in that particular node rather than pH or temperature sensor . Similarly chemical sensor must be present in nodes present near industries as heavy metals like nickel, zinc and molybdenum are present near industries. The water quality changes at different depths. So at monitoring positions nodes are deployed at different depths so than complete and real status can be accessed at every depth of river. Since these sensors nodes have their core controllers in open environment solar panels can be used as power source. Also provision are made to switch power to normal battery when power from solar cell cannot be used or in case of failure of solar cell.</a:t>
            </a:r>
          </a:p>
          <a:p>
            <a:endParaRPr lang="en-US" dirty="0">
              <a:solidFill>
                <a:srgbClr val="C00000"/>
              </a:solidFill>
            </a:endParaRPr>
          </a:p>
        </p:txBody>
      </p:sp>
    </p:spTree>
    <p:extLst>
      <p:ext uri="{BB962C8B-B14F-4D97-AF65-F5344CB8AC3E}">
        <p14:creationId xmlns:p14="http://schemas.microsoft.com/office/powerpoint/2010/main" val="209220052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823</TotalTime>
  <Words>809</Words>
  <Application>Microsoft Office PowerPoint</Application>
  <PresentationFormat>Custom</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Droplet</vt:lpstr>
      <vt:lpstr>TEAM NAME CHILL</vt:lpstr>
      <vt:lpstr>RIVER(GANGA)REAL TIME MONITORING SYSTEM</vt:lpstr>
      <vt:lpstr>Content</vt:lpstr>
      <vt:lpstr>Sensor module </vt:lpstr>
      <vt:lpstr>Transmission module</vt:lpstr>
      <vt:lpstr>NO ERROR SITUATION WE ARE TAKING AN INSTANCE OF RIVER MUTHA MULA IN PUNE</vt:lpstr>
      <vt:lpstr>Alarm module</vt:lpstr>
      <vt:lpstr>ERROR AT SOME REGION WE ARE TAKING AN INSTANCE OF RIVER MUTHA MULA IN     PUNE</vt:lpstr>
      <vt:lpstr>Implementation strategy </vt:lpstr>
      <vt:lpstr>FUTURE SCOPE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MIHIR BHATT</dc:creator>
  <cp:lastModifiedBy>bhaveshs</cp:lastModifiedBy>
  <cp:revision>13</cp:revision>
  <dcterms:created xsi:type="dcterms:W3CDTF">2018-03-20T05:21:40Z</dcterms:created>
  <dcterms:modified xsi:type="dcterms:W3CDTF">2018-03-20T19:25:42Z</dcterms:modified>
</cp:coreProperties>
</file>