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media/image22.wmf" ContentType="image/x-wmf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3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4FD2DAF-B59D-40C4-B631-041FCF115C1D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C8D307A-EB88-47E5-8694-DCBBE8F733D3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4"/>
          <p:cNvSpPr/>
          <p:nvPr/>
        </p:nvSpPr>
        <p:spPr>
          <a:xfrm flipV="1">
            <a:off x="66240" y="971280"/>
            <a:ext cx="360" cy="504000"/>
          </a:xfrm>
          <a:prstGeom prst="line">
            <a:avLst/>
          </a:prstGeom>
          <a:ln w="127080">
            <a:solidFill>
              <a:schemeClr val="accent3"/>
            </a:solidFill>
            <a:miter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0" y="0"/>
            <a:ext cx="4050000" cy="685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5"/>
          <p:cNvSpPr/>
          <p:nvPr/>
        </p:nvSpPr>
        <p:spPr>
          <a:xfrm>
            <a:off x="4039920" y="0"/>
            <a:ext cx="6336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2" name="Picture 7" descr=""/>
          <p:cNvPicPr/>
          <p:nvPr/>
        </p:nvPicPr>
        <p:blipFill>
          <a:blip r:embed="rId2"/>
          <a:stretch/>
        </p:blipFill>
        <p:spPr>
          <a:xfrm>
            <a:off x="36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13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8" descr=""/>
          <p:cNvPicPr/>
          <p:nvPr/>
        </p:nvPicPr>
        <p:blipFill>
          <a:blip r:embed="rId1"/>
          <a:stretch/>
        </p:blipFill>
        <p:spPr>
          <a:xfrm>
            <a:off x="9456840" y="757440"/>
            <a:ext cx="1904400" cy="1904400"/>
          </a:xfrm>
          <a:prstGeom prst="rect">
            <a:avLst/>
          </a:prstGeom>
          <a:ln>
            <a:noFill/>
          </a:ln>
        </p:spPr>
      </p:pic>
      <p:sp>
        <p:nvSpPr>
          <p:cNvPr id="178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85000"/>
              </a:lnSpc>
            </a:pPr>
            <a:r>
              <a:rPr b="1" lang="en-IN" sz="6000" spc="-46" strike="noStrike">
                <a:solidFill>
                  <a:srgbClr val="262626"/>
                </a:solidFill>
                <a:latin typeface="Calibri Light"/>
              </a:rPr>
              <a:t>Introduction to Evolutionary Computation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400" spc="197" strike="noStrike" cap="all">
                <a:solidFill>
                  <a:srgbClr val="637052"/>
                </a:solidFill>
                <a:latin typeface="Calibri Light"/>
              </a:rPr>
              <a:t>Algorithms inspired from darwin’s theory of evolution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0905788-7E4F-41FE-BF2D-0480BBC486D7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Fitness Function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latin typeface="Calibri"/>
              </a:rPr>
              <a:t> 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A0C81D2-D7BB-4096-8FED-D70FAA6F60CD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Crossover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3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latin typeface="Calibri"/>
              </a:rPr>
              <a:t> 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D9117F3-C762-49ED-882B-637EBCD4C913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Crossover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In selection of parents, the following issues need to be considered: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It may happen that the same individual is selected as both parents. The parent selection process should therefore incorporate a test to prevent such operations.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It is also possible that the same individual takes part in more than one application of the crossover operator. This becomes a problem when fitness-proportional selection schemes are used.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FA82A82-B711-4359-B4B2-8EF9D3D08F0E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ture 9" descr=""/>
          <p:cNvPicPr/>
          <p:nvPr/>
        </p:nvPicPr>
        <p:blipFill>
          <a:blip r:embed="rId1"/>
          <a:stretch/>
        </p:blipFill>
        <p:spPr>
          <a:xfrm>
            <a:off x="2965680" y="549720"/>
            <a:ext cx="1156680" cy="1156680"/>
          </a:xfrm>
          <a:prstGeom prst="rect">
            <a:avLst/>
          </a:prstGeom>
          <a:ln>
            <a:noFill/>
          </a:ln>
        </p:spPr>
      </p:pic>
      <p:sp>
        <p:nvSpPr>
          <p:cNvPr id="218" name="CustomShape 1"/>
          <p:cNvSpPr/>
          <p:nvPr/>
        </p:nvSpPr>
        <p:spPr>
          <a:xfrm>
            <a:off x="457200" y="594360"/>
            <a:ext cx="3199680" cy="22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3600" spc="-46" strike="noStrike">
                <a:solidFill>
                  <a:srgbClr val="ffffff"/>
                </a:solidFill>
                <a:latin typeface="Calibri Light"/>
              </a:rPr>
              <a:t>One-point crossover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57200" y="2926080"/>
            <a:ext cx="3199680" cy="33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 one-point crossover operator was developed that randomly selects a crossover point, and the bitstrings after that point are swapped between the two parents.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0206433-E39D-4172-99A6-2566BE4194EB}" type="slidenum">
              <a:rPr b="0" lang="en-IN" sz="1050" spc="-1" strike="noStrike">
                <a:solidFill>
                  <a:srgbClr val="637052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pic>
        <p:nvPicPr>
          <p:cNvPr id="221" name="Content Placeholder 10" descr=""/>
          <p:cNvPicPr/>
          <p:nvPr/>
        </p:nvPicPr>
        <p:blipFill>
          <a:blip r:embed="rId2"/>
          <a:stretch/>
        </p:blipFill>
        <p:spPr>
          <a:xfrm>
            <a:off x="5808600" y="731880"/>
            <a:ext cx="4476240" cy="525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9" descr=""/>
          <p:cNvPicPr/>
          <p:nvPr/>
        </p:nvPicPr>
        <p:blipFill>
          <a:blip r:embed="rId1"/>
          <a:stretch/>
        </p:blipFill>
        <p:spPr>
          <a:xfrm>
            <a:off x="2965680" y="549720"/>
            <a:ext cx="1156680" cy="1156680"/>
          </a:xfrm>
          <a:prstGeom prst="rect">
            <a:avLst/>
          </a:prstGeom>
          <a:ln>
            <a:noFill/>
          </a:ln>
        </p:spPr>
      </p:pic>
      <p:sp>
        <p:nvSpPr>
          <p:cNvPr id="223" name="CustomShape 1"/>
          <p:cNvSpPr/>
          <p:nvPr/>
        </p:nvSpPr>
        <p:spPr>
          <a:xfrm>
            <a:off x="457200" y="594360"/>
            <a:ext cx="3199680" cy="22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3600" spc="-46" strike="noStrike">
                <a:solidFill>
                  <a:srgbClr val="ffffff"/>
                </a:solidFill>
                <a:latin typeface="Calibri Light"/>
              </a:rPr>
              <a:t>Two-point crossover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57200" y="2926080"/>
            <a:ext cx="3199680" cy="33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two bit positions are randomly selected, and the bitstrings between these points are swapped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2A4885A-ACA7-4050-9687-3B661BD3652C}" type="slidenum">
              <a:rPr b="0" lang="en-IN" sz="1050" spc="-1" strike="noStrike">
                <a:solidFill>
                  <a:srgbClr val="637052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pic>
        <p:nvPicPr>
          <p:cNvPr id="226" name="Content Placeholder 5" descr=""/>
          <p:cNvPicPr/>
          <p:nvPr/>
        </p:nvPicPr>
        <p:blipFill>
          <a:blip r:embed="rId2"/>
          <a:stretch/>
        </p:blipFill>
        <p:spPr>
          <a:xfrm>
            <a:off x="5786640" y="731880"/>
            <a:ext cx="4519800" cy="525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9" descr=""/>
          <p:cNvPicPr/>
          <p:nvPr/>
        </p:nvPicPr>
        <p:blipFill>
          <a:blip r:embed="rId1"/>
          <a:stretch/>
        </p:blipFill>
        <p:spPr>
          <a:xfrm>
            <a:off x="2965680" y="549720"/>
            <a:ext cx="1156680" cy="1156680"/>
          </a:xfrm>
          <a:prstGeom prst="rect">
            <a:avLst/>
          </a:prstGeom>
          <a:ln>
            <a:noFill/>
          </a:ln>
        </p:spPr>
      </p:pic>
      <p:sp>
        <p:nvSpPr>
          <p:cNvPr id="228" name="CustomShape 1"/>
          <p:cNvSpPr/>
          <p:nvPr/>
        </p:nvSpPr>
        <p:spPr>
          <a:xfrm>
            <a:off x="457200" y="594360"/>
            <a:ext cx="3199680" cy="22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3600" spc="-46" strike="noStrike">
                <a:solidFill>
                  <a:srgbClr val="ffffff"/>
                </a:solidFill>
                <a:latin typeface="Calibri Light"/>
              </a:rPr>
              <a:t>Uniform crossover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57200" y="2926080"/>
            <a:ext cx="3199680" cy="33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0" i="1" lang="en-IN" sz="1800" spc="-1" strike="noStrike">
                <a:solidFill>
                  <a:srgbClr val="ffffff"/>
                </a:solidFill>
                <a:latin typeface="Calibri"/>
              </a:rPr>
              <a:t>nx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-dimensional mask is created randomly.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Here, </a:t>
            </a:r>
            <a:r>
              <a:rPr b="0" i="1" lang="en-IN" sz="1800" spc="-1" strike="noStrike">
                <a:solidFill>
                  <a:srgbClr val="ffffff"/>
                </a:solidFill>
                <a:latin typeface="Calibri"/>
              </a:rPr>
              <a:t>px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is the bit-swapping probability.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D79397B-1759-4893-8F34-A1539B7867D2}" type="slidenum">
              <a:rPr b="0" lang="en-IN" sz="1050" spc="-1" strike="noStrike">
                <a:solidFill>
                  <a:srgbClr val="637052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pic>
        <p:nvPicPr>
          <p:cNvPr id="231" name="Content Placeholder 6" descr=""/>
          <p:cNvPicPr/>
          <p:nvPr/>
        </p:nvPicPr>
        <p:blipFill>
          <a:blip r:embed="rId2"/>
          <a:stretch/>
        </p:blipFill>
        <p:spPr>
          <a:xfrm>
            <a:off x="5803200" y="731880"/>
            <a:ext cx="4487040" cy="525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293160" y="2256120"/>
            <a:ext cx="5212080" cy="34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343080" indent="-342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293160" y="2256120"/>
            <a:ext cx="5212080" cy="3475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800" spc="-1" strike="noStrike">
                <a:latin typeface="Calibri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C45CD6B-54F9-4471-9337-C0215D86C2F7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pic>
        <p:nvPicPr>
          <p:cNvPr id="235" name="Picture 13" descr=""/>
          <p:cNvPicPr/>
          <p:nvPr/>
        </p:nvPicPr>
        <p:blipFill>
          <a:blip r:embed="rId2"/>
          <a:stretch/>
        </p:blipFill>
        <p:spPr>
          <a:xfrm>
            <a:off x="304920" y="2098800"/>
            <a:ext cx="5119920" cy="3027960"/>
          </a:xfrm>
          <a:prstGeom prst="rect">
            <a:avLst/>
          </a:prstGeom>
          <a:ln>
            <a:noFill/>
          </a:ln>
        </p:spPr>
      </p:pic>
      <p:sp>
        <p:nvSpPr>
          <p:cNvPr id="236" name="CustomShape 4"/>
          <p:cNvSpPr/>
          <p:nvPr/>
        </p:nvSpPr>
        <p:spPr>
          <a:xfrm>
            <a:off x="304920" y="286560"/>
            <a:ext cx="10850040" cy="12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5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Linear Crossover</a:t>
            </a:r>
            <a:endParaRPr b="0" lang="en-IN" sz="4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212520" y="2256120"/>
            <a:ext cx="5293080" cy="167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343080" indent="-342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212520" y="2256120"/>
            <a:ext cx="5293080" cy="1673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1800" spc="-1" strike="noStrike">
                <a:latin typeface="Calibri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E3D3DC7-E415-48D0-94D8-A60DC4907854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pic>
        <p:nvPicPr>
          <p:cNvPr id="241" name="Picture 2" descr=""/>
          <p:cNvPicPr/>
          <p:nvPr/>
        </p:nvPicPr>
        <p:blipFill>
          <a:blip r:embed="rId2"/>
          <a:stretch/>
        </p:blipFill>
        <p:spPr>
          <a:xfrm>
            <a:off x="304920" y="2098800"/>
            <a:ext cx="5485680" cy="1830600"/>
          </a:xfrm>
          <a:prstGeom prst="rect">
            <a:avLst/>
          </a:prstGeom>
          <a:ln>
            <a:noFill/>
          </a:ln>
        </p:spPr>
      </p:pic>
      <p:sp>
        <p:nvSpPr>
          <p:cNvPr id="242" name="CustomShape 4"/>
          <p:cNvSpPr/>
          <p:nvPr/>
        </p:nvSpPr>
        <p:spPr>
          <a:xfrm>
            <a:off x="304920" y="4572360"/>
            <a:ext cx="112006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5"/>
          <p:cNvSpPr/>
          <p:nvPr/>
        </p:nvSpPr>
        <p:spPr>
          <a:xfrm>
            <a:off x="304920" y="4572360"/>
            <a:ext cx="11200680" cy="860040"/>
          </a:xfrm>
          <a:prstGeom prst="rect">
            <a:avLst/>
          </a:prstGeom>
          <a:blipFill rotWithShape="0">
            <a:blip r:embed="rId3"/>
            <a:stretch>
              <a:fillRect l="-702" t="-5607" r="0" b="-6317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7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blipFill rotWithShape="0">
            <a:blip r:embed="rId4"/>
            <a:stretch>
              <a:fillRect l="-2720" t="0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Simulated Binary Crossover (SBX)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latin typeface="Calibri"/>
              </a:rPr>
              <a:t> 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79976DC-D4AC-44ED-AE67-EFC272E77F35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594360"/>
            <a:ext cx="3199680" cy="22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ffffff"/>
                </a:solidFill>
                <a:latin typeface="Calibri Light"/>
              </a:rPr>
              <a:t>Simulated Binary Crossover (SBX)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800600" y="4894560"/>
            <a:ext cx="7072560" cy="140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3"/>
          <p:cNvSpPr/>
          <p:nvPr/>
        </p:nvSpPr>
        <p:spPr>
          <a:xfrm>
            <a:off x="4800600" y="4894560"/>
            <a:ext cx="7072560" cy="1409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latin typeface="Calibri"/>
              </a:rPr>
              <a:t> 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457200" y="2926080"/>
            <a:ext cx="3199680" cy="33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5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8DC133E-2272-4D29-A78C-F07B137EA08E}" type="slidenum">
              <a:rPr b="0" lang="en-IN" sz="1050" spc="-1" strike="noStrike">
                <a:solidFill>
                  <a:srgbClr val="637052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pic>
        <p:nvPicPr>
          <p:cNvPr id="255" name="Content Placeholder 16" descr=""/>
          <p:cNvPicPr/>
          <p:nvPr/>
        </p:nvPicPr>
        <p:blipFill>
          <a:blip r:embed="rId2"/>
          <a:stretch/>
        </p:blipFill>
        <p:spPr>
          <a:xfrm>
            <a:off x="5036400" y="0"/>
            <a:ext cx="6341040" cy="459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Generic Evolutionary Algorithm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The evolutionary search process is inﬂuenced by the following components of EA: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an </a:t>
            </a:r>
            <a:r>
              <a:rPr b="1" lang="en-IN" sz="2000" spc="-1" strike="noStrike" u="sng">
                <a:solidFill>
                  <a:srgbClr val="404040"/>
                </a:solidFill>
                <a:uFillTx/>
                <a:latin typeface="Calibri"/>
              </a:rPr>
              <a:t>encoding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of </a:t>
            </a:r>
            <a:r>
              <a:rPr b="1" lang="en-IN" sz="2000" spc="-1" strike="noStrike" u="sng">
                <a:solidFill>
                  <a:srgbClr val="404040"/>
                </a:solidFill>
                <a:uFillTx/>
                <a:latin typeface="Calibri"/>
              </a:rPr>
              <a:t>solutions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to the problem as a chromosome;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1" lang="en-IN" sz="2000" spc="-1" strike="noStrike" u="sng">
                <a:solidFill>
                  <a:srgbClr val="404040"/>
                </a:solidFill>
                <a:uFillTx/>
                <a:latin typeface="Calibri"/>
              </a:rPr>
              <a:t>function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to evaluate the </a:t>
            </a:r>
            <a:r>
              <a:rPr b="1" lang="en-IN" sz="2000" spc="-1" strike="noStrike" u="sng">
                <a:solidFill>
                  <a:srgbClr val="404040"/>
                </a:solidFill>
                <a:uFillTx/>
                <a:latin typeface="Calibri"/>
              </a:rPr>
              <a:t>fitness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, or survival strength of individuals; 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1" lang="en-IN" sz="2000" spc="-1" strike="noStrike" u="sng">
                <a:solidFill>
                  <a:srgbClr val="404040"/>
                </a:solidFill>
                <a:uFillTx/>
                <a:latin typeface="Calibri"/>
              </a:rPr>
              <a:t>initialization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of the initial population; 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1" lang="en-IN" sz="2000" spc="-1" strike="noStrike" u="sng">
                <a:solidFill>
                  <a:srgbClr val="404040"/>
                </a:solidFill>
                <a:uFillTx/>
                <a:latin typeface="Calibri"/>
              </a:rPr>
              <a:t>selection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operators; and 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1" lang="en-IN" sz="2000" spc="-1" strike="noStrike" u="sng">
                <a:solidFill>
                  <a:srgbClr val="404040"/>
                </a:solidFill>
                <a:uFillTx/>
                <a:latin typeface="Calibri"/>
              </a:rPr>
              <a:t>reproduction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operators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64C8DED-0C2C-402C-B800-3404BCC4797A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Mutation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3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latin typeface="Calibri"/>
              </a:rPr>
              <a:t> 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BDD39A3-56FE-4049-BDFC-B8F2FDAC7848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Random Mutation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404040"/>
                </a:solidFill>
                <a:latin typeface="Calibri"/>
              </a:rPr>
              <a:t>Random mutation generates a solution randomly within the entire parameter range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28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404040"/>
                </a:solidFill>
                <a:latin typeface="Calibri"/>
              </a:rPr>
              <a:t>Generated solution has no relationship to the original solution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11098BA-284A-46D8-A3E7-E5FF09757F88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pic>
        <p:nvPicPr>
          <p:cNvPr id="263" name="Picture 4" descr=""/>
          <p:cNvPicPr/>
          <p:nvPr/>
        </p:nvPicPr>
        <p:blipFill>
          <a:blip r:embed="rId1"/>
          <a:stretch/>
        </p:blipFill>
        <p:spPr>
          <a:xfrm>
            <a:off x="1112400" y="3210120"/>
            <a:ext cx="9966240" cy="129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Non-Uniform Mutation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3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latin typeface="Calibri"/>
              </a:rPr>
              <a:t> 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5C00E2A-A527-448A-9464-D0F850B82E7C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Non-Uniform Mutation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404040"/>
                </a:solidFill>
                <a:latin typeface="Calibri"/>
              </a:rPr>
              <a:t>Mutated solution is more likely to be close to the original solution</a:t>
            </a:r>
            <a:endParaRPr b="0" lang="en-IN" sz="28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404040"/>
                </a:solidFill>
                <a:latin typeface="Calibri"/>
              </a:rPr>
              <a:t>As the generation number increases, mutated solutions are generated closer to the original solution</a:t>
            </a:r>
            <a:endParaRPr b="0" lang="en-IN" sz="28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rgbClr val="404040"/>
                </a:solidFill>
                <a:latin typeface="Calibri"/>
              </a:rPr>
              <a:t>Illegal mutated gene values are adjusted to make them feasible, that is, within the allowed range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D05C201-9DE1-4210-9386-06E730C8D64D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Generic Evolutionary Algorithm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185" name="Content Placeholder 6" descr=""/>
          <p:cNvPicPr/>
          <p:nvPr/>
        </p:nvPicPr>
        <p:blipFill>
          <a:blip r:embed="rId1"/>
          <a:stretch/>
        </p:blipFill>
        <p:spPr>
          <a:xfrm>
            <a:off x="472320" y="1918080"/>
            <a:ext cx="11246400" cy="334260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425B7B0-F2EE-4713-A7D6-A671496BF073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Evolutionary Computation Paradigms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The different ways in which the EA components are implemented result in different EC paradigms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</a:rPr>
              <a:t>Genetic algorithms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(GAs), which model genetic evolution.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</a:rPr>
              <a:t>Genetic programming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(GP), which is based on genetic algorithms, but individuals are programs (represented as trees).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</a:rPr>
              <a:t>Evolutionary programming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(EP), which is derived from the simulation of adaptive behavior in evolution (i.e. </a:t>
            </a:r>
            <a:r>
              <a:rPr b="0" i="1" lang="en-IN" sz="2000" spc="-1" strike="noStrike">
                <a:solidFill>
                  <a:srgbClr val="404040"/>
                </a:solidFill>
                <a:latin typeface="Calibri"/>
              </a:rPr>
              <a:t>phenotypic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evolution).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</a:rPr>
              <a:t>Evolution strategies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(ESs), which are geared toward modeling the strategic parameters that control variation in evolution, i.e. the evolution of evolution.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200C440-6574-4864-9305-88765652B378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4423320" y="3244320"/>
            <a:ext cx="334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darvin’s theory of evolution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Evolutionary Computation Paradigms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</a:rPr>
              <a:t>Differential evolution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(DE), which is similar to genetic algorithms, differing in the reproduction mechanism used.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</a:rPr>
              <a:t>Cultural evolution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(CE), which models the evolution of culture of a population and how the culture influences the genetic and phenotypic evolution of individuals.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1" lang="en-IN" sz="2000" spc="-1" strike="noStrike">
                <a:solidFill>
                  <a:srgbClr val="404040"/>
                </a:solidFill>
                <a:latin typeface="Calibri"/>
              </a:rPr>
              <a:t>Co-evolution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(CoE), where initially “dumb” individuals evolve through cooperation, or in competition with one another, acquiring the necessary characteristics to survive.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6F4435F-7464-46A4-9707-5B0DF1D24EDE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Representation – The Chromosome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Each individual represents a candidate solution to an optimization problem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The characteristics of an individual is represented by a </a:t>
            </a:r>
            <a:r>
              <a:rPr b="0" i="1" lang="en-IN" sz="2000" spc="-1" strike="noStrike">
                <a:solidFill>
                  <a:srgbClr val="404040"/>
                </a:solidFill>
                <a:latin typeface="Calibri"/>
              </a:rPr>
              <a:t>chromosome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also called as </a:t>
            </a:r>
            <a:r>
              <a:rPr b="0" i="1" lang="en-IN" sz="2000" spc="-1" strike="noStrike">
                <a:solidFill>
                  <a:srgbClr val="404040"/>
                </a:solidFill>
                <a:latin typeface="Calibri"/>
              </a:rPr>
              <a:t>genome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Each variable that needs to be optimized is referred to as a </a:t>
            </a:r>
            <a:r>
              <a:rPr b="0" i="1" lang="en-IN" sz="2000" spc="-1" strike="noStrike">
                <a:solidFill>
                  <a:srgbClr val="404040"/>
                </a:solidFill>
                <a:latin typeface="Calibri"/>
              </a:rPr>
              <a:t>gene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, the smallest unit of information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An assignment of a value from the allowed domain of the corresponding variable is referred to as an </a:t>
            </a:r>
            <a:r>
              <a:rPr b="0" i="1" lang="en-IN" sz="2000" spc="-1" strike="noStrike">
                <a:solidFill>
                  <a:srgbClr val="404040"/>
                </a:solidFill>
                <a:latin typeface="Calibri"/>
              </a:rPr>
              <a:t>allele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1B2DAA3-7A58-439B-95DD-D5A51D20CC9A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Representation – The Chromosome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Characteristics of an individual can be divided into two classes of evolutionary information: genotypes and phenotypes. 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1" i="1" lang="en-IN" sz="2000" spc="-1" strike="noStrike" u="sng">
                <a:solidFill>
                  <a:srgbClr val="404040"/>
                </a:solidFill>
                <a:uFillTx/>
                <a:latin typeface="Calibri"/>
              </a:rPr>
              <a:t>genotype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describes the genetic composition of an individual, as inherited from its parents; it represents which allele the individual possesses. 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A </a:t>
            </a:r>
            <a:r>
              <a:rPr b="1" i="1" lang="en-IN" sz="2000" spc="-1" strike="noStrike" u="sng">
                <a:solidFill>
                  <a:srgbClr val="404040"/>
                </a:solidFill>
                <a:uFillTx/>
                <a:latin typeface="Calibri"/>
              </a:rPr>
              <a:t>phenotype</a:t>
            </a:r>
            <a:r>
              <a:rPr b="0" i="1" lang="en-IN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is the expressed behavioral traits of an individual in a specific environment; it defines what an individual looks like.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Complex relationships exist between the genotype and phenotype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480FA02-97F1-4924-A856-7C7925E5B6C2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Initial Population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Evolutionary algorithms are stochastic, population-based search algorithms. 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Each EA maintains a population of candidate solutions. 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The first step in applying an EA to solve an optimization problem is to generate an initial population.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The standard way of generating an initial population is to assign a random value from the allowed domain to each of the genes of each chromosome.</a:t>
            </a:r>
            <a:endParaRPr b="0" lang="en-IN" sz="20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404040"/>
                </a:solidFill>
                <a:latin typeface="Calibri"/>
              </a:rPr>
              <a:t>The goal of random selection is to ensure that the initial population is a uniform representation of the entire search space.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7DBA1AD-41B3-409F-BE39-C99B35EBA2B8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1" lang="en-IN" sz="4800" spc="-46" strike="noStrike">
                <a:solidFill>
                  <a:srgbClr val="404040"/>
                </a:solidFill>
                <a:latin typeface="Calibri Light"/>
              </a:rPr>
              <a:t>Initial Population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200" spc="-1" strike="noStrike">
                <a:solidFill>
                  <a:srgbClr val="404040"/>
                </a:solidFill>
                <a:latin typeface="Calibri"/>
              </a:rPr>
              <a:t>Large numbers of individuals increase diversity, thereby improving the exploration abilities of the population. </a:t>
            </a:r>
            <a:endParaRPr b="0" lang="en-IN" sz="22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200" spc="-1" strike="noStrike">
                <a:solidFill>
                  <a:srgbClr val="404040"/>
                </a:solidFill>
                <a:latin typeface="Calibri"/>
              </a:rPr>
              <a:t>Larger population size increase the computational complexity per generation. </a:t>
            </a:r>
            <a:endParaRPr b="0" lang="en-IN" sz="22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200" spc="-1" strike="noStrike">
                <a:solidFill>
                  <a:srgbClr val="404040"/>
                </a:solidFill>
                <a:latin typeface="Calibri"/>
              </a:rPr>
              <a:t>With larger population size, it may be the case that fewer generations are needed to locate an acceptable solution. </a:t>
            </a:r>
            <a:endParaRPr b="0" lang="en-IN" sz="22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200" spc="-1" strike="noStrike">
                <a:solidFill>
                  <a:srgbClr val="404040"/>
                </a:solidFill>
                <a:latin typeface="Calibri"/>
              </a:rPr>
              <a:t>A small population, represents a small part of the search space. </a:t>
            </a:r>
            <a:endParaRPr b="0" lang="en-IN" sz="2200" spc="-1" strike="noStrike">
              <a:latin typeface="Arial"/>
            </a:endParaRPr>
          </a:p>
          <a:p>
            <a:pPr marL="344520" indent="-343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b="0" lang="en-IN" sz="2200" spc="-1" strike="noStrike">
                <a:solidFill>
                  <a:srgbClr val="404040"/>
                </a:solidFill>
                <a:latin typeface="Calibri"/>
              </a:rPr>
              <a:t>While the time complexity per generation is low, the EA may need more generations to converge.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857B52A-6FC3-4E7C-B55C-55E402623202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494</TotalTime>
  <Application>LibreOffice/6.0.7.3$Linux_X86_64 LibreOffice_project/00m0$Build-3</Application>
  <Words>1027</Words>
  <Paragraphs>140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2019-03-24T14:31:13Z</dcterms:created>
  <dc:creator/>
  <dc:description/>
  <dc:language>en-IN</dc:language>
  <cp:lastModifiedBy/>
  <dcterms:modified xsi:type="dcterms:W3CDTF">2020-03-29T01:30:13Z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23</vt:i4>
  </property>
</Properties>
</file>