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22.wmf" ContentType="image/x-wm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E0000B-340E-40D4-9D4B-6AEC044CB05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309632-DF66-4D4A-95C9-B6119EB3E45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4"/>
          <p:cNvSpPr/>
          <p:nvPr/>
        </p:nvSpPr>
        <p:spPr>
          <a:xfrm flipV="1">
            <a:off x="66240" y="971280"/>
            <a:ext cx="360" cy="504000"/>
          </a:xfrm>
          <a:prstGeom prst="line">
            <a:avLst/>
          </a:prstGeom>
          <a:ln w="127080">
            <a:solidFill>
              <a:schemeClr val="accent3"/>
            </a:solidFill>
            <a:miter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0" y="0"/>
            <a:ext cx="4050000" cy="685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4039920" y="0"/>
            <a:ext cx="6336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36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8" descr=""/>
          <p:cNvPicPr/>
          <p:nvPr/>
        </p:nvPicPr>
        <p:blipFill>
          <a:blip r:embed="rId1"/>
          <a:stretch/>
        </p:blipFill>
        <p:spPr>
          <a:xfrm>
            <a:off x="9456840" y="757440"/>
            <a:ext cx="1904400" cy="190440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en-IN" sz="6000" spc="-46" strike="noStrike">
                <a:solidFill>
                  <a:srgbClr val="262626"/>
                </a:solidFill>
                <a:latin typeface="Calibri Light"/>
              </a:rPr>
              <a:t>Introduction to Evolutionary Computation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400" spc="197" strike="noStrike" cap="all">
                <a:solidFill>
                  <a:srgbClr val="637052"/>
                </a:solidFill>
                <a:latin typeface="Calibri Light"/>
              </a:rPr>
              <a:t>Algorithms inspired from darwin’s theory of evolution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9678EF7-5576-4E64-9636-AF6269CDAF2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Fitness Function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947977-985B-4898-B49B-759A3DF0C0A0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Crossover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7EAAD6-9AFB-44E3-9E1B-8830CCC1EEC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Crossover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In selection of parents, the following issues need to be considered: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It may happen that the same individual is selected as both parents. The parent selection process should therefore incorporate a test to prevent such operations.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It is also possible that the same individual takes part in more than one application of the crossover operator. This becomes a problem when fitness-proportional selection schemes are used.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EBA6FE-A848-4983-8988-2CE0FE62F133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9" descr=""/>
          <p:cNvPicPr/>
          <p:nvPr/>
        </p:nvPicPr>
        <p:blipFill>
          <a:blip r:embed="rId1"/>
          <a:stretch/>
        </p:blipFill>
        <p:spPr>
          <a:xfrm>
            <a:off x="2965680" y="549720"/>
            <a:ext cx="1156680" cy="115668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3600" spc="-46" strike="noStrike">
                <a:solidFill>
                  <a:srgbClr val="ffffff"/>
                </a:solidFill>
                <a:latin typeface="Calibri Light"/>
              </a:rPr>
              <a:t>One-point crossover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one-point crossover operator was developed that randomly selects a crossover point, and the bitstrings after that point are swapped between the two parents.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Content Placeholder 10" descr=""/>
          <p:cNvPicPr/>
          <p:nvPr/>
        </p:nvPicPr>
        <p:blipFill>
          <a:blip r:embed="rId2"/>
          <a:stretch/>
        </p:blipFill>
        <p:spPr>
          <a:xfrm>
            <a:off x="5808600" y="731880"/>
            <a:ext cx="447624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9" descr=""/>
          <p:cNvPicPr/>
          <p:nvPr/>
        </p:nvPicPr>
        <p:blipFill>
          <a:blip r:embed="rId1"/>
          <a:stretch/>
        </p:blipFill>
        <p:spPr>
          <a:xfrm>
            <a:off x="2965680" y="549720"/>
            <a:ext cx="1156680" cy="115668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3600" spc="-46" strike="noStrike">
                <a:solidFill>
                  <a:srgbClr val="ffffff"/>
                </a:solidFill>
                <a:latin typeface="Calibri Light"/>
              </a:rPr>
              <a:t>Two-point crossover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two bit positions are randomly selected, and the bitstrings between these points are swapped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Content Placeholder 5" descr=""/>
          <p:cNvPicPr/>
          <p:nvPr/>
        </p:nvPicPr>
        <p:blipFill>
          <a:blip r:embed="rId2"/>
          <a:stretch/>
        </p:blipFill>
        <p:spPr>
          <a:xfrm>
            <a:off x="5786640" y="731880"/>
            <a:ext cx="451980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9" descr=""/>
          <p:cNvPicPr/>
          <p:nvPr/>
        </p:nvPicPr>
        <p:blipFill>
          <a:blip r:embed="rId1"/>
          <a:stretch/>
        </p:blipFill>
        <p:spPr>
          <a:xfrm>
            <a:off x="2965680" y="549720"/>
            <a:ext cx="1156680" cy="115668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3600" spc="-46" strike="noStrike">
                <a:solidFill>
                  <a:srgbClr val="ffffff"/>
                </a:solidFill>
                <a:latin typeface="Calibri Light"/>
              </a:rPr>
              <a:t>Uniform crossover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i="1" lang="en-IN" sz="1800" spc="-1" strike="noStrike">
                <a:solidFill>
                  <a:srgbClr val="ffffff"/>
                </a:solidFill>
                <a:latin typeface="Calibri"/>
              </a:rPr>
              <a:t>nx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-dimensional mask is created randomly.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Here, </a:t>
            </a:r>
            <a:r>
              <a:rPr b="0" i="1" lang="en-IN" sz="1800" spc="-1" strike="noStrike">
                <a:solidFill>
                  <a:srgbClr val="ffffff"/>
                </a:solidFill>
                <a:latin typeface="Calibri"/>
              </a:rPr>
              <a:t>px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is the bit-swapping probability.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Content Placeholder 6" descr=""/>
          <p:cNvPicPr/>
          <p:nvPr/>
        </p:nvPicPr>
        <p:blipFill>
          <a:blip r:embed="rId2"/>
          <a:stretch/>
        </p:blipFill>
        <p:spPr>
          <a:xfrm>
            <a:off x="5803200" y="731880"/>
            <a:ext cx="448704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293160" y="2256120"/>
            <a:ext cx="5212080" cy="34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293160" y="2256120"/>
            <a:ext cx="5212080" cy="347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Picture 13" descr=""/>
          <p:cNvPicPr/>
          <p:nvPr/>
        </p:nvPicPr>
        <p:blipFill>
          <a:blip r:embed="rId2"/>
          <a:stretch/>
        </p:blipFill>
        <p:spPr>
          <a:xfrm>
            <a:off x="304920" y="2098800"/>
            <a:ext cx="5119920" cy="302796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304920" y="286560"/>
            <a:ext cx="10850040" cy="12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Linear Crossover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12520" y="2256120"/>
            <a:ext cx="529308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212520" y="2256120"/>
            <a:ext cx="5293080" cy="1673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Picture 2" descr=""/>
          <p:cNvPicPr/>
          <p:nvPr/>
        </p:nvPicPr>
        <p:blipFill>
          <a:blip r:embed="rId2"/>
          <a:stretch/>
        </p:blipFill>
        <p:spPr>
          <a:xfrm>
            <a:off x="304920" y="2098800"/>
            <a:ext cx="5485680" cy="183060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304920" y="4572360"/>
            <a:ext cx="1120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304920" y="4572360"/>
            <a:ext cx="11200680" cy="860040"/>
          </a:xfrm>
          <a:prstGeom prst="rect">
            <a:avLst/>
          </a:prstGeom>
          <a:blipFill rotWithShape="0">
            <a:blip r:embed="rId3"/>
            <a:stretch>
              <a:fillRect l="-702" t="-5607" r="0" b="-631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blipFill rotWithShape="0">
            <a:blip r:embed="rId4"/>
            <a:stretch>
              <a:fillRect l="-2720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Simulated Binary Crossover (SBX)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ffffff"/>
                </a:solidFill>
                <a:latin typeface="Calibri Light"/>
              </a:rPr>
              <a:t>Simulated Binary Crossover (SBX)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800600" y="4894560"/>
            <a:ext cx="707256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4800600" y="4894560"/>
            <a:ext cx="7072560" cy="1409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Content Placeholder 16" descr=""/>
          <p:cNvPicPr/>
          <p:nvPr/>
        </p:nvPicPr>
        <p:blipFill>
          <a:blip r:embed="rId2"/>
          <a:stretch/>
        </p:blipFill>
        <p:spPr>
          <a:xfrm>
            <a:off x="5036400" y="0"/>
            <a:ext cx="6341040" cy="459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Generic Evolutionary Algorithm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evolutionary search process is inﬂuenced by the following components of EA: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an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encoding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solutions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to the problem as a chromosome;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function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to evaluate the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fitness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, or survival strength of individuals;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initialization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of the initial population;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selection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operators; and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reproduction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operators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8BC2AF-8E84-428B-AA46-A52934B299CD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Random 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Random mutation generates a solution randomly within the entire parameter range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Generated solution has no relationship to the original solution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Picture 4" descr=""/>
          <p:cNvPicPr/>
          <p:nvPr/>
        </p:nvPicPr>
        <p:blipFill>
          <a:blip r:embed="rId1"/>
          <a:stretch/>
        </p:blipFill>
        <p:spPr>
          <a:xfrm>
            <a:off x="1112400" y="3210120"/>
            <a:ext cx="9966240" cy="12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Non-Uniform 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Non-Uniform 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Mutated solution is more likely to be close to the original solution</a:t>
            </a:r>
            <a:endParaRPr b="0" lang="en-IN" sz="28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As the generation number increases, mutated solutions are generated closer to the original solution</a:t>
            </a:r>
            <a:endParaRPr b="0" lang="en-IN" sz="28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Illegal mutated gene values are adjusted to make them feasible, that is, within the allowed range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Generic Evolutionary Algorithm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85" name="Content Placeholder 6" descr=""/>
          <p:cNvPicPr/>
          <p:nvPr/>
        </p:nvPicPr>
        <p:blipFill>
          <a:blip r:embed="rId1"/>
          <a:stretch/>
        </p:blipFill>
        <p:spPr>
          <a:xfrm>
            <a:off x="472320" y="1918080"/>
            <a:ext cx="11246400" cy="334260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201CFF-07D4-49B3-BC1E-EB2FA8C4B65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Evolutionary Computation Paradigms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different ways in which the EA components are implemented result in different EC paradigms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Genetic algorithms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(GAs), which model genetic evolution.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Genetic programming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(GP), which is based on genetic algorithms, but individuals are programs (represented as trees).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Evolutionary programming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(EP), which is derived from the simulation of adaptive behavior in evolution (i.e.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phenotypic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evolution).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Evolution strategies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(ESs), which are geared toward modeling the strategic parameters that control variation in evolution, i.e. the evolution of evolution.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D0C542-4F9A-437F-8EB5-C521221318B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423320" y="3244320"/>
            <a:ext cx="334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darvin’s theory of evolution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Evolutionary Computation Paradigms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Differential evolution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(DE), which is similar to genetic algorithms, differing in the reproduction mechanism used.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Cultural evolution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(CE), which models the evolution of culture of a population and how the culture influences the genetic and phenotypic evolution of individuals.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Co-evolution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(CoE), where initially “dumb” individuals evolve through cooperation, or in competition with one another, acquiring the necessary characteristics to survive.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16A508B-8465-421F-9196-5B7DAFD75F01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Representation – The Chromosome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Each individual represents a candidate solution to an optimization problem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characteristics of an individual is represented by a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chromosome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also called as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genome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Each variable that needs to be optimized is referred to as a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gene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, the smallest unit of information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An assignment of a value from the allowed domain of the corresponding variable is referred to as an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allele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B63F66-9CE0-4ED8-89EE-60B1198FD17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Representation – The Chromosome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Characteristics of an individual can be divided into two classes of evolutionary information: genotypes and phenotypes.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1" i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genotype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describes the genetic composition of an individual, as inherited from its parents; it represents which allele the individual possesses.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1" i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phenotype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is the expressed behavioral traits of an individual in a specific environment; it defines what an individual looks like.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Complex relationships exist between the genotype and phenotype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F7C554-225E-46A5-ADBF-0FBE9A56EAF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Initial Population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Evolutionary algorithms are stochastic, population-based search algorithms.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Each EA maintains a population of candidate solutions.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first step in applying an EA to solve an optimization problem is to generate an initial population.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standard way of generating an initial population is to assign a random value from the allowed domain to each of the genes of each chromosome.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goal of random selection is to ensure that the initial population is a uniform representation of the entire search space.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09BE73-677C-4BD7-BDF3-14B2FED1F5A6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Initial Population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Large numbers of individuals increase diversity, thereby improving the exploration abilities of the population.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Larger population size increase the computational complexity per generation.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With larger population size, it may be the case that fewer generations are needed to locate an acceptable solution.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A small population, represents a small part of the search space.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While the time complexity per generation is low, the EA may need more generations to converge.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908331-F6CC-40AD-A7AD-A82664221716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Application>LibreOffice/6.0.7.3$Linux_X86_64 LibreOffice_project/00m0$Build-3</Application>
  <Words>1027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2019-03-24T14:31:13Z</dcterms:created>
  <dc:creator/>
  <dc:description/>
  <dc:language>en-IN</dc:language>
  <cp:lastModifiedBy/>
  <dcterms:modified xsi:type="dcterms:W3CDTF">2020-03-28T17:18:34Z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