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Roboto"/>
      <p:regular r:id="rId80"/>
      <p:bold r:id="rId81"/>
      <p:italic r:id="rId82"/>
      <p:boldItalic r:id="rId83"/>
    </p:embeddedFont>
    <p:embeddedFont>
      <p:font typeface="Lora"/>
      <p:regular r:id="rId84"/>
      <p:bold r:id="rId85"/>
      <p:italic r:id="rId86"/>
      <p:boldItalic r:id="rId87"/>
    </p:embeddedFont>
    <p:embeddedFont>
      <p:font typeface="Merriweather"/>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C4A015-4319-44E6-8804-456F5ED5EC5A}">
  <a:tblStyle styleId="{B2C4A015-4319-44E6-8804-456F5ED5EC5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CC90B86-04A8-4D2A-B34A-41318B92D3B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540560F-621B-4655-AAE7-6D8E7552344F}"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ora-regular.fntdata"/><Relationship Id="rId83" Type="http://schemas.openxmlformats.org/officeDocument/2006/relationships/font" Target="fonts/Roboto-boldItalic.fntdata"/><Relationship Id="rId42" Type="http://schemas.openxmlformats.org/officeDocument/2006/relationships/slide" Target="slides/slide34.xml"/><Relationship Id="rId86" Type="http://schemas.openxmlformats.org/officeDocument/2006/relationships/font" Target="fonts/Lora-italic.fntdata"/><Relationship Id="rId41" Type="http://schemas.openxmlformats.org/officeDocument/2006/relationships/slide" Target="slides/slide33.xml"/><Relationship Id="rId85" Type="http://schemas.openxmlformats.org/officeDocument/2006/relationships/font" Target="fonts/Lora-bold.fntdata"/><Relationship Id="rId44" Type="http://schemas.openxmlformats.org/officeDocument/2006/relationships/slide" Target="slides/slide36.xml"/><Relationship Id="rId88" Type="http://schemas.openxmlformats.org/officeDocument/2006/relationships/font" Target="fonts/Merriweather-regular.fntdata"/><Relationship Id="rId43" Type="http://schemas.openxmlformats.org/officeDocument/2006/relationships/slide" Target="slides/slide35.xml"/><Relationship Id="rId87" Type="http://schemas.openxmlformats.org/officeDocument/2006/relationships/font" Target="fonts/Lora-bold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Merriweath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Merriweather-boldItalic.fntdata"/><Relationship Id="rId90" Type="http://schemas.openxmlformats.org/officeDocument/2006/relationships/font" Target="fonts/Merriweather-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ee77fb6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ee77fb6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aee77fb6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aee77fb6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aee77fb6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aee77fb6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ee77fb6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ee77fb6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aee77fb6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aee77fb6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ee77fb6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ee77fb6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aee77fb6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aee77fb6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aee77fb6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aee77fb6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ee77fb6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ee77fb6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ee77fb6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ee77fb6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ee77fb6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ee77fb6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ee77fb6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ee77fb6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ee77fb6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ee77fb6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aee77fb65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aee77fb65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aee77fb65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aee77fb65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aee77fb6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aee77fb6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aee77fb6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aee77fb6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aee77fb6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aee77fb6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aee77fb65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aee77fb65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aee77fb65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aee77fb65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aee77fb6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aee77fb6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6aee77fb6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aee77fb6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ee77fb6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ee77fb6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aee77fb6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aee77fb6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ee77fb6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ee77fb6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aee77fb6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aee77fb6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aee77fb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aee77fb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aee77fb6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aee77fb6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aee77fb6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aee77fb6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aee77fb6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aee77fb6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6aee77fb65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6aee77fb65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aee77fb6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6aee77fb6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ee77fb6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ee77fb6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aee77fb6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aee77fb6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aee77fb65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aee77fb65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aee77fb65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aee77fb65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aee77fb65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aee77fb65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aee77fb6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aee77fb6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aee77fb65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aee77fb65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aee77fb65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aee77fb65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aee77fb6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aee77fb6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aee77fb6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aee77fb6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aee77fb65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6aee77fb65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aee77fb65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aee77fb65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aee77fb6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aee77fb6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aee77fb6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6aee77fb6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aee77fb6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aee77fb6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aee77fb65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6aee77fb65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aee77fb65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aee77fb65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aee77fb65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6aee77fb65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aee77fb65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6aee77fb65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6aee77fb6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6aee77fb6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aee77fb65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aee77fb65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aee77fb65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aee77fb65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aee77fb65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aee77fb65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aee77fb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aee77fb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aee77fb6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aee77fb6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6aee77fb65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6aee77fb65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6aee77fb6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6aee77fb6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6aee77fb65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6aee77fb65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aee77fb65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6aee77fb65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aee77fb65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aee77fb65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6aee77fb65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6aee77fb65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6aee77fb6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6aee77fb6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aee77fb65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aee77fb65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aee77fb6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aee77fb6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ee77fb6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aee77fb6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6aee77fb6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6aee77fb65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6aee77fb6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6aee77fb6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aee77fb6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aee77fb6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aee77fb6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aee77fb6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areerkarma.com/blog/python-modules/" TargetMode="Externa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s://youtu.be/YeupGcOW-3k" TargetMode="External"/><Relationship Id="rId4" Type="http://schemas.openxmlformats.org/officeDocument/2006/relationships/image" Target="../media/image2.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7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hyperlink" Target="https://youtu.be/YeupGcOW-3k" TargetMode="External"/><Relationship Id="rId4" Type="http://schemas.openxmlformats.org/officeDocument/2006/relationships/image" Target="../media/image2.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u="sng">
                <a:solidFill>
                  <a:srgbClr val="00FFFF"/>
                </a:solidFill>
                <a:latin typeface="Roboto"/>
                <a:ea typeface="Roboto"/>
                <a:cs typeface="Roboto"/>
                <a:sym typeface="Roboto"/>
                <a:hlinkClick r:id="rId4">
                  <a:extLst>
                    <a:ext uri="{A12FA001-AC4F-418D-AE19-62706E023703}">
                      <ahyp:hlinkClr val="tx"/>
                    </a:ext>
                  </a:extLst>
                </a:hlinkClick>
              </a:rPr>
              <a:t>https://youtu.be/YeupGcOW-3k</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5"/>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6"/>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7"/>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8"/>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9"/>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10"/>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9. What are Generators. Explain it with Example.</a:t>
            </a:r>
            <a:endParaRPr b="1" sz="4100"/>
          </a:p>
        </p:txBody>
      </p:sp>
      <p:sp>
        <p:nvSpPr>
          <p:cNvPr id="248" name="Google Shape;248;p46"/>
          <p:cNvSpPr txBox="1"/>
          <p:nvPr/>
        </p:nvSpPr>
        <p:spPr>
          <a:xfrm>
            <a:off x="395275" y="1541200"/>
            <a:ext cx="4978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Example:</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24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10. What are in-built Data Types in Python OR</a:t>
            </a:r>
            <a:endParaRPr b="1" sz="2100"/>
          </a:p>
          <a:p>
            <a:pPr indent="0" lvl="0" marL="0" rtl="0" algn="l">
              <a:spcBef>
                <a:spcPts val="0"/>
              </a:spcBef>
              <a:spcAft>
                <a:spcPts val="0"/>
              </a:spcAft>
              <a:buNone/>
            </a:pPr>
            <a:r>
              <a:rPr b="1" lang="en" sz="2100"/>
              <a:t>       Explain Mutable and Immutable Data Types</a:t>
            </a:r>
            <a:endParaRPr b="1" sz="2300"/>
          </a:p>
        </p:txBody>
      </p:sp>
      <p:sp>
        <p:nvSpPr>
          <p:cNvPr id="256" name="Google Shape;256;p47"/>
          <p:cNvSpPr txBox="1"/>
          <p:nvPr/>
        </p:nvSpPr>
        <p:spPr>
          <a:xfrm>
            <a:off x="231450" y="1364750"/>
            <a:ext cx="868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b="1" lang="en" sz="1100">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b="1" lang="en" sz="1100">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{1CC90B86-04A8-4D2A-B34A-41318B92D3B9}</a:tableStyleId>
              </a:tblPr>
              <a:tblGrid>
                <a:gridCol w="1540025"/>
                <a:gridCol w="3314850"/>
              </a:tblGrid>
              <a:tr h="246925">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DataType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Mutable Or Immutable?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11. Explain Ternary Operator in Python?</a:t>
            </a:r>
            <a:endParaRPr b="1" sz="2400"/>
          </a:p>
        </p:txBody>
      </p:sp>
      <p:sp>
        <p:nvSpPr>
          <p:cNvPr id="264" name="Google Shape;264;p48"/>
          <p:cNvSpPr txBox="1"/>
          <p:nvPr/>
        </p:nvSpPr>
        <p:spPr>
          <a:xfrm>
            <a:off x="631325" y="1653375"/>
            <a:ext cx="55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457200" lvl="0" marL="0" rtl="0" algn="l">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12. What is Inheritance In Python</a:t>
            </a:r>
            <a:endParaRPr b="1" sz="2400"/>
          </a:p>
        </p:txBody>
      </p:sp>
      <p:sp>
        <p:nvSpPr>
          <p:cNvPr id="273" name="Google Shape;273;p49"/>
          <p:cNvSpPr txBox="1"/>
          <p:nvPr/>
        </p:nvSpPr>
        <p:spPr>
          <a:xfrm>
            <a:off x="349650" y="1472200"/>
            <a:ext cx="5395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EFEFEF"/>
                </a:highlight>
                <a:latin typeface="Merriweather"/>
                <a:ea typeface="Merriweather"/>
                <a:cs typeface="Merriweather"/>
                <a:sym typeface="Merriweather"/>
              </a:rPr>
              <a:t>Class A</a:t>
            </a:r>
            <a:r>
              <a:rPr b="1" lang="en" sz="1200">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t>13. Difference Between Local and Global Variable in Python</a:t>
            </a:r>
            <a:endParaRPr b="1" sz="2200"/>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{B2C4A015-4319-44E6-8804-456F5ED5EC5A}</a:tableStyleId>
              </a:tblPr>
              <a:tblGrid>
                <a:gridCol w="3578775"/>
                <a:gridCol w="3634475"/>
              </a:tblGrid>
              <a:tr h="276350">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Local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solidFill>
                      <a:prstDash val="solid"/>
                      <a:round/>
                      <a:headEnd len="sm" w="sm" type="none"/>
                      <a:tailEnd len="sm" w="sm" type="none"/>
                    </a:lnB>
                    <a:solidFill>
                      <a:srgbClr val="D9D9D9"/>
                    </a:solidFill>
                  </a:tcPr>
                </a:tc>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Global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solidFill>
                      <a:srgbClr val="D9D9D9"/>
                    </a:solidFill>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EEEEEE"/>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82" name="Google Shape;282;p50"/>
          <p:cNvSpPr txBox="1"/>
          <p:nvPr/>
        </p:nvSpPr>
        <p:spPr>
          <a:xfrm>
            <a:off x="5719750" y="4820400"/>
            <a:ext cx="861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https://www.guru99.com/local-vs-global-variable.html</a:t>
            </a:r>
            <a:endParaRPr i="1" sz="800">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14. Explain Break, Continue and Pass Statement</a:t>
            </a:r>
            <a:endParaRPr b="1" sz="2911"/>
          </a:p>
        </p:txBody>
      </p:sp>
      <p:sp>
        <p:nvSpPr>
          <p:cNvPr id="289" name="Google Shape;289;p51"/>
          <p:cNvSpPr txBox="1"/>
          <p:nvPr/>
        </p:nvSpPr>
        <p:spPr>
          <a:xfrm>
            <a:off x="111400" y="1392625"/>
            <a:ext cx="8558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200">
                <a:solidFill>
                  <a:srgbClr val="222222"/>
                </a:solidFill>
                <a:highlight>
                  <a:srgbClr val="FFFFFF"/>
                </a:highlight>
                <a:latin typeface="Merriweather"/>
                <a:ea typeface="Merriweather"/>
                <a:cs typeface="Merriweather"/>
                <a:sym typeface="Merriweather"/>
              </a:rPr>
              <a:t>Output:</a:t>
            </a:r>
            <a:endParaRPr b="1" sz="12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15. What is 'self' Keyword in python?</a:t>
            </a:r>
            <a:endParaRPr b="1" sz="2400"/>
          </a:p>
        </p:txBody>
      </p:sp>
      <p:sp>
        <p:nvSpPr>
          <p:cNvPr id="299" name="Google Shape;299;p52"/>
          <p:cNvSpPr txBox="1"/>
          <p:nvPr/>
        </p:nvSpPr>
        <p:spPr>
          <a:xfrm>
            <a:off x="389950" y="1504075"/>
            <a:ext cx="8307300" cy="5541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The </a:t>
            </a:r>
            <a:r>
              <a:rPr b="1" lang="en" sz="1200">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Output:</a:t>
            </a:r>
            <a:endParaRPr b="1" sz="1300"/>
          </a:p>
          <a:p>
            <a:pPr indent="0" lvl="0" marL="0" rtl="0" algn="l">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16. Difference Between Pickling and Unpickling?</a:t>
            </a:r>
            <a:endParaRPr b="1" sz="2400"/>
          </a:p>
        </p:txBody>
      </p:sp>
      <p:sp>
        <p:nvSpPr>
          <p:cNvPr id="308" name="Google Shape;308;p53"/>
          <p:cNvSpPr txBox="1"/>
          <p:nvPr/>
        </p:nvSpPr>
        <p:spPr>
          <a:xfrm>
            <a:off x="432325" y="1478450"/>
            <a:ext cx="8279400" cy="1623900"/>
          </a:xfrm>
          <a:prstGeom prst="rect">
            <a:avLst/>
          </a:prstGeom>
          <a:noFill/>
          <a:ln cap="flat" cmpd="sng" w="2857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80808"/>
                </a:solidFill>
                <a:highlight>
                  <a:schemeClr val="lt1"/>
                </a:highlight>
                <a:latin typeface="Merriweather"/>
                <a:ea typeface="Merriweather"/>
                <a:cs typeface="Merriweather"/>
                <a:sym typeface="Merriweather"/>
              </a:rPr>
              <a:t>Pickling:</a:t>
            </a:r>
            <a:endParaRPr b="1" sz="16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b="1" lang="en" sz="1000">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b="1" lang="en" sz="1300">
                <a:solidFill>
                  <a:srgbClr val="080808"/>
                </a:solidFill>
                <a:highlight>
                  <a:schemeClr val="lt1"/>
                </a:highlight>
                <a:latin typeface="Merriweather"/>
                <a:ea typeface="Merriweather"/>
                <a:cs typeface="Merriweather"/>
                <a:sym typeface="Merriweather"/>
              </a:rPr>
              <a:t>Unpickling:</a:t>
            </a:r>
            <a:endParaRPr b="1" sz="13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b="1" lang="en" sz="1000">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b="1" lang="en" sz="1100">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b="1" lang="en" sz="1100">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b="1" sz="2400"/>
          </a:p>
        </p:txBody>
      </p:sp>
      <p:sp>
        <p:nvSpPr>
          <p:cNvPr id="316" name="Google Shape;316;p54"/>
          <p:cNvSpPr txBox="1"/>
          <p:nvPr/>
        </p:nvSpPr>
        <p:spPr>
          <a:xfrm>
            <a:off x="311725" y="1463000"/>
            <a:ext cx="4086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80000"/>
              </a:lnSpc>
              <a:spcBef>
                <a:spcPts val="0"/>
              </a:spcBef>
              <a:spcAft>
                <a:spcPts val="0"/>
              </a:spcAft>
              <a:buSzPts val="852"/>
              <a:buNone/>
            </a:pPr>
            <a:r>
              <a:rPr b="1" lang="en" sz="1240">
                <a:latin typeface="Merriweather"/>
                <a:ea typeface="Merriweather"/>
                <a:cs typeface="Merriweather"/>
                <a:sym typeface="Merriweather"/>
              </a:rPr>
              <a:t>Functions Of List</a:t>
            </a:r>
            <a:endParaRPr b="1" sz="1240">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00">
                <a:latin typeface="Merriweather"/>
                <a:ea typeface="Merriweather"/>
                <a:cs typeface="Merriweather"/>
                <a:sym typeface="Merriweather"/>
              </a:rPr>
              <a:t>Functions Of Tuple</a:t>
            </a:r>
            <a:endParaRPr b="1" sz="15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en">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a:latin typeface="Merriweather"/>
                <a:ea typeface="Merriweather"/>
                <a:cs typeface="Merriweather"/>
                <a:sym typeface="Merriweather"/>
              </a:rPr>
              <a:t>Functions Of Set</a:t>
            </a:r>
            <a:endParaRPr b="1">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highlight>
                  <a:schemeClr val="lt1"/>
                </a:highlight>
                <a:latin typeface="Merriweather"/>
                <a:ea typeface="Merriweather"/>
                <a:cs typeface="Merriweather"/>
                <a:sym typeface="Merriweather"/>
              </a:rPr>
              <a:t>Functions Of List</a:t>
            </a:r>
            <a:endParaRPr b="1" sz="1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highlight>
                  <a:schemeClr val="lt1"/>
                </a:highlight>
                <a:latin typeface="Merriweather"/>
                <a:ea typeface="Merriweather"/>
                <a:cs typeface="Merriweather"/>
                <a:sym typeface="Merriweather"/>
              </a:rPr>
              <a:t>Functions Of Tuple</a:t>
            </a:r>
            <a:endParaRPr b="1" sz="15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2327100"/>
          </a:xfrm>
          <a:prstGeom prst="rect">
            <a:avLst/>
          </a:prstGeom>
          <a:solidFill>
            <a:srgbClr val="EEEEEE"/>
          </a:soli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LIST</a:t>
            </a:r>
            <a:endParaRPr b="1" sz="3100">
              <a:solidFill>
                <a:schemeClr val="dk1"/>
              </a:solidFill>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b="1" lang="en" sz="1350">
                <a:solidFill>
                  <a:schemeClr val="dk1"/>
                </a:solidFill>
                <a:highlight>
                  <a:srgbClr val="F2F2F2"/>
                </a:highlight>
                <a:latin typeface="Merriweather"/>
                <a:ea typeface="Merriweather"/>
                <a:cs typeface="Merriweather"/>
                <a:sym typeface="Merriweather"/>
              </a:rPr>
              <a:t>mutable</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b="1" lang="en" sz="1350">
                <a:solidFill>
                  <a:schemeClr val="dk1"/>
                </a:solidFill>
                <a:highlight>
                  <a:srgbClr val="F2F2F2"/>
                </a:highlight>
                <a:latin typeface="Merriweather"/>
                <a:ea typeface="Merriweather"/>
                <a:cs typeface="Merriweather"/>
                <a:sym typeface="Merriweather"/>
              </a:rPr>
              <a:t>list = ['a', 'b', 'c', 1,2,3]</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indent="-298767" lvl="0" marL="457200" rtl="0" algn="l">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Difference Between List and Tuple</a:t>
            </a:r>
            <a:endParaRPr sz="3600"/>
          </a:p>
        </p:txBody>
      </p:sp>
      <p:sp>
        <p:nvSpPr>
          <p:cNvPr id="178" name="Google Shape;178;p38"/>
          <p:cNvSpPr txBox="1"/>
          <p:nvPr>
            <p:ph idx="2" type="body"/>
          </p:nvPr>
        </p:nvSpPr>
        <p:spPr>
          <a:xfrm>
            <a:off x="4628150" y="1505725"/>
            <a:ext cx="4087800" cy="2289900"/>
          </a:xfrm>
          <a:prstGeom prst="rect">
            <a:avLst/>
          </a:prstGeom>
          <a:solidFill>
            <a:srgbClr val="EEEEEE"/>
          </a:solidFill>
          <a:ln cap="flat" cmpd="sng" w="9525">
            <a:solidFill>
              <a:srgbClr val="D2D2D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b="1" lang="en" sz="1350">
                <a:solidFill>
                  <a:schemeClr val="dk1"/>
                </a:solidFill>
                <a:latin typeface="Merriweather"/>
                <a:ea typeface="Merriweather"/>
                <a:cs typeface="Merriweather"/>
                <a:sym typeface="Merriweather"/>
              </a:rPr>
              <a:t>immutable</a:t>
            </a:r>
            <a:endParaRPr b="1"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b="1" lang="en" sz="1350">
                <a:solidFill>
                  <a:schemeClr val="dk1"/>
                </a:solidFill>
                <a:latin typeface="Merriweather"/>
                <a:ea typeface="Merriweather"/>
                <a:cs typeface="Merriweather"/>
                <a:sym typeface="Merriweather"/>
              </a:rPr>
              <a:t>tuples = ('a', 'b', 'c', 1, 2) </a:t>
            </a:r>
            <a:endParaRPr b="1" sz="135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18. What are Python Iterators?</a:t>
            </a:r>
            <a:endParaRPr b="1" sz="2700"/>
          </a:p>
        </p:txBody>
      </p:sp>
      <p:sp>
        <p:nvSpPr>
          <p:cNvPr id="342" name="Google Shape;342;p57"/>
          <p:cNvSpPr txBox="1"/>
          <p:nvPr/>
        </p:nvSpPr>
        <p:spPr>
          <a:xfrm>
            <a:off x="311725" y="1439950"/>
            <a:ext cx="847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19. Explain Type Conversion in Python. </a:t>
            </a:r>
            <a:endParaRPr b="1" sz="2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      [(int(), float(), ord(), oct(), str() etc.)]</a:t>
            </a:r>
            <a:endParaRPr b="1" sz="1500">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20. What does *args and **kwargs mean? Expain</a:t>
            </a:r>
            <a:endParaRPr b="1" sz="2400"/>
          </a:p>
        </p:txBody>
      </p:sp>
      <p:sp>
        <p:nvSpPr>
          <p:cNvPr id="357" name="Google Shape;357;p59"/>
          <p:cNvSpPr txBox="1"/>
          <p:nvPr/>
        </p:nvSpPr>
        <p:spPr>
          <a:xfrm>
            <a:off x="368050" y="1463000"/>
            <a:ext cx="8190000" cy="1262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b="1" lang="en" sz="1000">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a:t>
            </a:r>
            <a:r>
              <a:rPr b="1" lang="en" sz="1000">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**Kwargs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21. What is "Open" and "With" statement in Python?</a:t>
            </a:r>
            <a:endParaRPr b="1" sz="2400"/>
          </a:p>
        </p:txBody>
      </p:sp>
      <p:sp>
        <p:nvSpPr>
          <p:cNvPr id="366" name="Google Shape;366;p60"/>
          <p:cNvSpPr txBox="1"/>
          <p:nvPr/>
        </p:nvSpPr>
        <p:spPr>
          <a:xfrm>
            <a:off x="1169650" y="2194475"/>
            <a:ext cx="2291100" cy="9852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 = </a:t>
            </a:r>
            <a:r>
              <a:rPr b="1" lang="en" sz="1300">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f.</a:t>
            </a:r>
            <a:r>
              <a:rPr b="1" lang="en" sz="1300">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22. Different Ways To Read And Write In A File In Python?</a:t>
            </a:r>
            <a:endParaRPr b="1" sz="2200"/>
          </a:p>
        </p:txBody>
      </p:sp>
      <p:sp>
        <p:nvSpPr>
          <p:cNvPr id="375" name="Google Shape;375;p61"/>
          <p:cNvSpPr txBox="1"/>
          <p:nvPr/>
        </p:nvSpPr>
        <p:spPr>
          <a:xfrm>
            <a:off x="436475" y="1294363"/>
            <a:ext cx="59211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FFFFF"/>
                </a:highlight>
                <a:latin typeface="Merriweather"/>
                <a:ea typeface="Merriweather"/>
                <a:cs typeface="Merriweather"/>
                <a:sym typeface="Merriweather"/>
              </a:rPr>
              <a:t>Syntax of Python open file function:</a:t>
            </a:r>
            <a:endParaRPr b="1" sz="13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b="1" sz="5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E</a:t>
            </a:r>
            <a:r>
              <a:rPr b="1" lang="en" sz="900">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b="1" sz="1000">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23. What is Pythonpath?</a:t>
            </a:r>
            <a:endParaRPr b="1" sz="2700"/>
          </a:p>
        </p:txBody>
      </p:sp>
      <p:sp>
        <p:nvSpPr>
          <p:cNvPr id="383" name="Google Shape;383;p62"/>
          <p:cNvSpPr txBox="1"/>
          <p:nvPr/>
        </p:nvSpPr>
        <p:spPr>
          <a:xfrm>
            <a:off x="464200" y="1513325"/>
            <a:ext cx="8205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24. How Exception Handled In Python?</a:t>
            </a:r>
            <a:endParaRPr b="1" sz="2500"/>
          </a:p>
        </p:txBody>
      </p:sp>
      <p:sp>
        <p:nvSpPr>
          <p:cNvPr id="390" name="Google Shape;390;p63"/>
          <p:cNvSpPr txBox="1"/>
          <p:nvPr/>
        </p:nvSpPr>
        <p:spPr>
          <a:xfrm>
            <a:off x="311725" y="1509750"/>
            <a:ext cx="3762000" cy="20319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{B2C4A015-4319-44E6-8804-456F5ED5EC5A}</a:tableStyleId>
              </a:tblPr>
              <a:tblGrid>
                <a:gridCol w="1525950"/>
                <a:gridCol w="3215675"/>
                <a:gridCol w="377897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bl>
          </a:graphicData>
        </a:graphic>
      </p:graphicFrame>
      <p:sp>
        <p:nvSpPr>
          <p:cNvPr id="399" name="Google Shape;399;p64"/>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b="1" sz="2500"/>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{B2C4A015-4319-44E6-8804-456F5ED5EC5A}</a:tableStyleId>
              </a:tblPr>
              <a:tblGrid>
                <a:gridCol w="1505500"/>
                <a:gridCol w="3567400"/>
                <a:gridCol w="333352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8" name="Google Shape;408;p65"/>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p:nvPr>
            <p:ph type="title"/>
          </p:nvPr>
        </p:nvSpPr>
        <p:spPr>
          <a:xfrm>
            <a:off x="497425" y="1475775"/>
            <a:ext cx="33534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indent="0" lvl="0" marL="0" rtl="0" algn="l">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p:nvPr>
            <p:ph idx="1" type="body"/>
          </p:nvPr>
        </p:nvSpPr>
        <p:spPr>
          <a:xfrm>
            <a:off x="4797850" y="621650"/>
            <a:ext cx="4013100" cy="4380300"/>
          </a:xfrm>
          <a:prstGeom prst="rect">
            <a:avLst/>
          </a:prstGeom>
          <a:solidFill>
            <a:srgbClr val="D2D2D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indent="457200" lvl="0" marL="45720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2. What is Decorator?      </a:t>
            </a:r>
            <a:endParaRPr b="1" sz="2600">
              <a:solidFill>
                <a:schemeClr val="dk1"/>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Explain With Example.</a:t>
            </a:r>
            <a:endParaRPr b="1" sz="2600">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26. What is ‘PIP’ In Python</a:t>
            </a:r>
            <a:endParaRPr b="1" sz="2700"/>
          </a:p>
        </p:txBody>
      </p:sp>
      <p:sp>
        <p:nvSpPr>
          <p:cNvPr id="416" name="Google Shape;416;p66"/>
          <p:cNvSpPr txBox="1"/>
          <p:nvPr/>
        </p:nvSpPr>
        <p:spPr>
          <a:xfrm>
            <a:off x="457350" y="1571525"/>
            <a:ext cx="822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Web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Desktop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Database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Networking Application</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Machine Learning</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Artificial Intelligence</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 Analysis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IOT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Games and many more…!</a:t>
            </a:r>
            <a:endParaRPr b="1" sz="1500">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60"/>
              <a:t>28. How to use F String and Format or Replacement Operator?</a:t>
            </a:r>
            <a:endParaRPr b="1" sz="2060"/>
          </a:p>
        </p:txBody>
      </p:sp>
      <p:sp>
        <p:nvSpPr>
          <p:cNvPr id="432" name="Google Shape;432;p68"/>
          <p:cNvSpPr txBox="1"/>
          <p:nvPr/>
        </p:nvSpPr>
        <p:spPr>
          <a:xfrm>
            <a:off x="529650" y="1382575"/>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f-string</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a:t>
            </a:r>
            <a:r>
              <a:rPr b="1" lang="en" sz="1100">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b="1" lang="en" sz="1100">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b="1" lang="en" sz="1100">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format Operator</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b="1" lang="en" sz="1100">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29. How to Get List of all keys in a Dictionary?</a:t>
            </a:r>
            <a:endParaRPr b="1" sz="2600"/>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Shortcut for Above Code:</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indent="0" lvl="0" marL="0" rtl="0" algn="l">
              <a:spcBef>
                <a:spcPts val="0"/>
              </a:spcBef>
              <a:spcAft>
                <a:spcPts val="0"/>
              </a:spcAft>
              <a:buNone/>
            </a:pPr>
            <a:r>
              <a:rPr b="1" lang="en" sz="1300">
                <a:latin typeface="Merriweather"/>
                <a:ea typeface="Merriweather"/>
                <a:cs typeface="Merriweather"/>
                <a:sym typeface="Merriweather"/>
              </a:rPr>
              <a:t>['A', 'B', 'C']</a:t>
            </a:r>
            <a:endParaRPr b="1" sz="16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t>30. Difference Between Abstraction and Encapsulation.</a:t>
            </a:r>
            <a:endParaRPr b="1" sz="251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{B2C4A015-4319-44E6-8804-456F5ED5EC5A}</a:tableStyleId>
              </a:tblPr>
              <a:tblGrid>
                <a:gridCol w="4212775"/>
                <a:gridCol w="4212775"/>
              </a:tblGrid>
              <a:tr h="264225">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Abstraction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Encapsulation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r>
              <a:tr h="264225">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70"/>
          <p:cNvSpPr txBox="1"/>
          <p:nvPr/>
        </p:nvSpPr>
        <p:spPr>
          <a:xfrm>
            <a:off x="5776125" y="4770900"/>
            <a:ext cx="646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Merriweather"/>
                <a:ea typeface="Merriweather"/>
                <a:cs typeface="Merriweather"/>
                <a:sym typeface="Merriweather"/>
              </a:rPr>
              <a:t>https://www.educba.com/abstraction-vs-encapsulation/</a:t>
            </a:r>
            <a:endParaRPr i="1" sz="900">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Yes, Python Supports Multiple Inheritance.</a:t>
            </a:r>
            <a:endParaRPr b="1" sz="1200">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What Is Diamond Problem?</a:t>
            </a:r>
            <a:endParaRPr b="1" sz="1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Multiple Inheritance In Python:</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B(A):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C(A):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D(B,C):</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Output: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32. How to initialize Empty List, Tuple, Dict and Set?</a:t>
            </a:r>
            <a:endParaRPr b="1" sz="2400"/>
          </a:p>
        </p:txBody>
      </p:sp>
      <p:sp>
        <p:nvSpPr>
          <p:cNvPr id="481" name="Google Shape;481;p73"/>
          <p:cNvSpPr txBox="1"/>
          <p:nvPr/>
        </p:nvSpPr>
        <p:spPr>
          <a:xfrm>
            <a:off x="1225825" y="1526500"/>
            <a:ext cx="1613100" cy="1939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List:</a:t>
            </a:r>
            <a:endParaRPr b="1" sz="1500">
              <a:latin typeface="Merriweather"/>
              <a:ea typeface="Merriweather"/>
              <a:cs typeface="Merriweather"/>
              <a:sym typeface="Merriweather"/>
            </a:endParaRPr>
          </a:p>
          <a:p>
            <a:pPr indent="457200" lvl="0" marL="0" rtl="0" algn="l">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Tuple:</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Dict: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Set: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33. Difference Between .py and .pyc</a:t>
            </a:r>
            <a:endParaRPr b="1" sz="2700"/>
          </a:p>
        </p:txBody>
      </p:sp>
      <p:sp>
        <p:nvSpPr>
          <p:cNvPr id="489" name="Google Shape;489;p74"/>
          <p:cNvSpPr txBox="1"/>
          <p:nvPr/>
        </p:nvSpPr>
        <p:spPr>
          <a:xfrm>
            <a:off x="414600" y="1608775"/>
            <a:ext cx="8171100" cy="1293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080808"/>
              </a:buClr>
              <a:buSzPts val="1200"/>
              <a:buFont typeface="Merriweather"/>
              <a:buChar char="❏"/>
            </a:pP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b="1" lang="en" sz="1200">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b="1" lang="en" sz="1200">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b="1" lang="en" sz="1200">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b="1" lang="en" sz="1200">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496" name="Google Shape;496;p75"/>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499" name="Google Shape;499;p75"/>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5300" y="287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500" u="sng">
                <a:latin typeface="Merriweather"/>
                <a:ea typeface="Merriweather"/>
                <a:cs typeface="Merriweather"/>
                <a:sym typeface="Merriweather"/>
              </a:rPr>
              <a:t>List Comprehension</a:t>
            </a:r>
            <a:endParaRPr b="1" sz="1500" u="sng">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Syntax:</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5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latin typeface="Merriweather"/>
                <a:ea typeface="Merriweather"/>
                <a:cs typeface="Merriweather"/>
                <a:sym typeface="Merriweather"/>
              </a:rPr>
              <a:t>Dict Comprehension</a:t>
            </a:r>
            <a:endParaRPr b="1" sz="1500" u="sng">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Syntax :</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Dict Comprehension:</a:t>
            </a:r>
            <a:endParaRPr b="1"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06" name="Google Shape;506;p76"/>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09" name="Google Shape;509;p76"/>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16" name="Google Shape;516;p77"/>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a:t>
            </a:r>
            <a:endParaRPr b="1" sz="1000">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19" name="Google Shape;519;p77"/>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26" name="Google Shape;526;p78"/>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llo</a:t>
            </a:r>
            <a:endParaRPr b="1" sz="1000">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29" name="Google Shape;529;p78"/>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36" name="Google Shape;536;p79"/>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loo</a:t>
            </a:r>
            <a:endParaRPr b="1" sz="1000">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39" name="Google Shape;539;p79"/>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46" name="Google Shape;546;p80"/>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lroWoll</a:t>
            </a:r>
            <a:endParaRPr b="1" sz="1000">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49" name="Google Shape;549;p80"/>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56" name="Google Shape;556;p81"/>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or</a:t>
            </a:r>
            <a:endParaRPr b="1" sz="1000">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59" name="Google Shape;559;p81"/>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66" name="Google Shape;566;p82"/>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dlroWolleh</a:t>
            </a:r>
            <a:endParaRPr b="1" sz="1000">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69" name="Google Shape;569;p82"/>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76" name="Google Shape;576;p83"/>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print(s[:5])  </a:t>
            </a:r>
            <a:r>
              <a:rPr b="1" lang="en" sz="1300">
                <a:latin typeface="Merriweather"/>
                <a:ea typeface="Merriweather"/>
                <a:cs typeface="Merriweather"/>
                <a:sym typeface="Merriweather"/>
              </a:rPr>
              <a:t>#Hello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print(s[2:5])  </a:t>
            </a:r>
            <a:r>
              <a:rPr b="1" lang="en" sz="1300">
                <a:latin typeface="Merriweather"/>
                <a:ea typeface="Merriweather"/>
                <a:cs typeface="Merriweather"/>
                <a:sym typeface="Merriweather"/>
              </a:rPr>
              <a:t>#llo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print(s[2:8:2])  </a:t>
            </a:r>
            <a:r>
              <a:rPr b="1" lang="en" sz="1300">
                <a:latin typeface="Merriweather"/>
                <a:ea typeface="Merriweather"/>
                <a:cs typeface="Merriweather"/>
                <a:sym typeface="Merriweather"/>
              </a:rPr>
              <a:t>#loo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print(s[8:1:-1])  </a:t>
            </a:r>
            <a:r>
              <a:rPr b="1" lang="en" sz="1300">
                <a:latin typeface="Merriweather"/>
                <a:ea typeface="Merriweather"/>
                <a:cs typeface="Merriweather"/>
                <a:sym typeface="Merriweather"/>
              </a:rPr>
              <a:t>#lroWoll</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print(s[-4:-2])  </a:t>
            </a:r>
            <a:r>
              <a:rPr b="1" lang="en" sz="1300">
                <a:latin typeface="Merriweather"/>
                <a:ea typeface="Merriweather"/>
                <a:cs typeface="Merriweather"/>
                <a:sym typeface="Merriweather"/>
              </a:rPr>
              <a:t>#or</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print(s[::-1])  </a:t>
            </a:r>
            <a:r>
              <a:rPr b="1" lang="en" sz="1300">
                <a:latin typeface="Merriweather"/>
                <a:ea typeface="Merriweather"/>
                <a:cs typeface="Merriweather"/>
                <a:sym typeface="Merriweather"/>
              </a:rPr>
              <a:t>#dlroWolleH</a:t>
            </a:r>
            <a:endParaRPr b="1" sz="1300">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{D540560F-621B-4655-AAE7-6D8E7552344F}</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80" name="Google Shape;580;p83"/>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87" name="Google Shape;587;p84"/>
          <p:cNvSpPr txBox="1"/>
          <p:nvPr/>
        </p:nvSpPr>
        <p:spPr>
          <a:xfrm>
            <a:off x="675600" y="1574100"/>
            <a:ext cx="3000000" cy="1739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How To Concatenate Two Tuple: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After concatenation is :  (1, 2, 3, 7, 9, 10)</a:t>
            </a:r>
            <a:endParaRPr b="1" sz="1100">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94" name="Google Shape;594;p85"/>
          <p:cNvSpPr txBox="1"/>
          <p:nvPr/>
        </p:nvSpPr>
        <p:spPr>
          <a:xfrm>
            <a:off x="4572000" y="2094475"/>
            <a:ext cx="40452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print(id(list_1))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print(id(list_2)) </a:t>
            </a:r>
            <a:r>
              <a:rPr b="1" lang="en" sz="1100">
                <a:latin typeface="Merriweather"/>
                <a:ea typeface="Merriweather"/>
                <a:cs typeface="Merriweather"/>
                <a:sym typeface="Merriweather"/>
              </a:rPr>
              <a:t> #140180965601408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print(id(list_3))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print(id(tuple_1))  </a:t>
            </a:r>
            <a:r>
              <a:rPr b="1" lang="en" sz="1100">
                <a:latin typeface="Merriweather"/>
                <a:ea typeface="Merriweather"/>
                <a:cs typeface="Merriweather"/>
                <a:sym typeface="Merriweather"/>
              </a:rPr>
              <a:t>#140180965800128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print(id(tuple_2)) </a:t>
            </a:r>
            <a:r>
              <a:rPr b="1" lang="en" sz="1100">
                <a:latin typeface="Merriweather"/>
                <a:ea typeface="Merriweather"/>
                <a:cs typeface="Merriweather"/>
                <a:sym typeface="Merriweather"/>
              </a:rPr>
              <a:t> #140180965665600</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print(id(tuple_3))  </a:t>
            </a:r>
            <a:r>
              <a:rPr b="1" lang="en" sz="1100">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Why Tuple Is Immutable and List Is Mutable?</a:t>
            </a:r>
            <a:endParaRPr b="1" sz="1700">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tuple_1 : </a:t>
            </a:r>
            <a:r>
              <a:rPr b="1" lang="en" sz="1000">
                <a:latin typeface="Lora"/>
                <a:ea typeface="Lora"/>
                <a:cs typeface="Lora"/>
                <a:sym typeface="Lora"/>
              </a:rPr>
              <a:t>#140180965800128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tuple_2 :</a:t>
            </a:r>
            <a:r>
              <a:rPr b="1" lang="en" sz="1000">
                <a:latin typeface="Lora"/>
                <a:ea typeface="Lora"/>
                <a:cs typeface="Lora"/>
                <a:sym typeface="Lora"/>
              </a:rPr>
              <a:t> #140180965665600</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tuple_3 : </a:t>
            </a:r>
            <a:r>
              <a:rPr b="1" lang="en" sz="1000">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b="1" sz="1000">
              <a:highlight>
                <a:srgbClr val="FFFFFF"/>
              </a:highlight>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list_2 :</a:t>
            </a:r>
            <a:r>
              <a:rPr b="1" lang="en" sz="1000">
                <a:latin typeface="Lora"/>
                <a:ea typeface="Lora"/>
                <a:cs typeface="Lora"/>
                <a:sym typeface="Lora"/>
              </a:rPr>
              <a:t> #140180965601408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b="1" lang="en" sz="1100">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b="1" lang="en" sz="1100">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https://www.careerride.com/python-memory-management.aspx</a:t>
            </a:r>
            <a:endParaRPr i="1" sz="800">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36. Difference Between Python Arrays and Lists</a:t>
            </a:r>
            <a:endParaRPr b="1" sz="2400"/>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{B2C4A015-4319-44E6-8804-456F5ED5EC5A}</a:tableStyleId>
              </a:tblPr>
              <a:tblGrid>
                <a:gridCol w="4138700"/>
                <a:gridCol w="4090275"/>
              </a:tblGrid>
              <a:tr h="298475">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LIST</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ARRAY</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7975">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
        <p:nvSpPr>
          <p:cNvPr id="606" name="Google Shape;606;p86"/>
          <p:cNvSpPr txBox="1"/>
          <p:nvPr/>
        </p:nvSpPr>
        <p:spPr>
          <a:xfrm>
            <a:off x="6203675" y="4774050"/>
            <a:ext cx="40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https://www.javatpoint.com/python-array-vs-list</a:t>
            </a:r>
            <a:endParaRPr i="1" sz="800">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37. What Is _a, __a,  __a__ in Python?</a:t>
            </a:r>
            <a:endParaRPr b="1" sz="2400"/>
          </a:p>
        </p:txBody>
      </p:sp>
      <p:sp>
        <p:nvSpPr>
          <p:cNvPr id="613" name="Google Shape;613;p87"/>
          <p:cNvSpPr txBox="1"/>
          <p:nvPr/>
        </p:nvSpPr>
        <p:spPr>
          <a:xfrm>
            <a:off x="417925" y="13461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b="1" lang="en" sz="1000">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11700" y="556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38. How To Read Multiple Values From Single Input?</a:t>
            </a:r>
            <a:endParaRPr b="1" sz="2260"/>
          </a:p>
        </p:txBody>
      </p:sp>
      <p:sp>
        <p:nvSpPr>
          <p:cNvPr id="622" name="Google Shape;622;p88"/>
          <p:cNvSpPr txBox="1"/>
          <p:nvPr/>
        </p:nvSpPr>
        <p:spPr>
          <a:xfrm>
            <a:off x="669875" y="1964375"/>
            <a:ext cx="4415700" cy="1539300"/>
          </a:xfrm>
          <a:prstGeom prst="rect">
            <a:avLst/>
          </a:prstGeom>
          <a:solidFill>
            <a:srgbClr val="F9F9F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39. How To Copy and Delete A Dictionary</a:t>
            </a:r>
            <a:endParaRPr b="1" sz="2500"/>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pop():</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del():</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DrawBack Of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b="1" sz="2400"/>
          </a:p>
        </p:txBody>
      </p:sp>
      <p:sp>
        <p:nvSpPr>
          <p:cNvPr id="639" name="Google Shape;639;p90"/>
          <p:cNvSpPr txBox="1"/>
          <p:nvPr/>
        </p:nvSpPr>
        <p:spPr>
          <a:xfrm>
            <a:off x="430900" y="1602200"/>
            <a:ext cx="815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b="1" lang="en" sz="1100">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b="1" lang="en" sz="1100">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b="1" lang="en" sz="1100">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highlight>
                  <a:srgbClr val="EFEFEF"/>
                </a:highlight>
                <a:latin typeface="Merriweather"/>
                <a:ea typeface="Merriweather"/>
                <a:cs typeface="Merriweather"/>
                <a:sym typeface="Merriweather"/>
              </a:rPr>
              <a:t>lambda [arguments] : expression</a:t>
            </a:r>
            <a:endParaRPr b="1" sz="1000">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41. How to achieve Multiprocessing and Multithreading in Python?</a:t>
            </a:r>
            <a:endParaRPr b="1" sz="1900"/>
          </a:p>
        </p:txBody>
      </p:sp>
      <p:sp>
        <p:nvSpPr>
          <p:cNvPr id="653" name="Google Shape;653;p92"/>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Multithreading: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https://www.geeksforgeeks.org/difference-between-multithreading-vs-multiprocessing-in-python/</a:t>
            </a:r>
            <a:endParaRPr i="1" sz="800">
              <a:latin typeface="Merriweather"/>
              <a:ea typeface="Merriweather"/>
              <a:cs typeface="Merriweather"/>
              <a:sym typeface="Merriweather"/>
            </a:endParaRPr>
          </a:p>
          <a:p>
            <a:pPr indent="0" lvl="0" marL="0" rtl="0" algn="l">
              <a:spcBef>
                <a:spcPts val="0"/>
              </a:spcBef>
              <a:spcAft>
                <a:spcPts val="0"/>
              </a:spcAft>
              <a:buNone/>
            </a:pPr>
            <a:r>
              <a:rPr i="1" lang="en" sz="800">
                <a:latin typeface="Merriweather"/>
                <a:ea typeface="Merriweather"/>
                <a:cs typeface="Merriweather"/>
                <a:sym typeface="Merriweather"/>
              </a:rPr>
              <a:t>https://www.geeksforgeeks.org/multiprocessing-python-set-1/</a:t>
            </a:r>
            <a:endParaRPr i="1" sz="800">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Multiprocessing: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A multithreaded program in python</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importing the multiprocessing module</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42. What is GIL. Explain</a:t>
            </a:r>
            <a:endParaRPr b="1" sz="2600"/>
          </a:p>
        </p:txBody>
      </p:sp>
      <p:sp>
        <p:nvSpPr>
          <p:cNvPr id="672" name="Google Shape;672;p94"/>
          <p:cNvSpPr txBox="1"/>
          <p:nvPr/>
        </p:nvSpPr>
        <p:spPr>
          <a:xfrm>
            <a:off x="311725" y="1466925"/>
            <a:ext cx="8465100" cy="2339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43. How Class and Object Created in Python?</a:t>
            </a:r>
            <a:endParaRPr b="1" sz="2400"/>
          </a:p>
        </p:txBody>
      </p:sp>
      <p:sp>
        <p:nvSpPr>
          <p:cNvPr id="679" name="Google Shape;679;p95"/>
          <p:cNvSpPr txBox="1"/>
          <p:nvPr/>
        </p:nvSpPr>
        <p:spPr>
          <a:xfrm>
            <a:off x="311725" y="1429775"/>
            <a:ext cx="7295400" cy="312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a Class: </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Object:</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a:latin typeface="Merriweather"/>
                <a:ea typeface="Merriweather"/>
                <a:cs typeface="Merriweather"/>
                <a:sym typeface="Merriweather"/>
              </a:rPr>
              <a:t>ITERATOR</a:t>
            </a:r>
            <a:endParaRPr b="1">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Example:</a:t>
            </a:r>
            <a:endParaRPr b="1" sz="900">
              <a:latin typeface="Merriweather"/>
              <a:ea typeface="Merriweather"/>
              <a:cs typeface="Merriweather"/>
              <a:sym typeface="Merriweather"/>
            </a:endParaRPr>
          </a:p>
          <a:p>
            <a:pPr indent="0" lvl="0" marL="457200" rtl="0" algn="l">
              <a:spcBef>
                <a:spcPts val="0"/>
              </a:spcBef>
              <a:spcAft>
                <a:spcPts val="0"/>
              </a:spcAft>
              <a:buNone/>
            </a:pPr>
            <a:r>
              <a:t/>
            </a:r>
            <a:endParaRPr sz="4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Output:</a:t>
            </a:r>
            <a:endParaRPr b="1"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500">
                <a:latin typeface="Merriweather"/>
                <a:ea typeface="Merriweather"/>
                <a:cs typeface="Merriweather"/>
                <a:sym typeface="Merriweather"/>
              </a:rPr>
              <a:t>GENERATOR</a:t>
            </a:r>
            <a:endParaRPr b="1" sz="1500">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r>
              <a:rPr b="1" lang="en" sz="800">
                <a:latin typeface="Merriweather"/>
                <a:ea typeface="Merriweather"/>
                <a:cs typeface="Merriweather"/>
                <a:sym typeface="Merriweather"/>
              </a:rPr>
              <a:t>EXAMPLE:</a:t>
            </a:r>
            <a:endParaRPr b="1" sz="800">
              <a:latin typeface="Merriweather"/>
              <a:ea typeface="Merriweather"/>
              <a:cs typeface="Merriweather"/>
              <a:sym typeface="Merriweather"/>
            </a:endParaRPr>
          </a:p>
          <a:p>
            <a:pPr indent="0" lvl="0" marL="0" rtl="0" algn="l">
              <a:spcBef>
                <a:spcPts val="0"/>
              </a:spcBef>
              <a:spcAft>
                <a:spcPts val="0"/>
              </a:spcAft>
              <a:buNone/>
            </a:pPr>
            <a:r>
              <a:t/>
            </a:r>
            <a:endParaRPr b="1" sz="2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t/>
            </a:r>
            <a:endParaRPr sz="800">
              <a:latin typeface="Merriweather"/>
              <a:ea typeface="Merriweather"/>
              <a:cs typeface="Merriweather"/>
              <a:sym typeface="Merriweather"/>
            </a:endParaRPr>
          </a:p>
          <a:p>
            <a:pPr indent="0" lvl="0" marL="457200" rtl="0" algn="l">
              <a:spcBef>
                <a:spcPts val="0"/>
              </a:spcBef>
              <a:spcAft>
                <a:spcPts val="0"/>
              </a:spcAft>
              <a:buNone/>
            </a:pPr>
            <a:r>
              <a:rPr b="1" lang="en" sz="800">
                <a:latin typeface="Merriweather"/>
                <a:ea typeface="Merriweather"/>
                <a:cs typeface="Merriweather"/>
                <a:sym typeface="Merriweather"/>
              </a:rPr>
              <a:t>Output:</a:t>
            </a:r>
            <a:endParaRPr b="1"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86" name="Google Shape;686;p96"/>
          <p:cNvSpPr txBox="1"/>
          <p:nvPr/>
        </p:nvSpPr>
        <p:spPr>
          <a:xfrm>
            <a:off x="536350" y="1567425"/>
            <a:ext cx="818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highlight>
                  <a:schemeClr val="lt1"/>
                </a:highlight>
                <a:latin typeface="Merriweather"/>
                <a:ea typeface="Merriweather"/>
                <a:cs typeface="Merriweather"/>
                <a:sym typeface="Merriweather"/>
              </a:rPr>
              <a:t>Namespace:</a:t>
            </a:r>
            <a:endParaRPr b="1" sz="16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8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b="1" lang="en" sz="1200">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93" name="Google Shape;693;p97"/>
          <p:cNvSpPr txBox="1"/>
          <p:nvPr/>
        </p:nvSpPr>
        <p:spPr>
          <a:xfrm>
            <a:off x="554925" y="1456000"/>
            <a:ext cx="81888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45. Explain Recursion by Reversing a List.</a:t>
            </a:r>
            <a:endParaRPr b="1" sz="2400"/>
          </a:p>
        </p:txBody>
      </p:sp>
      <p:sp>
        <p:nvSpPr>
          <p:cNvPr id="700" name="Google Shape;700;p98"/>
          <p:cNvSpPr txBox="1"/>
          <p:nvPr/>
        </p:nvSpPr>
        <p:spPr>
          <a:xfrm>
            <a:off x="882000" y="1522625"/>
            <a:ext cx="33309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46. What are Unittests in Python</a:t>
            </a:r>
            <a:endParaRPr b="1" sz="2700"/>
          </a:p>
        </p:txBody>
      </p:sp>
      <p:sp>
        <p:nvSpPr>
          <p:cNvPr id="707" name="Google Shape;707;p99"/>
          <p:cNvSpPr txBox="1"/>
          <p:nvPr/>
        </p:nvSpPr>
        <p:spPr>
          <a:xfrm>
            <a:off x="413700" y="1403100"/>
            <a:ext cx="83166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457200" lvl="0" marL="0" rtl="0" algn="l">
              <a:spcBef>
                <a:spcPts val="0"/>
              </a:spcBef>
              <a:spcAft>
                <a:spcPts val="0"/>
              </a:spcAft>
              <a:buNone/>
            </a:pPr>
            <a:r>
              <a:rPr b="1" lang="en" sz="1000">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311700" y="352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47. How to use Map, Filter and Reduce Function in Python?</a:t>
            </a:r>
            <a:endParaRPr b="1" sz="2200"/>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Map()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map(function,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map_object = </a:t>
            </a:r>
            <a:r>
              <a:rPr b="1" lang="en" sz="1000">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Filter()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filter(function,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filter_object = </a:t>
            </a:r>
            <a:r>
              <a:rPr b="1" lang="en" sz="1000">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Reduce() Function</a:t>
            </a:r>
            <a:endParaRPr b="1" sz="1600">
              <a:latin typeface="Merriweather"/>
              <a:ea typeface="Merriweather"/>
              <a:cs typeface="Merriweather"/>
              <a:sym typeface="Merriweather"/>
            </a:endParaRPr>
          </a:p>
          <a:p>
            <a:pPr indent="0" lvl="0" marL="0" rtl="0" algn="ctr">
              <a:spcBef>
                <a:spcPts val="0"/>
              </a:spcBef>
              <a:spcAft>
                <a:spcPts val="0"/>
              </a:spcAft>
              <a:buNone/>
            </a:pPr>
            <a:r>
              <a:t/>
            </a:r>
            <a:endParaRPr b="1"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reduce(function, sequence[, initial])</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48. Difference Between Shallow Copy and Deep Copy</a:t>
            </a:r>
            <a:endParaRPr b="1" sz="2400"/>
          </a:p>
        </p:txBody>
      </p:sp>
      <p:sp>
        <p:nvSpPr>
          <p:cNvPr id="723" name="Google Shape;723;p101"/>
          <p:cNvSpPr txBox="1"/>
          <p:nvPr/>
        </p:nvSpPr>
        <p:spPr>
          <a:xfrm>
            <a:off x="482775" y="1429775"/>
            <a:ext cx="8288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Shallow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Deep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49. How An Object Be Copied in Python</a:t>
            </a:r>
            <a:endParaRPr b="1" sz="2500"/>
          </a:p>
        </p:txBody>
      </p:sp>
      <p:sp>
        <p:nvSpPr>
          <p:cNvPr id="730" name="Google Shape;730;p102"/>
          <p:cNvSpPr txBox="1"/>
          <p:nvPr/>
        </p:nvSpPr>
        <p:spPr>
          <a:xfrm>
            <a:off x="731325" y="1595275"/>
            <a:ext cx="6944700" cy="49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You can Explain Deep Copy and Shallow Copy In This</a:t>
            </a:r>
            <a:endParaRPr b="1" sz="2000">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indent="0" lvl="0" marL="0" rtl="0" algn="l">
              <a:spcBef>
                <a:spcPts val="0"/>
              </a:spcBef>
              <a:spcAft>
                <a:spcPts val="0"/>
              </a:spcAft>
              <a:buNone/>
            </a:pPr>
            <a:r>
              <a:rPr b="1" lang="en" sz="900">
                <a:highlight>
                  <a:srgbClr val="C7CCBE"/>
                </a:highlight>
                <a:latin typeface="Merriweather"/>
                <a:ea typeface="Merriweather"/>
                <a:cs typeface="Merriweather"/>
                <a:sym typeface="Merriweather"/>
              </a:rPr>
              <a:t>Output :monkey_func() is called</a:t>
            </a:r>
            <a:endParaRPr b="1" sz="900">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51. What is Operator Overloading &amp; Dunder Method.</a:t>
            </a:r>
            <a:endParaRPr b="1" sz="2400"/>
          </a:p>
        </p:txBody>
      </p:sp>
      <p:sp>
        <p:nvSpPr>
          <p:cNvPr id="744" name="Google Shape;744;p104"/>
          <p:cNvSpPr txBox="1"/>
          <p:nvPr/>
        </p:nvSpPr>
        <p:spPr>
          <a:xfrm>
            <a:off x="311725" y="1724425"/>
            <a:ext cx="5289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Some Examples:</a:t>
            </a:r>
            <a:endParaRPr b="1" sz="13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6. What is ‘init’ Keyword In Python?</a:t>
            </a:r>
            <a:endParaRPr b="1" sz="4300"/>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{B2C4A015-4319-44E6-8804-456F5ED5EC5A}</a:tableStyleId>
              </a:tblPr>
              <a:tblGrid>
                <a:gridCol w="4097450"/>
              </a:tblGrid>
              <a:tr h="2535850">
                <a:tc>
                  <a:txBody>
                    <a:bodyPr/>
                    <a:lstStyle/>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T="133350" marB="133350" marR="95250" marL="95250" anchor="ctr">
                    <a:solidFill>
                      <a:srgbClr val="EEEEEE"/>
                    </a:solidFill>
                  </a:tcPr>
                </a:tc>
              </a:tr>
            </a:tbl>
          </a:graphicData>
        </a:graphic>
      </p:graphicFrame>
      <p:sp>
        <p:nvSpPr>
          <p:cNvPr id="222" name="Google Shape;222;p43"/>
          <p:cNvSpPr txBox="1"/>
          <p:nvPr/>
        </p:nvSpPr>
        <p:spPr>
          <a:xfrm>
            <a:off x="6979650" y="4286475"/>
            <a:ext cx="1797900" cy="59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273239"/>
                </a:solidFill>
                <a:highlight>
                  <a:srgbClr val="F2F2F2"/>
                </a:highlight>
                <a:latin typeface="Merriweather"/>
                <a:ea typeface="Merriweather"/>
                <a:cs typeface="Merriweather"/>
                <a:sym typeface="Merriweather"/>
              </a:rPr>
              <a:t>Output: </a:t>
            </a:r>
            <a:endParaRPr b="1" sz="1000">
              <a:solidFill>
                <a:srgbClr val="273239"/>
              </a:solidFill>
              <a:highlight>
                <a:srgbClr val="F2F2F2"/>
              </a:highlight>
              <a:latin typeface="Merriweather"/>
              <a:ea typeface="Merriweather"/>
              <a:cs typeface="Merriweather"/>
              <a:sym typeface="Merriweather"/>
            </a:endParaRPr>
          </a:p>
          <a:p>
            <a:pPr indent="0" lvl="0" marL="0" rtl="0" algn="l">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cap="flat" cmpd="sng" w="9525">
            <a:solidFill>
              <a:srgbClr val="EEEEEE"/>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indent="0" lvl="0" marL="0" rtl="0" algn="l">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b="1" lang="en" sz="1100">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5"/>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6"/>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7"/>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8"/>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9"/>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10"/>
              </a:rPr>
              <a:t>https://t.me/nitmantalks/</a:t>
            </a:r>
            <a:endParaRPr b="1" sz="1800">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7"/>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5"/>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6"/>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7"/>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8"/>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9"/>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10"/>
              </a:rPr>
              <a:t>https://t.me/nitmantalks/</a:t>
            </a:r>
            <a:endParaRPr b="1" sz="1300">
              <a:latin typeface="Roboto"/>
              <a:ea typeface="Roboto"/>
              <a:cs typeface="Roboto"/>
              <a:sym typeface="Roboto"/>
            </a:endParaRPr>
          </a:p>
        </p:txBody>
      </p:sp>
      <p:sp>
        <p:nvSpPr>
          <p:cNvPr id="776" name="Google Shape;776;p107"/>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7. Difference Between Modules and Packages in Python</a:t>
            </a:r>
            <a:endParaRPr b="1" sz="410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Module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b="1" lang="en" sz="1200">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Package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 Difference Between Range and Xrange?</a:t>
            </a:r>
            <a:endParaRPr b="1" sz="340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{B2C4A015-4319-44E6-8804-456F5ED5EC5A}</a:tableStyleId>
              </a:tblPr>
              <a:tblGrid>
                <a:gridCol w="1715975"/>
                <a:gridCol w="3408575"/>
                <a:gridCol w="3396075"/>
              </a:tblGrid>
              <a:tr h="208050">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Parameters</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Xrange()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Return type</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4911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Memory Consumption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79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Speed</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Python Version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607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 Operations</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