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12.xml" ContentType="application/vnd.openxmlformats-officedocument.presentationml.slideLayout+xml"/>
  <Override PartName="/ppt/theme/theme3.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6" r:id="rId2"/>
    <p:sldMasterId id="2147483939" r:id="rId3"/>
  </p:sldMasterIdLst>
  <p:notesMasterIdLst>
    <p:notesMasterId r:id="rId23"/>
  </p:notesMasterIdLst>
  <p:handoutMasterIdLst>
    <p:handoutMasterId r:id="rId24"/>
  </p:handoutMasterIdLst>
  <p:sldIdLst>
    <p:sldId id="359" r:id="rId4"/>
    <p:sldId id="422" r:id="rId5"/>
    <p:sldId id="417" r:id="rId6"/>
    <p:sldId id="416"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379" r:id="rId22"/>
  </p:sldIdLst>
  <p:sldSz cx="9906000" cy="6858000" type="A4"/>
  <p:notesSz cx="6797675" cy="9874250"/>
  <p:custDataLst>
    <p:tags r:id="rId25"/>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A0D6"/>
    <a:srgbClr val="0085B3"/>
    <a:srgbClr val="FFC72C"/>
    <a:srgbClr val="A2BFAF"/>
    <a:srgbClr val="ACB7B2"/>
    <a:srgbClr val="AF1C63"/>
    <a:srgbClr val="6A9529"/>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9" autoAdjust="0"/>
    <p:restoredTop sz="94615" autoAdjust="0"/>
  </p:normalViewPr>
  <p:slideViewPr>
    <p:cSldViewPr snapToGrid="0">
      <p:cViewPr varScale="1">
        <p:scale>
          <a:sx n="101" d="100"/>
          <a:sy n="101" d="100"/>
        </p:scale>
        <p:origin x="138" y="282"/>
      </p:cViewPr>
      <p:guideLst>
        <p:guide orient="horz" pos="954"/>
        <p:guide pos="5957"/>
      </p:guideLst>
    </p:cSldViewPr>
  </p:slideViewPr>
  <p:outlineViewPr>
    <p:cViewPr>
      <p:scale>
        <a:sx n="33" d="100"/>
        <a:sy n="33" d="100"/>
      </p:scale>
      <p:origin x="78"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630" y="-859"/>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2016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2430735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3/28/2019</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14158612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2.jpe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4.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9.xml"/><Relationship Id="rId7" Type="http://schemas.openxmlformats.org/officeDocument/2006/relationships/oleObject" Target="../embeddings/oleObject11.bin"/><Relationship Id="rId2" Type="http://schemas.openxmlformats.org/officeDocument/2006/relationships/tags" Target="../tags/tag38.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3.jpeg"/><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4.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5.bin"/><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6.bin"/><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Image 13" descr="shutterstock_141810904.jpg"/>
          <p:cNvPicPr>
            <a:picLocks noChangeAspect="1"/>
          </p:cNvPicPr>
          <p:nvPr userDrawn="1"/>
        </p:nvPicPr>
        <p:blipFill>
          <a:blip r:embed="rId9" cstate="print"/>
          <a:srcRect r="8635"/>
          <a:stretch>
            <a:fillRect/>
          </a:stretch>
        </p:blipFill>
        <p:spPr>
          <a:xfrm>
            <a:off x="-1" y="1209230"/>
            <a:ext cx="9906001" cy="5648771"/>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534" name="think-cell Slide" r:id="rId10" imgW="360" imgH="360" progId="">
                  <p:embed/>
                </p:oleObj>
              </mc:Choice>
              <mc:Fallback>
                <p:oleObj name="think-cell Slide" r:id="rId10" imgW="360" imgH="360" progId="">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1" y="3290011"/>
            <a:ext cx="607423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1" kern="1200" dirty="0">
                <a:solidFill>
                  <a:schemeClr val="tx1"/>
                </a:solidFill>
                <a:effectLst/>
                <a:latin typeface="+mj-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0" y="4865913"/>
            <a:ext cx="5932714" cy="674914"/>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tx1"/>
                </a:solidFill>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50800" dist="38100" dir="5400000" algn="t" rotWithShape="0">
              <a:prstClr val="black">
                <a:alpha val="40000"/>
              </a:prst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2"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696"/>
            <a:ext cx="2880000" cy="229351"/>
          </a:xfrm>
          <a:prstGeom prst="rect">
            <a:avLst/>
          </a:prstGeom>
          <a:noFill/>
        </p:spPr>
      </p:pic>
      <p:pic>
        <p:nvPicPr>
          <p:cNvPr id="97292" name="Picture 12" descr="CG_new">
            <a:extLst>
              <a:ext uri="{FF2B5EF4-FFF2-40B4-BE49-F238E27FC236}">
                <a16:creationId xmlns="" xmlns:a16="http://schemas.microsoft.com/office/drawing/2014/main" id="{2D1FFF86-4C49-414D-B5BB-7458BB73533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7277" y="821879"/>
            <a:ext cx="2105391" cy="5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2-shutterstock_141810904.jpg"/>
          <p:cNvPicPr>
            <a:picLocks noChangeAspect="1"/>
          </p:cNvPicPr>
          <p:nvPr userDrawn="1"/>
        </p:nvPicPr>
        <p:blipFill>
          <a:blip r:embed="rId6" cstate="print"/>
          <a:srcRect t="5168"/>
          <a:stretch>
            <a:fillRect/>
          </a:stretch>
        </p:blipFill>
        <p:spPr>
          <a:xfrm>
            <a:off x="0" y="0"/>
            <a:ext cx="9906000" cy="4894325"/>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2525"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8" name="Image 7" descr="shutterstock_141810904.jpg"/>
          <p:cNvPicPr>
            <a:picLocks noChangeAspect="1"/>
          </p:cNvPicPr>
          <p:nvPr userDrawn="1"/>
        </p:nvPicPr>
        <p:blipFill>
          <a:blip r:embed="rId5" cstate="print"/>
          <a:srcRect l="54383"/>
          <a:stretch>
            <a:fillRect/>
          </a:stretch>
        </p:blipFill>
        <p:spPr>
          <a:xfrm>
            <a:off x="0" y="0"/>
            <a:ext cx="6004631" cy="6858000"/>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5117"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a:off x="4614720" y="0"/>
            <a:ext cx="529128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97"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31997" y="10039"/>
                </a:lnTo>
                <a:lnTo>
                  <a:pt x="31997" y="0"/>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4963885" y="1507106"/>
            <a:ext cx="4942115" cy="1674244"/>
          </a:xfrm>
          <a:prstGeom prst="rect">
            <a:avLst/>
          </a:prstGeom>
        </p:spPr>
        <p:txBody>
          <a:bodyPr lIns="180000" tIns="33059" rIns="36000" bIns="33059" anchor="t" anchorCtr="0"/>
          <a:lstStyle>
            <a:lvl1pPr algn="l">
              <a:defRPr lang="en-US" sz="4000" b="1" kern="1200" noProof="0" dirty="0" smtClean="0">
                <a:solidFill>
                  <a:schemeClr val="bg1"/>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87645"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r>
              <a:rPr lang="en-US" sz="1000" kern="1200" dirty="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a:solidFill>
                <a:schemeClr val="bg1"/>
              </a:solidFill>
              <a:latin typeface="+mn-lt"/>
              <a:ea typeface="+mn-ea"/>
              <a:cs typeface="+mn-cs"/>
            </a:endParaRPr>
          </a:p>
          <a:p>
            <a:r>
              <a:rPr lang="en-US" sz="1000" kern="1200" dirty="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a:solidFill>
                  <a:schemeClr val="bg1"/>
                </a:solidFill>
                <a:latin typeface="+mn-lt"/>
                <a:ea typeface="+mn-ea"/>
                <a:cs typeface="+mn-cs"/>
              </a:rPr>
              <a:t>Experience</a:t>
            </a:r>
            <a:r>
              <a:rPr lang="en-US" sz="1000" kern="1200" baseline="30000" dirty="0" err="1">
                <a:solidFill>
                  <a:schemeClr val="bg1"/>
                </a:solidFill>
                <a:latin typeface="+mn-lt"/>
                <a:ea typeface="+mn-ea"/>
                <a:cs typeface="+mn-cs"/>
              </a:rPr>
              <a:t>TM</a:t>
            </a:r>
            <a:r>
              <a:rPr lang="en-US" sz="1000" kern="1200" dirty="0">
                <a:solidFill>
                  <a:schemeClr val="bg1"/>
                </a:solidFill>
                <a:latin typeface="+mn-lt"/>
                <a:ea typeface="+mn-ea"/>
                <a:cs typeface="+mn-cs"/>
              </a:rPr>
              <a:t>, and draws on </a:t>
            </a:r>
            <a:r>
              <a:rPr lang="en-US" sz="1000" kern="1200" dirty="0" err="1">
                <a:solidFill>
                  <a:schemeClr val="bg1"/>
                </a:solidFill>
                <a:latin typeface="+mn-lt"/>
                <a:ea typeface="+mn-ea"/>
                <a:cs typeface="+mn-cs"/>
              </a:rPr>
              <a:t>Rightshore</a:t>
            </a:r>
            <a:r>
              <a:rPr lang="en-US" sz="1000" b="1" kern="1200" baseline="30000" dirty="0">
                <a:solidFill>
                  <a:schemeClr val="bg1"/>
                </a:solidFill>
                <a:latin typeface="+mn-lt"/>
                <a:ea typeface="+mn-ea"/>
                <a:cs typeface="+mn-cs"/>
              </a:rPr>
              <a:t>®</a:t>
            </a:r>
            <a:r>
              <a:rPr lang="en-US" sz="1000" kern="1200" dirty="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6381" name="think-cell Slide" r:id="rId5" imgW="360" imgH="360" progId="">
                  <p:embed/>
                </p:oleObj>
              </mc:Choice>
              <mc:Fallback>
                <p:oleObj name="think-cell Slide" r:id="rId5" imgW="360" imgH="3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a:t>Click to 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037"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20061"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156" name="think-cell Slide" r:id="rId7" imgW="360" imgH="360" progId="">
                  <p:embed/>
                </p:oleObj>
              </mc:Choice>
              <mc:Fallback>
                <p:oleObj name="think-cell Slide" r:id="rId7" imgW="360" imgH="360" progId="">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13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108" name="think-cell Slide" r:id="rId5" imgW="360" imgH="360" progId="">
                  <p:embed/>
                </p:oleObj>
              </mc:Choice>
              <mc:Fallback>
                <p:oleObj name="think-cell Slide" r:id="rId5" imgW="360" imgH="36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7052"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10.bin"/><Relationship Id="rId5" Type="http://schemas.openxmlformats.org/officeDocument/2006/relationships/tags" Target="../tags/tag37.xml"/><Relationship Id="rId4" Type="http://schemas.openxmlformats.org/officeDocument/2006/relationships/vmlDrawing" Target="../drawings/vmlDrawing10.v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oleObject" Target="../embeddings/oleObject13.bin"/><Relationship Id="rId18" Type="http://schemas.openxmlformats.org/officeDocument/2006/relationships/hyperlink" Target="http://www.linkedin.com/company/capgemini" TargetMode="External"/><Relationship Id="rId26" Type="http://schemas.openxmlformats.org/officeDocument/2006/relationships/image" Target="../media/image2.jpeg"/><Relationship Id="rId3" Type="http://schemas.openxmlformats.org/officeDocument/2006/relationships/vmlDrawing" Target="../drawings/vmlDrawing13.vml"/><Relationship Id="rId21" Type="http://schemas.openxmlformats.org/officeDocument/2006/relationships/image" Target="../media/image7.png"/><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image" Target="../media/image5.png"/><Relationship Id="rId25" Type="http://schemas.openxmlformats.org/officeDocument/2006/relationships/image" Target="../media/image9.gif"/><Relationship Id="rId2" Type="http://schemas.openxmlformats.org/officeDocument/2006/relationships/theme" Target="../theme/theme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hyperlink" Target="http://www.slideshare.net/capgemini" TargetMode="External"/><Relationship Id="rId5" Type="http://schemas.openxmlformats.org/officeDocument/2006/relationships/tags" Target="../tags/tag44.xml"/><Relationship Id="rId15" Type="http://schemas.openxmlformats.org/officeDocument/2006/relationships/image" Target="../media/image4.emf"/><Relationship Id="rId23" Type="http://schemas.openxmlformats.org/officeDocument/2006/relationships/image" Target="../media/image8.png"/><Relationship Id="rId10" Type="http://schemas.openxmlformats.org/officeDocument/2006/relationships/tags" Target="../tags/tag49.xml"/><Relationship Id="rId19" Type="http://schemas.openxmlformats.org/officeDocument/2006/relationships/image" Target="../media/image6.png"/><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1.emf"/><Relationship Id="rId22" Type="http://schemas.openxmlformats.org/officeDocument/2006/relationships/hyperlink" Target="http://www.youtube.com/capgeminimedi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301" name="think-cell Slide" r:id="rId19" imgW="360" imgH="360" progId="">
                  <p:embed/>
                </p:oleObj>
              </mc:Choice>
              <mc:Fallback>
                <p:oleObj name="think-cell Slide" r:id="rId19" imgW="360" imgH="360" progId="">
                  <p:embed/>
                  <p:pic>
                    <p:nvPicPr>
                      <p:cNvPr id="0"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2016. All Rights Reserved</a:t>
            </a: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2060" name="Picture 12" descr="CG_new">
            <a:extLst>
              <a:ext uri="{FF2B5EF4-FFF2-40B4-BE49-F238E27FC236}">
                <a16:creationId xmlns="" xmlns:a16="http://schemas.microsoft.com/office/drawing/2014/main" id="{117F0FE9-224E-4C78-B0CF-2A0F57879F5C}"/>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323392" y="6419556"/>
            <a:ext cx="1524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7" r:id="rId1"/>
    <p:sldLayoutId id="2147483987" r:id="rId2"/>
    <p:sldLayoutId id="2147483965" r:id="rId3"/>
    <p:sldLayoutId id="2147483966" r:id="rId4"/>
    <p:sldLayoutId id="2147483962" r:id="rId5"/>
    <p:sldLayoutId id="2147483963" r:id="rId6"/>
    <p:sldLayoutId id="2147483968" r:id="rId7"/>
    <p:sldLayoutId id="2147483964" r:id="rId8"/>
    <p:sldLayoutId id="2147483934" r:id="rId9"/>
  </p:sldLayoutIdLst>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276"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8" r:id="rId1"/>
    <p:sldLayoutId id="2147483977" r:id="rId2"/>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373" name="think-cell Slide" r:id="rId13" imgW="360" imgH="360" progId="">
                  <p:embed/>
                </p:oleObj>
              </mc:Choice>
              <mc:Fallback>
                <p:oleObj name="think-cell Slide" r:id="rId13" imgW="360" imgH="36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5" cstate="email"/>
          <a:srcRect/>
          <a:stretch>
            <a:fillRect/>
          </a:stretch>
        </p:blipFill>
        <p:spPr bwMode="auto">
          <a:xfrm>
            <a:off x="6406875" y="1209254"/>
            <a:ext cx="2880000" cy="229353"/>
          </a:xfrm>
          <a:prstGeom prst="rect">
            <a:avLst/>
          </a:prstGeom>
          <a:noFill/>
        </p:spPr>
      </p:pic>
      <p:sp>
        <p:nvSpPr>
          <p:cNvPr id="15" name="Rectangle 14"/>
          <p:cNvSpPr/>
          <p:nvPr>
            <p:custDataLst>
              <p:tags r:id="rId7"/>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8"/>
            </p:custDataLst>
          </p:nvPr>
        </p:nvPicPr>
        <p:blipFill>
          <a:blip r:embed="rId17"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9"/>
            </p:custDataLst>
          </p:nvPr>
        </p:nvPicPr>
        <p:blipFill>
          <a:blip r:embed="rId19"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0"/>
            </p:custDataLst>
          </p:nvPr>
        </p:nvPicPr>
        <p:blipFill>
          <a:blip r:embed="rId21"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1"/>
            </p:custDataLst>
          </p:nvPr>
        </p:nvPicPr>
        <p:blipFill>
          <a:blip r:embed="rId23" cstate="email"/>
          <a:srcRect/>
          <a:stretch>
            <a:fillRect/>
          </a:stretch>
        </p:blipFill>
        <p:spPr bwMode="auto">
          <a:xfrm>
            <a:off x="8992848" y="5932547"/>
            <a:ext cx="281313" cy="266700"/>
          </a:xfrm>
          <a:prstGeom prst="rect">
            <a:avLst/>
          </a:prstGeom>
          <a:noFill/>
        </p:spPr>
      </p:pic>
      <p:pic>
        <p:nvPicPr>
          <p:cNvPr id="20" name="Image 22" descr="Picto_Slideshare.gif">
            <a:hlinkClick r:id="rId24"/>
          </p:cNvPr>
          <p:cNvPicPr preferRelativeResize="0">
            <a:picLocks/>
          </p:cNvPicPr>
          <p:nvPr>
            <p:custDataLst>
              <p:tags r:id="rId12"/>
            </p:custDataLst>
          </p:nvPr>
        </p:nvPicPr>
        <p:blipFill>
          <a:blip r:embed="rId25"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3131" name="Picture 11" descr="CG_new">
            <a:extLst>
              <a:ext uri="{FF2B5EF4-FFF2-40B4-BE49-F238E27FC236}">
                <a16:creationId xmlns="" xmlns:a16="http://schemas.microsoft.com/office/drawing/2014/main" id="{0758FDC7-D29F-4EFB-B5BB-2C2633AA22F6}"/>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1051047" y="1209254"/>
            <a:ext cx="1524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9" r:id="rId1"/>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857500"/>
            <a:ext cx="7347098" cy="1533525"/>
          </a:xfrm>
          <a:prstGeom prst="rect">
            <a:avLst/>
          </a:prstGeom>
        </p:spPr>
        <p:txBody>
          <a:bodyPr vert="horz" lIns="36000" tIns="36000" rIns="360000" bIns="36000" rtlCol="0" anchor="t">
            <a:noAutofit/>
          </a:bodyPr>
          <a:lstStyle/>
          <a:p>
            <a:pPr marL="361950" marR="0" lvl="0" algn="l" defTabSz="995690" rtl="0" eaLnBrk="1" fontAlgn="auto" latinLnBrk="0" hangingPunct="1">
              <a:lnSpc>
                <a:spcPct val="85000"/>
              </a:lnSpc>
              <a:spcBef>
                <a:spcPct val="0"/>
              </a:spcBef>
              <a:spcAft>
                <a:spcPts val="0"/>
              </a:spcAft>
              <a:buClrTx/>
              <a:buSzTx/>
              <a:tabLst/>
              <a:defRPr/>
            </a:pPr>
            <a:r>
              <a:rPr lang="en-US" sz="3600" b="1" dirty="0">
                <a:latin typeface="+mj-lt"/>
                <a:ea typeface="+mj-ea"/>
                <a:cs typeface="+mj-cs"/>
              </a:rPr>
              <a:t>JIRA</a:t>
            </a:r>
          </a:p>
          <a:p>
            <a:pPr marL="361950" lvl="0" defTabSz="995690">
              <a:lnSpc>
                <a:spcPct val="85000"/>
              </a:lnSpc>
              <a:spcBef>
                <a:spcPct val="0"/>
              </a:spcBef>
              <a:defRPr/>
            </a:pPr>
            <a:endParaRPr kumimoji="0" lang="en-US" sz="2800" b="1" i="0" u="none" strike="noStrike" kern="1200" cap="none" spc="0" normalizeH="0" noProof="0" dirty="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0" y="4511565"/>
            <a:ext cx="5531265" cy="760412"/>
          </a:xfrm>
          <a:prstGeom prst="rect">
            <a:avLst/>
          </a:prstGeom>
        </p:spPr>
        <p:txBody>
          <a:bodyPr/>
          <a:lstStyle/>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lang="fr-FR" sz="2200" dirty="0"/>
              <a:t>Bhagyalaxmi Nair</a:t>
            </a: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kumimoji="0" lang="fr-FR" sz="2200" b="0" i="0" u="none" strike="noStrike" kern="1200" cap="none" spc="0" normalizeH="0" baseline="0" noProof="0" dirty="0">
                <a:ln>
                  <a:noFill/>
                </a:ln>
                <a:effectLst/>
                <a:uLnTx/>
                <a:uFillTx/>
                <a:latin typeface="+mn-lt"/>
                <a:ea typeface="+mn-ea"/>
                <a:cs typeface="+mn-cs"/>
              </a:rPr>
              <a:t>18-03-2019</a:t>
            </a:r>
            <a:endParaRPr kumimoji="0" lang="en-US" sz="2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uploading the test scripts</a:t>
            </a:r>
          </a:p>
        </p:txBody>
      </p:sp>
      <p:sp>
        <p:nvSpPr>
          <p:cNvPr id="3" name="Content Placeholder 2"/>
          <p:cNvSpPr>
            <a:spLocks noGrp="1"/>
          </p:cNvSpPr>
          <p:nvPr>
            <p:ph idx="1"/>
          </p:nvPr>
        </p:nvSpPr>
        <p:spPr/>
        <p:txBody>
          <a:bodyPr/>
          <a:lstStyle/>
          <a:p>
            <a:r>
              <a:rPr lang="en-US" sz="1800" dirty="0"/>
              <a:t>You can view all the test suites that you have uploaded when you click on FOC.</a:t>
            </a:r>
          </a:p>
          <a:p>
            <a:pPr marL="0" indent="0">
              <a:buNone/>
            </a:pPr>
            <a:endParaRPr lang="en-US" sz="1800" dirty="0"/>
          </a:p>
        </p:txBody>
      </p:sp>
      <p:pic>
        <p:nvPicPr>
          <p:cNvPr id="4" name="Picture 3"/>
          <p:cNvPicPr>
            <a:picLocks noChangeAspect="1"/>
          </p:cNvPicPr>
          <p:nvPr/>
        </p:nvPicPr>
        <p:blipFill>
          <a:blip r:embed="rId2"/>
          <a:stretch>
            <a:fillRect/>
          </a:stretch>
        </p:blipFill>
        <p:spPr>
          <a:xfrm>
            <a:off x="5229225" y="2062525"/>
            <a:ext cx="3857624" cy="1738131"/>
          </a:xfrm>
          <a:prstGeom prst="rect">
            <a:avLst/>
          </a:prstGeom>
        </p:spPr>
      </p:pic>
    </p:spTree>
    <p:extLst>
      <p:ext uri="{BB962C8B-B14F-4D97-AF65-F5344CB8AC3E}">
        <p14:creationId xmlns:p14="http://schemas.microsoft.com/office/powerpoint/2010/main" val="310453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Process</a:t>
            </a:r>
          </a:p>
        </p:txBody>
      </p:sp>
      <p:sp>
        <p:nvSpPr>
          <p:cNvPr id="3" name="Content Placeholder 2"/>
          <p:cNvSpPr>
            <a:spLocks noGrp="1"/>
          </p:cNvSpPr>
          <p:nvPr>
            <p:ph idx="1"/>
          </p:nvPr>
        </p:nvSpPr>
        <p:spPr/>
        <p:txBody>
          <a:bodyPr/>
          <a:lstStyle/>
          <a:p>
            <a:r>
              <a:rPr lang="en-US" sz="1800" dirty="0"/>
              <a:t>Execution is done by running the specific SR in guacamole and accordingly we pass and fail the test cases in JIRA.</a:t>
            </a:r>
          </a:p>
          <a:p>
            <a:r>
              <a:rPr lang="en-US" sz="1800" dirty="0"/>
              <a:t>Under the test plan go to unresolved plans.</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smtClean="0"/>
              <a:t>Select a particular Test Plan for e.g. :-Here I’ve</a:t>
            </a:r>
          </a:p>
          <a:p>
            <a:pPr marL="0" indent="0">
              <a:buNone/>
            </a:pPr>
            <a:r>
              <a:rPr lang="en-US" sz="1800" dirty="0"/>
              <a:t>   chosen DCCDUC-439-Support Maintenance.</a:t>
            </a:r>
          </a:p>
          <a:p>
            <a:pPr marL="0" indent="0">
              <a:buNone/>
            </a:pPr>
            <a:endParaRPr lang="en-US" sz="1800" dirty="0" smtClean="0"/>
          </a:p>
          <a:p>
            <a:pPr marL="0" indent="0">
              <a:buNone/>
            </a:pPr>
            <a:r>
              <a:rPr lang="en-US" sz="1800" dirty="0"/>
              <a:t> </a:t>
            </a:r>
            <a:r>
              <a:rPr lang="en-US" sz="1800" dirty="0" smtClean="0"/>
              <a:t>   </a:t>
            </a:r>
            <a:endParaRPr lang="en-US" sz="1800" dirty="0"/>
          </a:p>
          <a:p>
            <a:pPr marL="0" indent="0">
              <a:buNone/>
            </a:pPr>
            <a:endParaRPr lang="en-US" sz="1800" dirty="0"/>
          </a:p>
        </p:txBody>
      </p:sp>
      <p:pic>
        <p:nvPicPr>
          <p:cNvPr id="4" name="Picture 3"/>
          <p:cNvPicPr>
            <a:picLocks noChangeAspect="1"/>
          </p:cNvPicPr>
          <p:nvPr/>
        </p:nvPicPr>
        <p:blipFill>
          <a:blip r:embed="rId2"/>
          <a:stretch>
            <a:fillRect/>
          </a:stretch>
        </p:blipFill>
        <p:spPr>
          <a:xfrm>
            <a:off x="5190896" y="1873199"/>
            <a:ext cx="4152899" cy="1706037"/>
          </a:xfrm>
          <a:prstGeom prst="rect">
            <a:avLst/>
          </a:prstGeom>
        </p:spPr>
      </p:pic>
      <p:pic>
        <p:nvPicPr>
          <p:cNvPr id="5" name="Picture 4"/>
          <p:cNvPicPr>
            <a:picLocks noChangeAspect="1"/>
          </p:cNvPicPr>
          <p:nvPr/>
        </p:nvPicPr>
        <p:blipFill>
          <a:blip r:embed="rId3"/>
          <a:stretch>
            <a:fillRect/>
          </a:stretch>
        </p:blipFill>
        <p:spPr>
          <a:xfrm>
            <a:off x="5950689" y="3957670"/>
            <a:ext cx="3545735" cy="2180033"/>
          </a:xfrm>
          <a:prstGeom prst="rect">
            <a:avLst/>
          </a:prstGeom>
        </p:spPr>
      </p:pic>
    </p:spTree>
    <p:extLst>
      <p:ext uri="{BB962C8B-B14F-4D97-AF65-F5344CB8AC3E}">
        <p14:creationId xmlns:p14="http://schemas.microsoft.com/office/powerpoint/2010/main" val="100542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Process</a:t>
            </a:r>
          </a:p>
        </p:txBody>
      </p:sp>
      <p:sp>
        <p:nvSpPr>
          <p:cNvPr id="3" name="Content Placeholder 2"/>
          <p:cNvSpPr>
            <a:spLocks noGrp="1"/>
          </p:cNvSpPr>
          <p:nvPr>
            <p:ph idx="1"/>
          </p:nvPr>
        </p:nvSpPr>
        <p:spPr>
          <a:xfrm>
            <a:off x="323392" y="1466190"/>
            <a:ext cx="9582608" cy="4643751"/>
          </a:xfrm>
        </p:spPr>
        <p:txBody>
          <a:bodyPr/>
          <a:lstStyle/>
          <a:p>
            <a:r>
              <a:rPr lang="en-US" sz="1800" dirty="0"/>
              <a:t>Under test cycle select any one cycle by clicking over it.</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It will land you to the execution page of each and every SR where you can execute by updating the status as pass/fail.</a:t>
            </a:r>
          </a:p>
        </p:txBody>
      </p:sp>
      <p:pic>
        <p:nvPicPr>
          <p:cNvPr id="4" name="Picture 3"/>
          <p:cNvPicPr>
            <a:picLocks noChangeAspect="1"/>
          </p:cNvPicPr>
          <p:nvPr/>
        </p:nvPicPr>
        <p:blipFill>
          <a:blip r:embed="rId2"/>
          <a:stretch>
            <a:fillRect/>
          </a:stretch>
        </p:blipFill>
        <p:spPr>
          <a:xfrm>
            <a:off x="6381750" y="1625019"/>
            <a:ext cx="3105149" cy="1946840"/>
          </a:xfrm>
          <a:prstGeom prst="rect">
            <a:avLst/>
          </a:prstGeom>
        </p:spPr>
      </p:pic>
      <p:pic>
        <p:nvPicPr>
          <p:cNvPr id="5" name="Picture 4"/>
          <p:cNvPicPr>
            <a:picLocks noChangeAspect="1"/>
          </p:cNvPicPr>
          <p:nvPr/>
        </p:nvPicPr>
        <p:blipFill>
          <a:blip r:embed="rId3"/>
          <a:stretch>
            <a:fillRect/>
          </a:stretch>
        </p:blipFill>
        <p:spPr>
          <a:xfrm>
            <a:off x="5343525" y="4143375"/>
            <a:ext cx="4143374" cy="2058720"/>
          </a:xfrm>
          <a:prstGeom prst="rect">
            <a:avLst/>
          </a:prstGeom>
        </p:spPr>
      </p:pic>
    </p:spTree>
    <p:extLst>
      <p:ext uri="{BB962C8B-B14F-4D97-AF65-F5344CB8AC3E}">
        <p14:creationId xmlns:p14="http://schemas.microsoft.com/office/powerpoint/2010/main" val="386839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Process</a:t>
            </a:r>
          </a:p>
        </p:txBody>
      </p:sp>
      <p:sp>
        <p:nvSpPr>
          <p:cNvPr id="3" name="Content Placeholder 2"/>
          <p:cNvSpPr>
            <a:spLocks noGrp="1"/>
          </p:cNvSpPr>
          <p:nvPr>
            <p:ph idx="1"/>
          </p:nvPr>
        </p:nvSpPr>
        <p:spPr/>
        <p:txBody>
          <a:bodyPr/>
          <a:lstStyle/>
          <a:p>
            <a:r>
              <a:rPr lang="en-US" sz="1800" dirty="0"/>
              <a:t>Click on the execute button.</a:t>
            </a:r>
          </a:p>
          <a:p>
            <a:endParaRPr lang="en-US" sz="1800" dirty="0"/>
          </a:p>
          <a:p>
            <a:endParaRPr lang="en-US" sz="1800" dirty="0"/>
          </a:p>
          <a:p>
            <a:endParaRPr lang="en-US" sz="1800" dirty="0"/>
          </a:p>
          <a:p>
            <a:endParaRPr lang="en-US" sz="1800" dirty="0"/>
          </a:p>
          <a:p>
            <a:r>
              <a:rPr lang="en-US" sz="1800" dirty="0"/>
              <a:t>Execute the test case and </a:t>
            </a:r>
            <a:r>
              <a:rPr lang="en-US" sz="1800"/>
              <a:t>then add necessary </a:t>
            </a:r>
            <a:r>
              <a:rPr lang="en-US" sz="1800" dirty="0"/>
              <a:t>comments and change the status to pass and fail accordingly.</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a:t>
            </a:r>
          </a:p>
          <a:p>
            <a:pPr marL="0" indent="0">
              <a:buNone/>
            </a:pPr>
            <a:endParaRPr lang="en-US" sz="1800" dirty="0"/>
          </a:p>
          <a:p>
            <a:pPr marL="0" indent="0">
              <a:buNone/>
            </a:pPr>
            <a:endParaRPr lang="en-US" sz="1800" dirty="0"/>
          </a:p>
          <a:p>
            <a:pPr marL="0" indent="0">
              <a:buNone/>
            </a:pPr>
            <a:endParaRPr lang="en-US" sz="1800" dirty="0"/>
          </a:p>
          <a:p>
            <a:endParaRPr lang="en-US" sz="1800" dirty="0"/>
          </a:p>
        </p:txBody>
      </p:sp>
      <p:pic>
        <p:nvPicPr>
          <p:cNvPr id="11" name="Picture 10"/>
          <p:cNvPicPr>
            <a:picLocks noChangeAspect="1"/>
          </p:cNvPicPr>
          <p:nvPr/>
        </p:nvPicPr>
        <p:blipFill>
          <a:blip r:embed="rId2"/>
          <a:stretch>
            <a:fillRect/>
          </a:stretch>
        </p:blipFill>
        <p:spPr>
          <a:xfrm>
            <a:off x="3714750" y="1494765"/>
            <a:ext cx="5295900" cy="1591335"/>
          </a:xfrm>
          <a:prstGeom prst="rect">
            <a:avLst/>
          </a:prstGeom>
        </p:spPr>
      </p:pic>
    </p:spTree>
    <p:extLst>
      <p:ext uri="{BB962C8B-B14F-4D97-AF65-F5344CB8AC3E}">
        <p14:creationId xmlns:p14="http://schemas.microsoft.com/office/powerpoint/2010/main" val="324744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Creation Process</a:t>
            </a:r>
          </a:p>
        </p:txBody>
      </p:sp>
      <p:sp>
        <p:nvSpPr>
          <p:cNvPr id="3" name="Content Placeholder 2"/>
          <p:cNvSpPr>
            <a:spLocks noGrp="1"/>
          </p:cNvSpPr>
          <p:nvPr>
            <p:ph idx="1"/>
          </p:nvPr>
        </p:nvSpPr>
        <p:spPr>
          <a:xfrm>
            <a:off x="1" y="1381125"/>
            <a:ext cx="9905999" cy="4972050"/>
          </a:xfrm>
        </p:spPr>
        <p:txBody>
          <a:bodyPr/>
          <a:lstStyle/>
          <a:p>
            <a:r>
              <a:rPr lang="en-US" sz="1800" dirty="0"/>
              <a:t>Click on ‘Create’ located in the blue toolbar menu at the top of the screen.</a:t>
            </a:r>
          </a:p>
          <a:p>
            <a:endParaRPr lang="en-US" sz="1800" dirty="0"/>
          </a:p>
          <a:p>
            <a:endParaRPr lang="en-US" sz="1800" dirty="0"/>
          </a:p>
          <a:p>
            <a:endParaRPr lang="en-US" sz="1800" dirty="0"/>
          </a:p>
          <a:p>
            <a:endParaRPr lang="en-US" sz="1800" dirty="0"/>
          </a:p>
          <a:p>
            <a:endParaRPr lang="en-US" sz="1800" dirty="0"/>
          </a:p>
          <a:p>
            <a:r>
              <a:rPr lang="en-US" sz="1800" dirty="0"/>
              <a:t>Clicking on this will open a ‘Create Issue’ pop-up. </a:t>
            </a:r>
          </a:p>
          <a:p>
            <a:pPr marL="0" indent="0">
              <a:buNone/>
            </a:pPr>
            <a:endParaRPr lang="en-US" sz="1800" dirty="0"/>
          </a:p>
          <a:p>
            <a:pPr marL="0" indent="0">
              <a:buNone/>
            </a:pPr>
            <a:r>
              <a:rPr lang="en-US" sz="1800" dirty="0"/>
              <a:t> </a:t>
            </a:r>
          </a:p>
          <a:p>
            <a:pPr marL="0" indent="0">
              <a:buNone/>
            </a:pPr>
            <a:endParaRPr lang="en-US" sz="1800" dirty="0"/>
          </a:p>
        </p:txBody>
      </p:sp>
      <p:pic>
        <p:nvPicPr>
          <p:cNvPr id="4" name="Picture 3"/>
          <p:cNvPicPr>
            <a:picLocks noChangeAspect="1"/>
          </p:cNvPicPr>
          <p:nvPr/>
        </p:nvPicPr>
        <p:blipFill>
          <a:blip r:embed="rId2"/>
          <a:stretch>
            <a:fillRect/>
          </a:stretch>
        </p:blipFill>
        <p:spPr>
          <a:xfrm>
            <a:off x="1571625" y="1798383"/>
            <a:ext cx="6038850" cy="1356233"/>
          </a:xfrm>
          <a:prstGeom prst="rect">
            <a:avLst/>
          </a:prstGeom>
        </p:spPr>
      </p:pic>
      <p:pic>
        <p:nvPicPr>
          <p:cNvPr id="5" name="Picture 4"/>
          <p:cNvPicPr>
            <a:picLocks noChangeAspect="1"/>
          </p:cNvPicPr>
          <p:nvPr/>
        </p:nvPicPr>
        <p:blipFill>
          <a:blip r:embed="rId3"/>
          <a:stretch>
            <a:fillRect/>
          </a:stretch>
        </p:blipFill>
        <p:spPr>
          <a:xfrm>
            <a:off x="5505450" y="3299680"/>
            <a:ext cx="2873682" cy="2908430"/>
          </a:xfrm>
          <a:prstGeom prst="rect">
            <a:avLst/>
          </a:prstGeom>
        </p:spPr>
      </p:pic>
    </p:spTree>
    <p:extLst>
      <p:ext uri="{BB962C8B-B14F-4D97-AF65-F5344CB8AC3E}">
        <p14:creationId xmlns:p14="http://schemas.microsoft.com/office/powerpoint/2010/main" val="188945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Creation Process</a:t>
            </a:r>
          </a:p>
        </p:txBody>
      </p:sp>
      <p:sp>
        <p:nvSpPr>
          <p:cNvPr id="3" name="Content Placeholder 2"/>
          <p:cNvSpPr>
            <a:spLocks noGrp="1"/>
          </p:cNvSpPr>
          <p:nvPr>
            <p:ph idx="1"/>
          </p:nvPr>
        </p:nvSpPr>
        <p:spPr/>
        <p:txBody>
          <a:bodyPr/>
          <a:lstStyle/>
          <a:p>
            <a:r>
              <a:rPr lang="en-US" sz="1800" dirty="0"/>
              <a:t>The below screenshot highlights the mandatory fields in red. These must be completed when creating a new defect in Jira.</a:t>
            </a:r>
          </a:p>
        </p:txBody>
      </p:sp>
      <p:pic>
        <p:nvPicPr>
          <p:cNvPr id="15" name="Picture 14"/>
          <p:cNvPicPr>
            <a:picLocks noChangeAspect="1"/>
          </p:cNvPicPr>
          <p:nvPr/>
        </p:nvPicPr>
        <p:blipFill>
          <a:blip r:embed="rId2"/>
          <a:stretch>
            <a:fillRect/>
          </a:stretch>
        </p:blipFill>
        <p:spPr>
          <a:xfrm>
            <a:off x="4428232" y="2471745"/>
            <a:ext cx="3011685" cy="3600095"/>
          </a:xfrm>
          <a:prstGeom prst="rect">
            <a:avLst/>
          </a:prstGeom>
        </p:spPr>
      </p:pic>
    </p:spTree>
    <p:extLst>
      <p:ext uri="{BB962C8B-B14F-4D97-AF65-F5344CB8AC3E}">
        <p14:creationId xmlns:p14="http://schemas.microsoft.com/office/powerpoint/2010/main" val="418079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Creation Process</a:t>
            </a:r>
          </a:p>
        </p:txBody>
      </p:sp>
      <p:sp>
        <p:nvSpPr>
          <p:cNvPr id="3" name="Content Placeholder 2"/>
          <p:cNvSpPr>
            <a:spLocks noGrp="1"/>
          </p:cNvSpPr>
          <p:nvPr>
            <p:ph idx="1"/>
          </p:nvPr>
        </p:nvSpPr>
        <p:spPr/>
        <p:txBody>
          <a:bodyPr/>
          <a:lstStyle/>
          <a:p>
            <a:r>
              <a:rPr lang="en-US" sz="1600" b="1" dirty="0"/>
              <a:t>PROJECT </a:t>
            </a:r>
            <a:r>
              <a:rPr lang="en-US" sz="1600" dirty="0"/>
              <a:t>– this field is automatically populated. Please ensure you are creating a defect in the correct Jira project.</a:t>
            </a:r>
          </a:p>
          <a:p>
            <a:pPr marL="0" indent="0">
              <a:buNone/>
            </a:pPr>
            <a:endParaRPr lang="en-US" sz="1600" dirty="0"/>
          </a:p>
          <a:p>
            <a:r>
              <a:rPr lang="en-US" sz="1600" b="1" dirty="0"/>
              <a:t>SUMMARY</a:t>
            </a:r>
            <a:r>
              <a:rPr lang="en-US" sz="1600" dirty="0"/>
              <a:t> – this field is used to summarize the defect being raised and should </a:t>
            </a:r>
            <a:r>
              <a:rPr lang="en-US" sz="1600" b="1" dirty="0"/>
              <a:t>only</a:t>
            </a:r>
            <a:r>
              <a:rPr lang="en-US" sz="1600" dirty="0"/>
              <a:t> contain the following information: manufacturer, type and SRV. If needed, the attribute method ID may also be included. </a:t>
            </a:r>
          </a:p>
          <a:p>
            <a:pPr marL="0" indent="0">
              <a:buNone/>
            </a:pPr>
            <a:endParaRPr lang="en-US" sz="1600" dirty="0"/>
          </a:p>
          <a:p>
            <a:r>
              <a:rPr lang="en-US" sz="1600" b="1" dirty="0"/>
              <a:t>DEFECT SEVERITY</a:t>
            </a:r>
            <a:r>
              <a:rPr lang="en-US" sz="1600" dirty="0"/>
              <a:t> – this is a scale indicating the extent to which the defect will impact the whole project.</a:t>
            </a:r>
          </a:p>
          <a:p>
            <a:pPr marL="0" indent="0">
              <a:buNone/>
            </a:pPr>
            <a:endParaRPr lang="en-US" sz="1600" dirty="0"/>
          </a:p>
          <a:p>
            <a:r>
              <a:rPr lang="en-US" sz="1600" b="1" dirty="0"/>
              <a:t>DEFECT PRIORITY</a:t>
            </a:r>
            <a:r>
              <a:rPr lang="en-US" sz="1600" dirty="0"/>
              <a:t> – this is a scale indicating the extent to which the defect will impact the testing process.</a:t>
            </a:r>
          </a:p>
          <a:p>
            <a:endParaRPr lang="en-US" sz="1600" dirty="0"/>
          </a:p>
          <a:p>
            <a:r>
              <a:rPr lang="en-US" sz="1600" b="1" dirty="0"/>
              <a:t>DESCRIPTION</a:t>
            </a:r>
            <a:r>
              <a:rPr lang="en-US" sz="1600" dirty="0"/>
              <a:t> – this should contain the following information: prerequisites, steps to reproduce defect, expected outcome, actual outcome and any other information required, such as whether the defect is being raised in Jira for tracking purposes.</a:t>
            </a:r>
          </a:p>
        </p:txBody>
      </p:sp>
    </p:spTree>
    <p:extLst>
      <p:ext uri="{BB962C8B-B14F-4D97-AF65-F5344CB8AC3E}">
        <p14:creationId xmlns:p14="http://schemas.microsoft.com/office/powerpoint/2010/main" val="2053052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Creation Process</a:t>
            </a:r>
          </a:p>
        </p:txBody>
      </p:sp>
      <p:sp>
        <p:nvSpPr>
          <p:cNvPr id="3" name="Content Placeholder 2"/>
          <p:cNvSpPr>
            <a:spLocks noGrp="1"/>
          </p:cNvSpPr>
          <p:nvPr>
            <p:ph idx="1"/>
          </p:nvPr>
        </p:nvSpPr>
        <p:spPr>
          <a:xfrm>
            <a:off x="1" y="1494765"/>
            <a:ext cx="9905999" cy="4820310"/>
          </a:xfrm>
        </p:spPr>
        <p:txBody>
          <a:bodyPr/>
          <a:lstStyle/>
          <a:p>
            <a:r>
              <a:rPr lang="en-US" sz="1600" b="1" dirty="0"/>
              <a:t>ASSIGNEE </a:t>
            </a:r>
            <a:r>
              <a:rPr lang="en-US" sz="1600" dirty="0"/>
              <a:t>– when creating a new defect, please ensure that the Assignee is set to the Defect Manager and is not left as ‘Automatic’ or Unassigned’.</a:t>
            </a:r>
          </a:p>
          <a:p>
            <a:pPr marL="0" indent="0">
              <a:buNone/>
            </a:pPr>
            <a:endParaRPr lang="en-US" sz="1600" b="1" dirty="0"/>
          </a:p>
          <a:p>
            <a:r>
              <a:rPr lang="en-US" sz="1600" b="1" dirty="0"/>
              <a:t>TEST STAGE</a:t>
            </a:r>
            <a:r>
              <a:rPr lang="en-US" sz="1600" dirty="0"/>
              <a:t> – please choose the test stage at which the defect is occurring</a:t>
            </a:r>
            <a:r>
              <a:rPr lang="en-US" sz="1800" dirty="0"/>
              <a:t>.</a:t>
            </a:r>
          </a:p>
          <a:p>
            <a:pPr marL="0" indent="0">
              <a:buNone/>
            </a:pPr>
            <a:endParaRPr lang="en-US" sz="1800" dirty="0"/>
          </a:p>
          <a:p>
            <a:r>
              <a:rPr lang="en-US" sz="1600" b="1" dirty="0"/>
              <a:t>COMPONENT </a:t>
            </a:r>
            <a:r>
              <a:rPr lang="en-US" sz="1600" dirty="0"/>
              <a:t>– this is the area of the system that is affected by the defect. This must </a:t>
            </a:r>
            <a:r>
              <a:rPr lang="en-US" sz="1600" b="1" dirty="0"/>
              <a:t>always</a:t>
            </a:r>
            <a:r>
              <a:rPr lang="en-US" sz="1600" dirty="0"/>
              <a:t> be set to ‘Undetermined’ when raising a new defect.</a:t>
            </a:r>
            <a:r>
              <a:rPr lang="en-US" sz="1800" dirty="0"/>
              <a:t>  </a:t>
            </a:r>
          </a:p>
          <a:p>
            <a:pPr marL="0" indent="0">
              <a:buNone/>
            </a:pPr>
            <a:endParaRPr lang="en-US" sz="1600" dirty="0"/>
          </a:p>
          <a:p>
            <a:r>
              <a:rPr lang="en-US" sz="1600" b="1" dirty="0"/>
              <a:t>METER TYPE</a:t>
            </a:r>
            <a:r>
              <a:rPr lang="en-US" sz="1600" dirty="0"/>
              <a:t> – this is the manufacturer and type of meter tested when the defect occurred.</a:t>
            </a:r>
          </a:p>
          <a:p>
            <a:pPr marL="0" indent="0">
              <a:buNone/>
            </a:pPr>
            <a:endParaRPr lang="en-US" sz="1600" dirty="0"/>
          </a:p>
          <a:p>
            <a:r>
              <a:rPr lang="en-US" sz="1600" b="1" dirty="0"/>
              <a:t>TRACKING DEFECT</a:t>
            </a:r>
            <a:r>
              <a:rPr lang="en-US" sz="1600" dirty="0"/>
              <a:t> – if the defect is being raised for </a:t>
            </a:r>
            <a:r>
              <a:rPr lang="en-US" sz="1600" b="1" dirty="0"/>
              <a:t>tracking purposes</a:t>
            </a:r>
            <a:r>
              <a:rPr lang="en-US" sz="1600" dirty="0"/>
              <a:t>, please ensure ‘Yes’ is selected against this field.</a:t>
            </a:r>
          </a:p>
          <a:p>
            <a:pPr marL="0" indent="0">
              <a:buNone/>
            </a:pPr>
            <a:endParaRPr lang="en-US" sz="1600" dirty="0"/>
          </a:p>
          <a:p>
            <a:r>
              <a:rPr lang="en-US" sz="1600" dirty="0"/>
              <a:t>Once all these fields have been completed, click on the blue ‘Create’ button situated at the bottom right of the pop-up. This will create your new defect in Jira.</a:t>
            </a:r>
          </a:p>
          <a:p>
            <a:pPr marL="0" indent="0">
              <a:buNone/>
            </a:pPr>
            <a:endParaRPr lang="en-US" sz="1800" dirty="0"/>
          </a:p>
          <a:p>
            <a:endParaRPr lang="en-US" sz="1800" dirty="0"/>
          </a:p>
        </p:txBody>
      </p:sp>
    </p:spTree>
    <p:extLst>
      <p:ext uri="{BB962C8B-B14F-4D97-AF65-F5344CB8AC3E}">
        <p14:creationId xmlns:p14="http://schemas.microsoft.com/office/powerpoint/2010/main" val="738400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Creation Process</a:t>
            </a:r>
          </a:p>
        </p:txBody>
      </p:sp>
      <p:sp>
        <p:nvSpPr>
          <p:cNvPr id="3" name="Content Placeholder 2"/>
          <p:cNvSpPr>
            <a:spLocks noGrp="1"/>
          </p:cNvSpPr>
          <p:nvPr>
            <p:ph idx="1"/>
          </p:nvPr>
        </p:nvSpPr>
        <p:spPr>
          <a:xfrm>
            <a:off x="95250" y="1494765"/>
            <a:ext cx="9810750" cy="4867935"/>
          </a:xfrm>
        </p:spPr>
        <p:txBody>
          <a:bodyPr/>
          <a:lstStyle/>
          <a:p>
            <a:pPr>
              <a:buFont typeface="Wingdings" panose="05000000000000000000" pitchFamily="2" charset="2"/>
              <a:buChar char="Ø"/>
            </a:pPr>
            <a:r>
              <a:rPr lang="en-US" sz="1800" b="1" cap="all" dirty="0"/>
              <a:t> </a:t>
            </a:r>
            <a:r>
              <a:rPr lang="en-US" sz="2000" b="1" cap="all" dirty="0" smtClean="0"/>
              <a:t>Golden </a:t>
            </a:r>
            <a:r>
              <a:rPr lang="en-US" sz="2000" b="1" cap="all" dirty="0"/>
              <a:t>Rules</a:t>
            </a:r>
          </a:p>
          <a:p>
            <a:r>
              <a:rPr lang="en-US" sz="1600" dirty="0"/>
              <a:t>Ensure the </a:t>
            </a:r>
            <a:r>
              <a:rPr lang="en-US" sz="1600" b="1" dirty="0"/>
              <a:t>Summary</a:t>
            </a:r>
            <a:r>
              <a:rPr lang="en-US" sz="1600" dirty="0"/>
              <a:t> field </a:t>
            </a:r>
            <a:r>
              <a:rPr lang="en-US" sz="1600" b="1" dirty="0"/>
              <a:t>only</a:t>
            </a:r>
            <a:r>
              <a:rPr lang="en-US" sz="1600" dirty="0"/>
              <a:t> contains the following: Meter Manufacturer, Meter Type, SRV and Attribute Method ID if needed.</a:t>
            </a:r>
          </a:p>
          <a:p>
            <a:r>
              <a:rPr lang="en-US" sz="1600" dirty="0"/>
              <a:t>Ensure the </a:t>
            </a:r>
            <a:r>
              <a:rPr lang="en-US" sz="1600" b="1" dirty="0"/>
              <a:t>Description</a:t>
            </a:r>
            <a:r>
              <a:rPr lang="en-US" sz="1600" dirty="0"/>
              <a:t> field contains as much detail as possible on what you were doing when you found the defect so that it is possible for someone to recreate the error by following the description in the defect. Ideally screenshots should be attached.</a:t>
            </a:r>
          </a:p>
          <a:p>
            <a:r>
              <a:rPr lang="en-US" sz="1600" dirty="0"/>
              <a:t>Ensure the </a:t>
            </a:r>
            <a:r>
              <a:rPr lang="en-US" sz="1600" b="1" dirty="0"/>
              <a:t>Component</a:t>
            </a:r>
            <a:r>
              <a:rPr lang="en-US" sz="1600" dirty="0"/>
              <a:t> field is set to Undetermined.</a:t>
            </a:r>
          </a:p>
          <a:p>
            <a:pPr lvl="0"/>
            <a:r>
              <a:rPr lang="en-US" sz="1600" dirty="0"/>
              <a:t>New defects must </a:t>
            </a:r>
            <a:r>
              <a:rPr lang="en-US" sz="1600" b="1" dirty="0"/>
              <a:t>always be assigned</a:t>
            </a:r>
            <a:r>
              <a:rPr lang="en-US" sz="1600" dirty="0"/>
              <a:t> to Defect Manager and not left as Unassigned or Automatic.</a:t>
            </a:r>
          </a:p>
          <a:p>
            <a:r>
              <a:rPr lang="en-US" sz="1600" dirty="0"/>
              <a:t>Always add any email content which may suggest a solution or further clarification to the comments box so that the history of the defect is maintained.</a:t>
            </a:r>
          </a:p>
          <a:p>
            <a:r>
              <a:rPr lang="en-US" sz="1600" dirty="0"/>
              <a:t>When assigning an open defect to another member of the team, please write a comment detailing why you are assigning the defect to them so that they are aware of what actions they are expected to complete.</a:t>
            </a:r>
          </a:p>
          <a:p>
            <a:r>
              <a:rPr lang="en-US" sz="1600" dirty="0"/>
              <a:t>Please </a:t>
            </a:r>
            <a:r>
              <a:rPr lang="en-US" sz="1600" b="1" dirty="0"/>
              <a:t>do not edit comments</a:t>
            </a:r>
            <a:r>
              <a:rPr lang="en-US" sz="1600" dirty="0"/>
              <a:t>. If you wish to change information within a comment that has already been added, write a new comment detailing the new updates you wish to add to the defect.</a:t>
            </a:r>
          </a:p>
          <a:p>
            <a:r>
              <a:rPr lang="en-US" sz="1600" dirty="0"/>
              <a:t>When the defect is ready to be closed, please write the root cause of the defect in the comments box and inform Defect Manager. Only Defect Manager should close defects in Jira.</a:t>
            </a:r>
          </a:p>
          <a:p>
            <a:endParaRPr lang="en-US" sz="1800" dirty="0"/>
          </a:p>
        </p:txBody>
      </p:sp>
    </p:spTree>
    <p:extLst>
      <p:ext uri="{BB962C8B-B14F-4D97-AF65-F5344CB8AC3E}">
        <p14:creationId xmlns:p14="http://schemas.microsoft.com/office/powerpoint/2010/main" val="263597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2936"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dirty="0">
                <a:solidFill>
                  <a:schemeClr val="accent5">
                    <a:lumMod val="75000"/>
                  </a:schemeClr>
                </a:solidFill>
              </a:rPr>
              <a:t>Document Control</a:t>
            </a: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graphicFrame>
        <p:nvGraphicFramePr>
          <p:cNvPr id="12" name="Table 11"/>
          <p:cNvGraphicFramePr>
            <a:graphicFrameLocks noGrp="1"/>
          </p:cNvGraphicFramePr>
          <p:nvPr>
            <p:extLst>
              <p:ext uri="{D42A27DB-BD31-4B8C-83A1-F6EECF244321}">
                <p14:modId xmlns:p14="http://schemas.microsoft.com/office/powerpoint/2010/main" val="2154545784"/>
              </p:ext>
            </p:extLst>
          </p:nvPr>
        </p:nvGraphicFramePr>
        <p:xfrm>
          <a:off x="676275" y="1942169"/>
          <a:ext cx="8334375" cy="1802318"/>
        </p:xfrm>
        <a:graphic>
          <a:graphicData uri="http://schemas.openxmlformats.org/drawingml/2006/table">
            <a:tbl>
              <a:tblPr/>
              <a:tblGrid>
                <a:gridCol w="1489864">
                  <a:extLst>
                    <a:ext uri="{9D8B030D-6E8A-4147-A177-3AD203B41FA5}">
                      <a16:colId xmlns="" xmlns:a16="http://schemas.microsoft.com/office/drawing/2014/main" val="20000"/>
                    </a:ext>
                  </a:extLst>
                </a:gridCol>
                <a:gridCol w="1234286">
                  <a:extLst>
                    <a:ext uri="{9D8B030D-6E8A-4147-A177-3AD203B41FA5}">
                      <a16:colId xmlns="" xmlns:a16="http://schemas.microsoft.com/office/drawing/2014/main" val="20001"/>
                    </a:ext>
                  </a:extLst>
                </a:gridCol>
                <a:gridCol w="1628775">
                  <a:extLst>
                    <a:ext uri="{9D8B030D-6E8A-4147-A177-3AD203B41FA5}">
                      <a16:colId xmlns="" xmlns:a16="http://schemas.microsoft.com/office/drawing/2014/main" val="20002"/>
                    </a:ext>
                  </a:extLst>
                </a:gridCol>
                <a:gridCol w="1411735">
                  <a:extLst>
                    <a:ext uri="{9D8B030D-6E8A-4147-A177-3AD203B41FA5}">
                      <a16:colId xmlns="" xmlns:a16="http://schemas.microsoft.com/office/drawing/2014/main" val="20003"/>
                    </a:ext>
                  </a:extLst>
                </a:gridCol>
                <a:gridCol w="225754">
                  <a:extLst>
                    <a:ext uri="{9D8B030D-6E8A-4147-A177-3AD203B41FA5}">
                      <a16:colId xmlns="" xmlns:a16="http://schemas.microsoft.com/office/drawing/2014/main" val="20004"/>
                    </a:ext>
                  </a:extLst>
                </a:gridCol>
                <a:gridCol w="757510">
                  <a:extLst>
                    <a:ext uri="{9D8B030D-6E8A-4147-A177-3AD203B41FA5}">
                      <a16:colId xmlns="" xmlns:a16="http://schemas.microsoft.com/office/drawing/2014/main" val="20005"/>
                    </a:ext>
                  </a:extLst>
                </a:gridCol>
                <a:gridCol w="181360">
                  <a:extLst>
                    <a:ext uri="{9D8B030D-6E8A-4147-A177-3AD203B41FA5}">
                      <a16:colId xmlns="" xmlns:a16="http://schemas.microsoft.com/office/drawing/2014/main" val="20006"/>
                    </a:ext>
                  </a:extLst>
                </a:gridCol>
                <a:gridCol w="902435">
                  <a:extLst>
                    <a:ext uri="{9D8B030D-6E8A-4147-A177-3AD203B41FA5}">
                      <a16:colId xmlns="" xmlns:a16="http://schemas.microsoft.com/office/drawing/2014/main" val="20007"/>
                    </a:ext>
                  </a:extLst>
                </a:gridCol>
                <a:gridCol w="502656">
                  <a:extLst>
                    <a:ext uri="{9D8B030D-6E8A-4147-A177-3AD203B41FA5}">
                      <a16:colId xmlns="" xmlns:a16="http://schemas.microsoft.com/office/drawing/2014/main" val="20008"/>
                    </a:ext>
                  </a:extLst>
                </a:gridCol>
              </a:tblGrid>
              <a:tr h="266700">
                <a:tc gridSpan="9">
                  <a:txBody>
                    <a:bodyPr/>
                    <a:lstStyle/>
                    <a:p>
                      <a:pPr marL="0" marR="0" algn="ctr">
                        <a:spcBef>
                          <a:spcPts val="0"/>
                        </a:spcBef>
                        <a:spcAft>
                          <a:spcPts val="0"/>
                        </a:spcAft>
                      </a:pPr>
                      <a:r>
                        <a:rPr lang="en-IN" sz="1600" b="1" dirty="0">
                          <a:solidFill>
                            <a:srgbClr val="000000"/>
                          </a:solidFill>
                          <a:latin typeface="Arial"/>
                          <a:ea typeface="Times New Roman"/>
                          <a:cs typeface="Arial"/>
                        </a:rPr>
                        <a:t>Engagement Revision History</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66700">
                <a:tc>
                  <a:txBody>
                    <a:bodyPr/>
                    <a:lstStyle/>
                    <a:p>
                      <a:endParaRPr lang="en-US" sz="11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02168">
                <a:tc>
                  <a:txBody>
                    <a:bodyPr/>
                    <a:lstStyle/>
                    <a:p>
                      <a:pPr marL="0" marR="0" algn="ctr">
                        <a:spcBef>
                          <a:spcPts val="0"/>
                        </a:spcBef>
                        <a:spcAft>
                          <a:spcPts val="0"/>
                        </a:spcAft>
                      </a:pPr>
                      <a:r>
                        <a:rPr lang="en-IN" sz="1200" b="1" dirty="0">
                          <a:latin typeface="Arial"/>
                          <a:ea typeface="Times New Roman"/>
                          <a:cs typeface="Arial"/>
                        </a:rPr>
                        <a:t>Date</a:t>
                      </a:r>
                      <a:endParaRPr lang="en-US" sz="1200" dirty="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dirty="0">
                          <a:latin typeface="Arial"/>
                          <a:ea typeface="Times New Roman"/>
                          <a:cs typeface="Arial"/>
                        </a:rPr>
                        <a:t>Version</a:t>
                      </a:r>
                      <a:endParaRPr lang="en-US" sz="1200" dirty="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a:latin typeface="Arial"/>
                          <a:ea typeface="Times New Roman"/>
                          <a:cs typeface="Arial"/>
                        </a:rPr>
                        <a:t>Author</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gridSpan="4">
                  <a:txBody>
                    <a:bodyPr/>
                    <a:lstStyle/>
                    <a:p>
                      <a:pPr marL="0" marR="0" algn="ctr">
                        <a:spcBef>
                          <a:spcPts val="0"/>
                        </a:spcBef>
                        <a:spcAft>
                          <a:spcPts val="0"/>
                        </a:spcAft>
                      </a:pPr>
                      <a:r>
                        <a:rPr lang="en-IN" sz="1200" b="1">
                          <a:latin typeface="Arial"/>
                          <a:ea typeface="Times New Roman"/>
                          <a:cs typeface="Arial"/>
                        </a:rPr>
                        <a:t>Brief Description of Changes</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IN" sz="1200" b="1">
                          <a:latin typeface="Arial"/>
                          <a:ea typeface="Times New Roman"/>
                          <a:cs typeface="Arial"/>
                        </a:rPr>
                        <a:t>Approver Signature</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extLst>
                  <a:ext uri="{0D108BD9-81ED-4DB2-BD59-A6C34878D82A}">
                    <a16:rowId xmlns="" xmlns:a16="http://schemas.microsoft.com/office/drawing/2014/main" val="10002"/>
                  </a:ext>
                </a:extLst>
              </a:tr>
              <a:tr h="200025">
                <a:tc>
                  <a:txBody>
                    <a:bodyPr/>
                    <a:lstStyle/>
                    <a:p>
                      <a:pPr marL="0" marR="0">
                        <a:spcBef>
                          <a:spcPts val="0"/>
                        </a:spcBef>
                        <a:spcAft>
                          <a:spcPts val="0"/>
                        </a:spcAft>
                      </a:pPr>
                      <a:r>
                        <a:rPr lang="en-IN" sz="1200" dirty="0">
                          <a:latin typeface="Arial"/>
                          <a:ea typeface="Times New Roman"/>
                          <a:cs typeface="Arial"/>
                        </a:rPr>
                        <a:t>  18/3/2019</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0.1</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Bhagyalaxmi</a:t>
                      </a:r>
                      <a:r>
                        <a:rPr lang="en-IN" sz="1200" baseline="0" dirty="0">
                          <a:latin typeface="Arial"/>
                          <a:ea typeface="Times New Roman"/>
                          <a:cs typeface="Arial"/>
                        </a:rPr>
                        <a:t> Nair</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dirty="0">
                          <a:latin typeface="Arial"/>
                          <a:ea typeface="Times New Roman"/>
                          <a:cs typeface="Arial"/>
                        </a:rPr>
                        <a:t> Initial version</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Rajesh Gawade</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3"/>
                  </a:ext>
                </a:extLst>
              </a:tr>
              <a:tr h="200025">
                <a:tc>
                  <a:txBody>
                    <a:bodyPr/>
                    <a:lstStyle/>
                    <a:p>
                      <a:pPr marL="0" marR="0">
                        <a:spcBef>
                          <a:spcPts val="0"/>
                        </a:spcBef>
                        <a:spcAft>
                          <a:spcPts val="0"/>
                        </a:spcAft>
                      </a:pPr>
                      <a:r>
                        <a:rPr lang="en-IN" sz="1200" dirty="0">
                          <a:latin typeface="Arial"/>
                          <a:ea typeface="Times New Roman"/>
                          <a:cs typeface="Arial"/>
                        </a:rPr>
                        <a:t> </a:t>
                      </a:r>
                      <a:r>
                        <a:rPr lang="en-IN" sz="1200" baseline="0" dirty="0">
                          <a:latin typeface="Arial"/>
                          <a:ea typeface="Times New Roman"/>
                          <a:cs typeface="Arial"/>
                        </a:rPr>
                        <a:t> 18/3/2019</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0.1</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Bhagyalaxmi</a:t>
                      </a:r>
                      <a:r>
                        <a:rPr lang="en-IN" sz="1200" baseline="0" dirty="0">
                          <a:latin typeface="Arial"/>
                          <a:ea typeface="Times New Roman"/>
                          <a:cs typeface="Arial"/>
                        </a:rPr>
                        <a:t> Nair</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dirty="0">
                          <a:latin typeface="Arial"/>
                          <a:ea typeface="Times New Roman"/>
                          <a:cs typeface="Arial"/>
                        </a:rPr>
                        <a:t> Incorporated Review Comments</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Rajesh Gawade</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4"/>
                  </a:ext>
                </a:extLst>
              </a:tr>
              <a:tr h="266700">
                <a:tc>
                  <a:txBody>
                    <a:bodyPr/>
                    <a:lstStyle/>
                    <a:p>
                      <a:pPr marL="0" marR="0">
                        <a:spcBef>
                          <a:spcPts val="0"/>
                        </a:spcBef>
                        <a:spcAft>
                          <a:spcPts val="0"/>
                        </a:spcAft>
                      </a:pP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5"/>
                  </a:ext>
                </a:extLst>
              </a:tr>
            </a:tbl>
          </a:graphicData>
        </a:graphic>
      </p:graphicFrame>
      <p:sp>
        <p:nvSpPr>
          <p:cNvPr id="233475" name="Rectangle 3"/>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a:t>Table of Contents</a:t>
            </a:r>
          </a:p>
        </p:txBody>
      </p:sp>
      <p:sp>
        <p:nvSpPr>
          <p:cNvPr id="5" name="Content Placeholder 4"/>
          <p:cNvSpPr>
            <a:spLocks noGrp="1"/>
          </p:cNvSpPr>
          <p:nvPr>
            <p:ph sz="quarter" idx="10"/>
          </p:nvPr>
        </p:nvSpPr>
        <p:spPr>
          <a:xfrm>
            <a:off x="4240518" y="0"/>
            <a:ext cx="5256213" cy="6715125"/>
          </a:xfrm>
        </p:spPr>
        <p:txBody>
          <a:bodyPr/>
          <a:lstStyle/>
          <a:p>
            <a:r>
              <a:rPr lang="en-US" dirty="0">
                <a:solidFill>
                  <a:schemeClr val="tx1"/>
                </a:solidFill>
              </a:rPr>
              <a:t> </a:t>
            </a:r>
            <a:r>
              <a:rPr lang="en-US" sz="2000" dirty="0">
                <a:solidFill>
                  <a:schemeClr val="tx1"/>
                </a:solidFill>
              </a:rPr>
              <a:t>Introduction</a:t>
            </a:r>
          </a:p>
          <a:p>
            <a:endParaRPr lang="en-US" sz="2000" dirty="0">
              <a:solidFill>
                <a:schemeClr val="tx1"/>
              </a:solidFill>
            </a:endParaRPr>
          </a:p>
          <a:p>
            <a:r>
              <a:rPr lang="en-US" sz="2000" dirty="0">
                <a:solidFill>
                  <a:schemeClr val="tx1"/>
                </a:solidFill>
              </a:rPr>
              <a:t> Features of JIRA</a:t>
            </a:r>
          </a:p>
          <a:p>
            <a:pPr marL="0" indent="0">
              <a:buNone/>
            </a:pPr>
            <a:endParaRPr lang="en-US" sz="2000" dirty="0">
              <a:solidFill>
                <a:schemeClr val="tx1"/>
              </a:solidFill>
            </a:endParaRPr>
          </a:p>
          <a:p>
            <a:r>
              <a:rPr lang="en-US" sz="2000" dirty="0">
                <a:solidFill>
                  <a:schemeClr val="tx1"/>
                </a:solidFill>
              </a:rPr>
              <a:t> Purpose of the document</a:t>
            </a:r>
          </a:p>
          <a:p>
            <a:endParaRPr lang="en-US" sz="2000" dirty="0">
              <a:solidFill>
                <a:schemeClr val="tx1"/>
              </a:solidFill>
            </a:endParaRPr>
          </a:p>
          <a:p>
            <a:r>
              <a:rPr lang="en-US" sz="2000" dirty="0">
                <a:solidFill>
                  <a:schemeClr val="tx1"/>
                </a:solidFill>
              </a:rPr>
              <a:t> Process of uploading the test scripts</a:t>
            </a:r>
          </a:p>
          <a:p>
            <a:endParaRPr lang="en-US" sz="2000" dirty="0">
              <a:solidFill>
                <a:schemeClr val="tx1"/>
              </a:solidFill>
            </a:endParaRPr>
          </a:p>
          <a:p>
            <a:r>
              <a:rPr lang="en-US" sz="2000" dirty="0">
                <a:solidFill>
                  <a:schemeClr val="tx1"/>
                </a:solidFill>
              </a:rPr>
              <a:t> Execution process</a:t>
            </a:r>
          </a:p>
          <a:p>
            <a:endParaRPr lang="en-US" sz="2000" dirty="0">
              <a:solidFill>
                <a:schemeClr val="tx1"/>
              </a:solidFill>
            </a:endParaRPr>
          </a:p>
          <a:p>
            <a:r>
              <a:rPr lang="en-US" sz="2000" dirty="0">
                <a:solidFill>
                  <a:schemeClr val="tx1"/>
                </a:solidFill>
              </a:rPr>
              <a:t> Defect Creation process</a:t>
            </a:r>
          </a:p>
          <a:p>
            <a:endParaRPr lang="en-US" sz="2000" dirty="0">
              <a:solidFill>
                <a:schemeClr val="tx1"/>
              </a:solidFill>
            </a:endParaRPr>
          </a:p>
          <a:p>
            <a:pPr marL="0" indent="0">
              <a:buNone/>
            </a:pPr>
            <a:endParaRPr lang="en-US"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3722" name="think-cell Slide" r:id="rId4" imgW="360" imgH="360" progId="">
                  <p:embed/>
                </p:oleObj>
              </mc:Choice>
              <mc:Fallback>
                <p:oleObj name="think-cell Slide" r:id="rId4" imgW="360" imgH="36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sp>
        <p:nvSpPr>
          <p:cNvPr id="7" name="Title 1"/>
          <p:cNvSpPr txBox="1">
            <a:spLocks/>
          </p:cNvSpPr>
          <p:nvPr/>
        </p:nvSpPr>
        <p:spPr>
          <a:xfrm>
            <a:off x="158221" y="281146"/>
            <a:ext cx="8543925" cy="613450"/>
          </a:xfrm>
          <a:prstGeom prst="rect">
            <a:avLst/>
          </a:prstGeom>
        </p:spPr>
        <p:txBody>
          <a:bodyPr vert="horz" lIns="297529" tIns="33059" rIns="165294" bIns="33059" rtlCol="0" anchor="ctr">
            <a:normAutofit/>
          </a:bodyPr>
          <a:lst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endParaRPr lang="en-US" dirty="0"/>
          </a:p>
        </p:txBody>
      </p:sp>
      <p:sp>
        <p:nvSpPr>
          <p:cNvPr id="2" name="Title 1"/>
          <p:cNvSpPr>
            <a:spLocks noGrp="1"/>
          </p:cNvSpPr>
          <p:nvPr>
            <p:ph type="title"/>
          </p:nvPr>
        </p:nvSpPr>
        <p:spPr/>
        <p:txBody>
          <a:bodyPr/>
          <a:lstStyle/>
          <a:p>
            <a:r>
              <a:rPr lang="en-US" dirty="0">
                <a:solidFill>
                  <a:schemeClr val="accent5">
                    <a:lumMod val="75000"/>
                  </a:schemeClr>
                </a:solidFill>
              </a:rPr>
              <a:t>Introduction</a:t>
            </a:r>
          </a:p>
        </p:txBody>
      </p:sp>
      <p:sp>
        <p:nvSpPr>
          <p:cNvPr id="3" name="Rectangle 2"/>
          <p:cNvSpPr/>
          <p:nvPr/>
        </p:nvSpPr>
        <p:spPr>
          <a:xfrm>
            <a:off x="355242" y="1402557"/>
            <a:ext cx="9160233" cy="4893647"/>
          </a:xfrm>
          <a:prstGeom prst="rect">
            <a:avLst/>
          </a:prstGeom>
        </p:spPr>
        <p:txBody>
          <a:bodyPr wrap="square">
            <a:spAutoFit/>
          </a:bodyPr>
          <a:lstStyle/>
          <a:p>
            <a:pPr marL="342900" lvl="0" indent="-342900">
              <a:buFont typeface="Wingdings" panose="05000000000000000000" pitchFamily="2" charset="2"/>
              <a:buChar char="§"/>
            </a:pPr>
            <a:r>
              <a:rPr lang="en-US" sz="1800" dirty="0"/>
              <a:t>Traditionally known as the issue tracking tool.</a:t>
            </a:r>
          </a:p>
          <a:p>
            <a:pPr lvl="0"/>
            <a:endParaRPr lang="en-US" sz="1800" dirty="0"/>
          </a:p>
          <a:p>
            <a:pPr marL="342900" lvl="0" indent="-342900">
              <a:buFont typeface="Wingdings" panose="05000000000000000000" pitchFamily="2" charset="2"/>
              <a:buChar char="§"/>
            </a:pPr>
            <a:r>
              <a:rPr lang="en-US" sz="1800" dirty="0"/>
              <a:t>JIRA allows you to track any kind of unit of work through a pre-defined workflow. For e.g.:- issue, bug, story, project, task, etc.</a:t>
            </a:r>
          </a:p>
          <a:p>
            <a:pPr lvl="0"/>
            <a:endParaRPr lang="en-US" sz="1800" dirty="0"/>
          </a:p>
          <a:p>
            <a:pPr marL="342900" lvl="0" indent="-342900">
              <a:buFont typeface="Wingdings" panose="05000000000000000000" pitchFamily="2" charset="2"/>
              <a:buChar char="§"/>
            </a:pPr>
            <a:r>
              <a:rPr lang="en-US" sz="1800" dirty="0"/>
              <a:t>Mainly evolved as a project management tool.</a:t>
            </a:r>
          </a:p>
          <a:p>
            <a:pPr lvl="0"/>
            <a:endParaRPr lang="en-US" sz="1800" dirty="0"/>
          </a:p>
          <a:p>
            <a:pPr marL="342900" lvl="0" indent="-342900">
              <a:buFont typeface="Wingdings" panose="05000000000000000000" pitchFamily="2" charset="2"/>
              <a:buChar char="§"/>
            </a:pPr>
            <a:r>
              <a:rPr lang="en-US" sz="1800" dirty="0"/>
              <a:t>Used to manage Scrum implementation with Agile.</a:t>
            </a:r>
          </a:p>
          <a:p>
            <a:pPr lvl="0"/>
            <a:endParaRPr lang="en-US" sz="1800" dirty="0"/>
          </a:p>
          <a:p>
            <a:pPr marL="342900" lvl="0" indent="-342900">
              <a:buFont typeface="Wingdings" panose="05000000000000000000" pitchFamily="2" charset="2"/>
              <a:buChar char="§"/>
            </a:pPr>
            <a:r>
              <a:rPr lang="en-US" sz="1800" dirty="0"/>
              <a:t>Tool provided by Atlassian.</a:t>
            </a:r>
          </a:p>
          <a:p>
            <a:pPr lvl="0"/>
            <a:endParaRPr lang="en-US" sz="1800" dirty="0"/>
          </a:p>
          <a:p>
            <a:pPr marL="342900" lvl="0" indent="-342900">
              <a:buFont typeface="Wingdings" panose="05000000000000000000" pitchFamily="2" charset="2"/>
              <a:buChar char="§"/>
            </a:pPr>
            <a:r>
              <a:rPr lang="en-US" sz="1800" dirty="0"/>
              <a:t>JIRA unlocks the power of Agile Project Management.</a:t>
            </a:r>
          </a:p>
          <a:p>
            <a:pPr marL="342900" lvl="0" indent="-342900">
              <a:buFont typeface="Wingdings" panose="05000000000000000000" pitchFamily="2" charset="2"/>
              <a:buChar char="§"/>
            </a:pPr>
            <a:endParaRPr lang="en-US" sz="1800" dirty="0"/>
          </a:p>
          <a:p>
            <a:pPr lvl="0"/>
            <a:endParaRPr lang="en-US" sz="2000" dirty="0"/>
          </a:p>
          <a:p>
            <a:pPr lvl="0"/>
            <a:endParaRPr lang="en-GB" sz="2000" dirty="0"/>
          </a:p>
          <a:p>
            <a:pPr lvl="0"/>
            <a:endParaRPr lang="en-GB" sz="2000" dirty="0"/>
          </a:p>
          <a:p>
            <a:pPr lvl="0"/>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JIRA</a:t>
            </a:r>
          </a:p>
        </p:txBody>
      </p:sp>
      <p:sp>
        <p:nvSpPr>
          <p:cNvPr id="3" name="Content Placeholder 2"/>
          <p:cNvSpPr>
            <a:spLocks noGrp="1"/>
          </p:cNvSpPr>
          <p:nvPr>
            <p:ph idx="1"/>
          </p:nvPr>
        </p:nvSpPr>
        <p:spPr/>
        <p:txBody>
          <a:bodyPr/>
          <a:lstStyle/>
          <a:p>
            <a:r>
              <a:rPr lang="en-US" sz="1800" dirty="0"/>
              <a:t>Test management</a:t>
            </a:r>
          </a:p>
          <a:p>
            <a:endParaRPr lang="en-US" sz="1800" dirty="0"/>
          </a:p>
          <a:p>
            <a:r>
              <a:rPr lang="en-US" sz="1800" dirty="0"/>
              <a:t>Issue management: Track and manage issues ,epic,feature,User story,bug.</a:t>
            </a:r>
          </a:p>
          <a:p>
            <a:endParaRPr lang="en-US" sz="1800" dirty="0"/>
          </a:p>
          <a:p>
            <a:r>
              <a:rPr lang="en-US" sz="1800" dirty="0"/>
              <a:t>Search with ease</a:t>
            </a:r>
          </a:p>
          <a:p>
            <a:endParaRPr lang="en-US" sz="1800" dirty="0"/>
          </a:p>
          <a:p>
            <a:r>
              <a:rPr lang="en-US" sz="1800" dirty="0"/>
              <a:t>Dashboards</a:t>
            </a:r>
          </a:p>
          <a:p>
            <a:endParaRPr lang="en-US" sz="1800" dirty="0"/>
          </a:p>
          <a:p>
            <a:r>
              <a:rPr lang="en-US" sz="1800" dirty="0"/>
              <a:t>Workflow management</a:t>
            </a:r>
          </a:p>
        </p:txBody>
      </p:sp>
    </p:spTree>
    <p:extLst>
      <p:ext uri="{BB962C8B-B14F-4D97-AF65-F5344CB8AC3E}">
        <p14:creationId xmlns:p14="http://schemas.microsoft.com/office/powerpoint/2010/main" val="417569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the document</a:t>
            </a:r>
          </a:p>
        </p:txBody>
      </p:sp>
      <p:sp>
        <p:nvSpPr>
          <p:cNvPr id="3" name="Content Placeholder 2"/>
          <p:cNvSpPr>
            <a:spLocks noGrp="1"/>
          </p:cNvSpPr>
          <p:nvPr>
            <p:ph idx="1"/>
          </p:nvPr>
        </p:nvSpPr>
        <p:spPr/>
        <p:txBody>
          <a:bodyPr/>
          <a:lstStyle/>
          <a:p>
            <a:r>
              <a:rPr lang="en-US" sz="1800" dirty="0"/>
              <a:t>This guide is intended to be read by all users of Jira. </a:t>
            </a:r>
          </a:p>
          <a:p>
            <a:pPr marL="0" indent="0">
              <a:buNone/>
            </a:pPr>
            <a:endParaRPr lang="en-US" sz="1800" dirty="0"/>
          </a:p>
          <a:p>
            <a:r>
              <a:rPr lang="en-US" sz="1800" dirty="0"/>
              <a:t>It provides a knowledge on various processes like uploading a test script, execution and defect creation process.</a:t>
            </a:r>
          </a:p>
          <a:p>
            <a:pPr marL="0" indent="0">
              <a:buNone/>
            </a:pPr>
            <a:endParaRPr lang="en-US" sz="1800" dirty="0"/>
          </a:p>
          <a:p>
            <a:r>
              <a:rPr lang="en-US" sz="1800" dirty="0"/>
              <a:t>This guide will walk you through each and every necessary steps.</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427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uploading the test scripts</a:t>
            </a:r>
          </a:p>
        </p:txBody>
      </p:sp>
      <p:sp>
        <p:nvSpPr>
          <p:cNvPr id="5" name="Content Placeholder 4"/>
          <p:cNvSpPr>
            <a:spLocks noGrp="1"/>
          </p:cNvSpPr>
          <p:nvPr>
            <p:ph idx="1"/>
          </p:nvPr>
        </p:nvSpPr>
        <p:spPr/>
        <p:txBody>
          <a:bodyPr/>
          <a:lstStyle/>
          <a:p>
            <a:r>
              <a:rPr lang="en-US" sz="1600" dirty="0"/>
              <a:t>Login into JIRA with valid credentials.</a:t>
            </a:r>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Under Projects tab click on View all Projects </a:t>
            </a:r>
          </a:p>
          <a:p>
            <a:endParaRPr lang="en-US" sz="1600" dirty="0"/>
          </a:p>
        </p:txBody>
      </p:sp>
      <p:pic>
        <p:nvPicPr>
          <p:cNvPr id="6" name="Picture 5"/>
          <p:cNvPicPr>
            <a:picLocks noChangeAspect="1"/>
          </p:cNvPicPr>
          <p:nvPr/>
        </p:nvPicPr>
        <p:blipFill>
          <a:blip r:embed="rId2"/>
          <a:stretch>
            <a:fillRect/>
          </a:stretch>
        </p:blipFill>
        <p:spPr>
          <a:xfrm>
            <a:off x="3324224" y="1999838"/>
            <a:ext cx="4152899" cy="1493415"/>
          </a:xfrm>
          <a:prstGeom prst="rect">
            <a:avLst/>
          </a:prstGeom>
        </p:spPr>
      </p:pic>
      <p:pic>
        <p:nvPicPr>
          <p:cNvPr id="10" name="Picture 9"/>
          <p:cNvPicPr>
            <a:picLocks noChangeAspect="1"/>
          </p:cNvPicPr>
          <p:nvPr/>
        </p:nvPicPr>
        <p:blipFill>
          <a:blip r:embed="rId3"/>
          <a:stretch>
            <a:fillRect/>
          </a:stretch>
        </p:blipFill>
        <p:spPr>
          <a:xfrm>
            <a:off x="3438525" y="4457700"/>
            <a:ext cx="4152899" cy="1876425"/>
          </a:xfrm>
          <a:prstGeom prst="rect">
            <a:avLst/>
          </a:prstGeom>
        </p:spPr>
      </p:pic>
    </p:spTree>
    <p:extLst>
      <p:ext uri="{BB962C8B-B14F-4D97-AF65-F5344CB8AC3E}">
        <p14:creationId xmlns:p14="http://schemas.microsoft.com/office/powerpoint/2010/main" val="162247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uploading the test scripts</a:t>
            </a:r>
          </a:p>
        </p:txBody>
      </p:sp>
      <p:sp>
        <p:nvSpPr>
          <p:cNvPr id="3" name="Content Placeholder 2"/>
          <p:cNvSpPr>
            <a:spLocks noGrp="1"/>
          </p:cNvSpPr>
          <p:nvPr>
            <p:ph idx="1"/>
          </p:nvPr>
        </p:nvSpPr>
        <p:spPr/>
        <p:txBody>
          <a:bodyPr/>
          <a:lstStyle/>
          <a:p>
            <a:r>
              <a:rPr lang="en-US" sz="1800" dirty="0" smtClean="0"/>
              <a:t>Select the project on which you will be working, for e.g.:- DCCFOC.</a:t>
            </a:r>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Click on the Import test cases tab and the import button.</a:t>
            </a:r>
          </a:p>
        </p:txBody>
      </p:sp>
      <p:pic>
        <p:nvPicPr>
          <p:cNvPr id="4" name="Picture 3"/>
          <p:cNvPicPr>
            <a:picLocks noChangeAspect="1"/>
          </p:cNvPicPr>
          <p:nvPr/>
        </p:nvPicPr>
        <p:blipFill>
          <a:blip r:embed="rId2"/>
          <a:stretch>
            <a:fillRect/>
          </a:stretch>
        </p:blipFill>
        <p:spPr>
          <a:xfrm>
            <a:off x="3598022" y="1949740"/>
            <a:ext cx="5860303" cy="1707860"/>
          </a:xfrm>
          <a:prstGeom prst="rect">
            <a:avLst/>
          </a:prstGeom>
        </p:spPr>
      </p:pic>
      <p:pic>
        <p:nvPicPr>
          <p:cNvPr id="6" name="Picture 5"/>
          <p:cNvPicPr>
            <a:picLocks noChangeAspect="1"/>
          </p:cNvPicPr>
          <p:nvPr/>
        </p:nvPicPr>
        <p:blipFill>
          <a:blip r:embed="rId3"/>
          <a:stretch>
            <a:fillRect/>
          </a:stretch>
        </p:blipFill>
        <p:spPr>
          <a:xfrm>
            <a:off x="5581650" y="4414173"/>
            <a:ext cx="3552596" cy="1724343"/>
          </a:xfrm>
          <a:prstGeom prst="rect">
            <a:avLst/>
          </a:prstGeom>
        </p:spPr>
      </p:pic>
    </p:spTree>
    <p:extLst>
      <p:ext uri="{BB962C8B-B14F-4D97-AF65-F5344CB8AC3E}">
        <p14:creationId xmlns:p14="http://schemas.microsoft.com/office/powerpoint/2010/main" val="76493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uploading the test scripts</a:t>
            </a:r>
          </a:p>
        </p:txBody>
      </p:sp>
      <p:sp>
        <p:nvSpPr>
          <p:cNvPr id="3" name="Content Placeholder 2"/>
          <p:cNvSpPr>
            <a:spLocks noGrp="1"/>
          </p:cNvSpPr>
          <p:nvPr>
            <p:ph idx="1"/>
          </p:nvPr>
        </p:nvSpPr>
        <p:spPr/>
        <p:txBody>
          <a:bodyPr/>
          <a:lstStyle/>
          <a:p>
            <a:r>
              <a:rPr lang="en-US" sz="1800" dirty="0"/>
              <a:t>Import the CSV file and click on the next button.</a:t>
            </a:r>
          </a:p>
          <a:p>
            <a:endParaRPr lang="en-US" sz="1800" dirty="0"/>
          </a:p>
          <a:p>
            <a:endParaRPr lang="en-US" sz="1800" dirty="0"/>
          </a:p>
          <a:p>
            <a:endParaRPr lang="en-US" sz="1800" dirty="0"/>
          </a:p>
          <a:p>
            <a:endParaRPr lang="en-US" sz="1800" dirty="0"/>
          </a:p>
          <a:p>
            <a:r>
              <a:rPr lang="en-US" sz="1800" dirty="0"/>
              <a:t>Fill all the JIRA field corresponding to the CSV </a:t>
            </a:r>
          </a:p>
          <a:p>
            <a:pPr marL="0" indent="0">
              <a:buNone/>
            </a:pPr>
            <a:r>
              <a:rPr lang="en-US" sz="1800" dirty="0"/>
              <a:t>   field and finally click on Import button.</a:t>
            </a:r>
          </a:p>
          <a:p>
            <a:endParaRPr lang="en-US" sz="1800" dirty="0"/>
          </a:p>
          <a:p>
            <a:endParaRPr lang="en-US" sz="1800" dirty="0"/>
          </a:p>
          <a:p>
            <a:pPr marL="0" indent="0">
              <a:buNone/>
            </a:pPr>
            <a:endParaRPr lang="en-US" sz="1800" dirty="0"/>
          </a:p>
          <a:p>
            <a:pPr marL="0" indent="0">
              <a:buNone/>
            </a:pPr>
            <a:endParaRPr lang="en-US" sz="1800" dirty="0"/>
          </a:p>
          <a:p>
            <a:endParaRPr lang="en-US" sz="1800" dirty="0"/>
          </a:p>
          <a:p>
            <a:endParaRPr lang="en-US" sz="1800" dirty="0"/>
          </a:p>
        </p:txBody>
      </p:sp>
      <p:pic>
        <p:nvPicPr>
          <p:cNvPr id="5" name="Picture 4"/>
          <p:cNvPicPr>
            <a:picLocks noChangeAspect="1"/>
          </p:cNvPicPr>
          <p:nvPr/>
        </p:nvPicPr>
        <p:blipFill>
          <a:blip r:embed="rId2"/>
          <a:stretch>
            <a:fillRect/>
          </a:stretch>
        </p:blipFill>
        <p:spPr>
          <a:xfrm>
            <a:off x="5562600" y="1836696"/>
            <a:ext cx="3695699" cy="1447800"/>
          </a:xfrm>
          <a:prstGeom prst="rect">
            <a:avLst/>
          </a:prstGeom>
        </p:spPr>
      </p:pic>
      <p:pic>
        <p:nvPicPr>
          <p:cNvPr id="6" name="Picture 5"/>
          <p:cNvPicPr>
            <a:picLocks noChangeAspect="1"/>
          </p:cNvPicPr>
          <p:nvPr/>
        </p:nvPicPr>
        <p:blipFill>
          <a:blip r:embed="rId3"/>
          <a:stretch>
            <a:fillRect/>
          </a:stretch>
        </p:blipFill>
        <p:spPr>
          <a:xfrm>
            <a:off x="5457825" y="3626427"/>
            <a:ext cx="3657370" cy="2327417"/>
          </a:xfrm>
          <a:prstGeom prst="rect">
            <a:avLst/>
          </a:prstGeom>
        </p:spPr>
      </p:pic>
    </p:spTree>
    <p:extLst>
      <p:ext uri="{BB962C8B-B14F-4D97-AF65-F5344CB8AC3E}">
        <p14:creationId xmlns:p14="http://schemas.microsoft.com/office/powerpoint/2010/main" val="2905568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SP-SAP-PCB Jan-Dec 2015_Latest Template">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QT_Standard PPT Template.potx [Read-Only]" id="{68541AE3-445B-4EEA-8636-7B0B5AF20D21}" vid="{8454CCED-13E6-4D0A-8826-DDE14DAEB447}"/>
    </a:ext>
  </a:ext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QT_Standard PPT Template.potx [Read-Only]" id="{68541AE3-445B-4EEA-8636-7B0B5AF20D21}" vid="{BB4B0365-E9AA-44EC-ACE2-61963C64A23A}"/>
    </a:ext>
  </a:ext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QT_Standard PPT Template.potx [Read-Only]" id="{68541AE3-445B-4EEA-8636-7B0B5AF20D21}" vid="{1F9DA067-3BDD-46F4-ADDC-125823444D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QT_Standard PPT Template</Template>
  <TotalTime>4753</TotalTime>
  <Words>943</Words>
  <Application>Microsoft Office PowerPoint</Application>
  <PresentationFormat>A4 Paper (210x297 mm)</PresentationFormat>
  <Paragraphs>183</Paragraphs>
  <Slides>19</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Helvetica Light</vt:lpstr>
      <vt:lpstr>Times New Roman</vt:lpstr>
      <vt:lpstr>Wingdings</vt:lpstr>
      <vt:lpstr>TSP-SAP-PCB Jan-Dec 2015_Latest Template</vt:lpstr>
      <vt:lpstr>Section break</vt:lpstr>
      <vt:lpstr>Closing slides</vt:lpstr>
      <vt:lpstr>think-cell Slide</vt:lpstr>
      <vt:lpstr>PowerPoint Presentation</vt:lpstr>
      <vt:lpstr>Document Control</vt:lpstr>
      <vt:lpstr>Table of Contents</vt:lpstr>
      <vt:lpstr>Introduction</vt:lpstr>
      <vt:lpstr>Features Of JIRA</vt:lpstr>
      <vt:lpstr>Purpose of the document</vt:lpstr>
      <vt:lpstr>Process of uploading the test scripts</vt:lpstr>
      <vt:lpstr>Process of uploading the test scripts</vt:lpstr>
      <vt:lpstr>Process of uploading the test scripts</vt:lpstr>
      <vt:lpstr>Process of uploading the test scripts</vt:lpstr>
      <vt:lpstr>Execution Process</vt:lpstr>
      <vt:lpstr>Execution Process</vt:lpstr>
      <vt:lpstr>Execution Process</vt:lpstr>
      <vt:lpstr>Defect Creation Process</vt:lpstr>
      <vt:lpstr>Defect Creation Process</vt:lpstr>
      <vt:lpstr>Defect Creation Process</vt:lpstr>
      <vt:lpstr>Defect Creation Process</vt:lpstr>
      <vt:lpstr>Defect Creation Process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Technology Services India Ltd</dc:title>
  <dc:creator>Ahmed, Riyaz</dc:creator>
  <cp:lastModifiedBy>Nair, Bhagyalaxmi</cp:lastModifiedBy>
  <cp:revision>140</cp:revision>
  <dcterms:created xsi:type="dcterms:W3CDTF">2017-02-20T13:09:33Z</dcterms:created>
  <dcterms:modified xsi:type="dcterms:W3CDTF">2019-03-28T13:23:18Z</dcterms:modified>
</cp:coreProperties>
</file>