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46" r:id="rId2"/>
    <p:sldMasterId id="2147483939" r:id="rId3"/>
  </p:sldMasterIdLst>
  <p:notesMasterIdLst>
    <p:notesMasterId r:id="rId34"/>
  </p:notesMasterIdLst>
  <p:handoutMasterIdLst>
    <p:handoutMasterId r:id="rId35"/>
  </p:handoutMasterIdLst>
  <p:sldIdLst>
    <p:sldId id="359" r:id="rId4"/>
    <p:sldId id="422" r:id="rId5"/>
    <p:sldId id="417" r:id="rId6"/>
    <p:sldId id="453" r:id="rId7"/>
    <p:sldId id="454" r:id="rId8"/>
    <p:sldId id="455" r:id="rId9"/>
    <p:sldId id="425" r:id="rId10"/>
    <p:sldId id="456" r:id="rId11"/>
    <p:sldId id="447" r:id="rId12"/>
    <p:sldId id="458" r:id="rId13"/>
    <p:sldId id="477" r:id="rId14"/>
    <p:sldId id="429" r:id="rId15"/>
    <p:sldId id="459" r:id="rId16"/>
    <p:sldId id="461" r:id="rId17"/>
    <p:sldId id="462" r:id="rId18"/>
    <p:sldId id="463" r:id="rId19"/>
    <p:sldId id="435" r:id="rId20"/>
    <p:sldId id="464" r:id="rId21"/>
    <p:sldId id="466" r:id="rId22"/>
    <p:sldId id="475" r:id="rId23"/>
    <p:sldId id="442" r:id="rId24"/>
    <p:sldId id="469" r:id="rId25"/>
    <p:sldId id="470" r:id="rId26"/>
    <p:sldId id="471" r:id="rId27"/>
    <p:sldId id="472" r:id="rId28"/>
    <p:sldId id="473" r:id="rId29"/>
    <p:sldId id="445" r:id="rId30"/>
    <p:sldId id="474" r:id="rId31"/>
    <p:sldId id="476" r:id="rId32"/>
    <p:sldId id="379" r:id="rId33"/>
  </p:sldIdLst>
  <p:sldSz cx="9906000" cy="6858000" type="A4"/>
  <p:notesSz cx="6797675" cy="9874250"/>
  <p:custDataLst>
    <p:tags r:id="rId36"/>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4">
          <p15:clr>
            <a:srgbClr val="A4A3A4"/>
          </p15:clr>
        </p15:guide>
        <p15:guide id="2" pos="5957">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916"/>
    <a:srgbClr val="1C2227"/>
    <a:srgbClr val="060606"/>
    <a:srgbClr val="060608"/>
    <a:srgbClr val="13181B"/>
    <a:srgbClr val="35405F"/>
    <a:srgbClr val="000000"/>
    <a:srgbClr val="5C6F7A"/>
    <a:srgbClr val="63513A"/>
    <a:srgbClr val="9F95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15" autoAdjust="0"/>
  </p:normalViewPr>
  <p:slideViewPr>
    <p:cSldViewPr snapToGrid="0">
      <p:cViewPr varScale="1">
        <p:scale>
          <a:sx n="74" d="100"/>
          <a:sy n="74" d="100"/>
        </p:scale>
        <p:origin x="1110" y="72"/>
      </p:cViewPr>
      <p:guideLst>
        <p:guide orient="horz" pos="954"/>
        <p:guide pos="5957"/>
      </p:guideLst>
    </p:cSldViewPr>
  </p:slideViewPr>
  <p:outlineViewPr>
    <p:cViewPr>
      <p:scale>
        <a:sx n="33" d="100"/>
        <a:sy n="33" d="100"/>
      </p:scale>
      <p:origin x="78"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90" d="100"/>
          <a:sy n="90" d="100"/>
        </p:scale>
        <p:origin x="2630" y="-859"/>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45"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gs" Target="tags/tag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en-US"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en-US" sz="800" dirty="0">
                <a:latin typeface="Arial" pitchFamily="34" charset="0"/>
                <a:cs typeface="Arial" pitchFamily="34" charset="0"/>
              </a:rPr>
              <a:t>© 2016 Capgemini. All rights reserved.</a:t>
            </a: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en-US" sz="800" smtClean="0">
                <a:latin typeface="Arial" pitchFamily="34" charset="0"/>
                <a:cs typeface="Arial" pitchFamily="34" charset="0"/>
              </a:rPr>
              <a:pPr/>
              <a:t>‹#›</a:t>
            </a:fld>
            <a:endParaRPr lang="en-US" sz="800">
              <a:latin typeface="Arial" pitchFamily="34" charset="0"/>
              <a:cs typeface="Arial" pitchFamily="34" charset="0"/>
            </a:endParaRPr>
          </a:p>
        </p:txBody>
      </p:sp>
    </p:spTree>
    <p:extLst>
      <p:ext uri="{BB962C8B-B14F-4D97-AF65-F5344CB8AC3E}">
        <p14:creationId xmlns:p14="http://schemas.microsoft.com/office/powerpoint/2010/main" val="24307357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5/10/2019</a:t>
            </a:fld>
            <a:endParaRPr lang="en-US"/>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a:p>
        </p:txBody>
      </p:sp>
    </p:spTree>
    <p:extLst>
      <p:ext uri="{BB962C8B-B14F-4D97-AF65-F5344CB8AC3E}">
        <p14:creationId xmlns:p14="http://schemas.microsoft.com/office/powerpoint/2010/main" val="141586122"/>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2.jpeg"/><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4.emf"/><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1.emf"/><Relationship Id="rId5" Type="http://schemas.openxmlformats.org/officeDocument/2006/relationships/tags" Target="../tags/tag12.xml"/><Relationship Id="rId10" Type="http://schemas.openxmlformats.org/officeDocument/2006/relationships/oleObject" Target="../embeddings/oleObject2.bin"/><Relationship Id="rId4" Type="http://schemas.openxmlformats.org/officeDocument/2006/relationships/tags" Target="../tags/tag11.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9.xml"/><Relationship Id="rId7" Type="http://schemas.openxmlformats.org/officeDocument/2006/relationships/oleObject" Target="../embeddings/oleObject11.bin"/><Relationship Id="rId2" Type="http://schemas.openxmlformats.org/officeDocument/2006/relationships/tags" Target="../tags/tag38.xml"/><Relationship Id="rId1" Type="http://schemas.openxmlformats.org/officeDocument/2006/relationships/vmlDrawing" Target="../drawings/vmlDrawing11.vml"/><Relationship Id="rId6" Type="http://schemas.openxmlformats.org/officeDocument/2006/relationships/image" Target="../media/image3.jpeg"/><Relationship Id="rId5" Type="http://schemas.openxmlformats.org/officeDocument/2006/relationships/slideMaster" Target="../slideMasters/slideMaster2.xml"/><Relationship Id="rId4" Type="http://schemas.openxmlformats.org/officeDocument/2006/relationships/tags" Target="../tags/tag40.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1.emf"/><Relationship Id="rId2" Type="http://schemas.openxmlformats.org/officeDocument/2006/relationships/tags" Target="../tags/tag41.xml"/><Relationship Id="rId1" Type="http://schemas.openxmlformats.org/officeDocument/2006/relationships/vmlDrawing" Target="../drawings/vmlDrawing12.vml"/><Relationship Id="rId6" Type="http://schemas.openxmlformats.org/officeDocument/2006/relationships/oleObject" Target="../embeddings/oleObject12.bin"/><Relationship Id="rId5" Type="http://schemas.openxmlformats.org/officeDocument/2006/relationships/image" Target="../media/image3.jpeg"/><Relationship Id="rId4"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53.xml"/><Relationship Id="rId7" Type="http://schemas.openxmlformats.org/officeDocument/2006/relationships/image" Target="../media/image1.emf"/><Relationship Id="rId2" Type="http://schemas.openxmlformats.org/officeDocument/2006/relationships/tags" Target="../tags/tag52.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slideMaster" Target="../slideMasters/slideMaster3.xml"/><Relationship Id="rId4" Type="http://schemas.openxmlformats.org/officeDocument/2006/relationships/tags" Target="../tags/tag54.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1.emf"/><Relationship Id="rId2" Type="http://schemas.openxmlformats.org/officeDocument/2006/relationships/tags" Target="../tags/tag17.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9.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5.bin"/><Relationship Id="rId2" Type="http://schemas.openxmlformats.org/officeDocument/2006/relationships/tags" Target="../tags/tag20.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6.bin"/><Relationship Id="rId2" Type="http://schemas.openxmlformats.org/officeDocument/2006/relationships/tags" Target="../tags/tag24.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7.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4" name="Image 13" descr="shutterstock_141810904.jpg"/>
          <p:cNvPicPr>
            <a:picLocks noChangeAspect="1"/>
          </p:cNvPicPr>
          <p:nvPr userDrawn="1"/>
        </p:nvPicPr>
        <p:blipFill>
          <a:blip r:embed="rId9" cstate="print"/>
          <a:srcRect r="8635"/>
          <a:stretch>
            <a:fillRect/>
          </a:stretch>
        </p:blipFill>
        <p:spPr>
          <a:xfrm>
            <a:off x="-1" y="1209230"/>
            <a:ext cx="9906001" cy="5648771"/>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97324" name="think-cell Slide" r:id="rId10" imgW="360" imgH="360" progId="">
                  <p:embed/>
                </p:oleObj>
              </mc:Choice>
              <mc:Fallback>
                <p:oleObj name="think-cell Slide" r:id="rId10" imgW="360" imgH="360" progId="">
                  <p:embed/>
                  <p:pic>
                    <p:nvPicPr>
                      <p:cNvPr id="0"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1" y="3290011"/>
            <a:ext cx="6074230" cy="1031357"/>
          </a:xfrm>
        </p:spPr>
        <p:txBody>
          <a:bodyPr vert="horz" lIns="36000" tIns="36000" rIns="360000" bIns="36000" rtlCol="0" anchor="t">
            <a:noAutofit/>
          </a:bodyPr>
          <a:lstStyle>
            <a:lvl1pPr marL="361950" indent="0" algn="l" defTabSz="995690" rtl="0" eaLnBrk="1" latinLnBrk="0" hangingPunct="1">
              <a:spcBef>
                <a:spcPct val="0"/>
              </a:spcBef>
              <a:buNone/>
              <a:defRPr lang="en-US" sz="3600" b="1" kern="1200" dirty="0">
                <a:solidFill>
                  <a:schemeClr val="tx1"/>
                </a:solidFill>
                <a:effectLst/>
                <a:latin typeface="+mj-lt"/>
                <a:ea typeface="+mj-ea"/>
                <a:cs typeface="+mj-cs"/>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17" name="Text Placeholder 8"/>
          <p:cNvSpPr>
            <a:spLocks noGrp="1"/>
          </p:cNvSpPr>
          <p:nvPr>
            <p:ph type="body" sz="quarter" idx="10" hasCustomPrompt="1"/>
            <p:custDataLst>
              <p:tags r:id="rId4"/>
            </p:custDataLst>
          </p:nvPr>
        </p:nvSpPr>
        <p:spPr>
          <a:xfrm>
            <a:off x="0" y="4865913"/>
            <a:ext cx="5932714" cy="674914"/>
          </a:xfrm>
        </p:spPr>
        <p:txBody>
          <a:bodyPr vert="horz" lIns="36000" tIns="36000" rIns="360000" bIns="36000" rtlCol="0">
            <a:noAutofit/>
          </a:bodyPr>
          <a:lstStyle>
            <a:lvl1pPr marL="361950" indent="0" algn="l" defTabSz="995690" rtl="0" eaLnBrk="1" latinLnBrk="0" hangingPunct="1">
              <a:spcBef>
                <a:spcPts val="0"/>
              </a:spcBef>
              <a:buFontTx/>
              <a:buNone/>
              <a:defRPr lang="fr-FR" sz="2400" b="0" kern="1200" baseline="0" smtClean="0">
                <a:solidFill>
                  <a:schemeClr val="tx1"/>
                </a:solidFill>
                <a:effectLst/>
                <a:latin typeface="+mn-lt"/>
                <a:ea typeface="+mn-ea"/>
                <a:cs typeface="+mn-cs"/>
              </a:defRPr>
            </a:lvl1pPr>
          </a:lstStyle>
          <a:p>
            <a:pPr lvl="0"/>
            <a:r>
              <a:rPr lang="fr-FR" dirty="0"/>
              <a:t>Click to </a:t>
            </a:r>
            <a:r>
              <a:rPr lang="fr-FR" dirty="0" err="1"/>
              <a:t>edit</a:t>
            </a:r>
            <a:r>
              <a:rPr lang="fr-FR" dirty="0"/>
              <a:t> Master </a:t>
            </a:r>
            <a:r>
              <a:rPr lang="fr-FR" dirty="0" err="1"/>
              <a:t>text</a:t>
            </a:r>
            <a:r>
              <a:rPr lang="fr-FR" dirty="0"/>
              <a:t> style</a:t>
            </a:r>
          </a:p>
        </p:txBody>
      </p:sp>
      <p:sp>
        <p:nvSpPr>
          <p:cNvPr id="21" name="Rectangle 7"/>
          <p:cNvSpPr/>
          <p:nvPr userDrawn="1">
            <p:custDataLst>
              <p:tags r:id="rId5"/>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50800" dist="38100" dir="5400000" algn="t" rotWithShape="0">
              <a:prstClr val="black">
                <a:alpha val="40000"/>
              </a:prst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sp>
        <p:nvSpPr>
          <p:cNvPr id="23" name="Rectangle 22"/>
          <p:cNvSpPr/>
          <p:nvPr userDrawn="1">
            <p:custDataLst>
              <p:tags r:id="rId6"/>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p>
        </p:txBody>
      </p:sp>
      <p:pic>
        <p:nvPicPr>
          <p:cNvPr id="12"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6569786" y="6520696"/>
            <a:ext cx="2880000" cy="229351"/>
          </a:xfrm>
          <a:prstGeom prst="rect">
            <a:avLst/>
          </a:prstGeom>
          <a:noFill/>
        </p:spPr>
      </p:pic>
      <p:pic>
        <p:nvPicPr>
          <p:cNvPr id="97292" name="Picture 12" descr="CG_new">
            <a:extLst>
              <a:ext uri="{FF2B5EF4-FFF2-40B4-BE49-F238E27FC236}">
                <a16:creationId xmlns:a16="http://schemas.microsoft.com/office/drawing/2014/main" xmlns="" id="{2D1FFF86-4C49-414D-B5BB-7458BB735336}"/>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87277" y="821879"/>
            <a:ext cx="2105391" cy="535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6" name="Image 5" descr="2-shutterstock_141810904.jpg"/>
          <p:cNvPicPr>
            <a:picLocks noChangeAspect="1"/>
          </p:cNvPicPr>
          <p:nvPr userDrawn="1"/>
        </p:nvPicPr>
        <p:blipFill>
          <a:blip r:embed="rId6" cstate="print"/>
          <a:srcRect t="5168"/>
          <a:stretch>
            <a:fillRect/>
          </a:stretch>
        </p:blipFill>
        <p:spPr>
          <a:xfrm>
            <a:off x="0" y="0"/>
            <a:ext cx="9906000" cy="4894325"/>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82315" name="think-cell Slide" r:id="rId7" imgW="360" imgH="360" progId="">
                  <p:embed/>
                </p:oleObj>
              </mc:Choice>
              <mc:Fallback>
                <p:oleObj name="think-cell Slide" r:id="rId7" imgW="360" imgH="360" progId="">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88"/>
            <a:ext cx="9906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a:t>Click to edit Master text style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pic>
        <p:nvPicPr>
          <p:cNvPr id="8" name="Image 7" descr="shutterstock_141810904.jpg"/>
          <p:cNvPicPr>
            <a:picLocks noChangeAspect="1"/>
          </p:cNvPicPr>
          <p:nvPr userDrawn="1"/>
        </p:nvPicPr>
        <p:blipFill>
          <a:blip r:embed="rId5" cstate="print"/>
          <a:srcRect l="54383"/>
          <a:stretch>
            <a:fillRect/>
          </a:stretch>
        </p:blipFill>
        <p:spPr>
          <a:xfrm>
            <a:off x="0" y="0"/>
            <a:ext cx="6004631" cy="6858000"/>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4907" name="think-cell Slide" r:id="rId6" imgW="360" imgH="360" progId="">
                  <p:embed/>
                </p:oleObj>
              </mc:Choice>
              <mc:Fallback>
                <p:oleObj name="think-cell Slide" r:id="rId6" imgW="360" imgH="360" progId="">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userDrawn="1"/>
        </p:nvSpPr>
        <p:spPr bwMode="auto">
          <a:xfrm>
            <a:off x="4614720" y="0"/>
            <a:ext cx="5291280"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97"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31997" y="10039"/>
                </a:lnTo>
                <a:lnTo>
                  <a:pt x="31997" y="0"/>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algn="ctr" rtl="0" eaLnBrk="0" fontAlgn="base" hangingPunct="0">
              <a:lnSpc>
                <a:spcPct val="85000"/>
              </a:lnSpc>
              <a:spcBef>
                <a:spcPct val="0"/>
              </a:spcBef>
              <a:spcAft>
                <a:spcPct val="0"/>
              </a:spcAft>
            </a:pPr>
            <a:endParaRPr lang="en-US" sz="2000" b="1" kern="1200" noProof="0">
              <a:solidFill>
                <a:schemeClr val="bg2"/>
              </a:solidFill>
              <a:latin typeface="Arial" charset="0"/>
              <a:ea typeface="+mn-ea"/>
              <a:cs typeface="+mn-cs"/>
            </a:endParaRPr>
          </a:p>
        </p:txBody>
      </p:sp>
      <p:sp>
        <p:nvSpPr>
          <p:cNvPr id="2" name="Titre 1"/>
          <p:cNvSpPr>
            <a:spLocks noGrp="1"/>
          </p:cNvSpPr>
          <p:nvPr>
            <p:ph type="title" hasCustomPrompt="1"/>
            <p:custDataLst>
              <p:tags r:id="rId3"/>
            </p:custDataLst>
          </p:nvPr>
        </p:nvSpPr>
        <p:spPr>
          <a:xfrm>
            <a:off x="4963885" y="1507106"/>
            <a:ext cx="4942115" cy="1674244"/>
          </a:xfrm>
          <a:prstGeom prst="rect">
            <a:avLst/>
          </a:prstGeom>
        </p:spPr>
        <p:txBody>
          <a:bodyPr lIns="180000" tIns="33059" rIns="36000" bIns="33059" anchor="t" anchorCtr="0"/>
          <a:lstStyle>
            <a:lvl1pPr algn="l">
              <a:defRPr lang="en-US" sz="4000" b="1" kern="1200" noProof="0" dirty="0" smtClean="0">
                <a:solidFill>
                  <a:schemeClr val="bg1"/>
                </a:solidFill>
                <a:latin typeface="Arial" pitchFamily="34" charset="0"/>
                <a:ea typeface="+mj-ea"/>
                <a:cs typeface="Arial" pitchFamily="34" charset="0"/>
              </a:defRPr>
            </a:lvl1pPr>
          </a:lstStyle>
          <a:p>
            <a:pPr lvl="0" algn="l" defTabSz="839694" rtl="0" eaLnBrk="1" latinLnBrk="0" hangingPunct="1">
              <a:spcBef>
                <a:spcPct val="0"/>
              </a:spcBef>
              <a:buNone/>
            </a:pPr>
            <a:r>
              <a:rPr lang="en-US" noProof="0" dirty="0"/>
              <a:t>Click to edit Master text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1" y="1"/>
          <a:ext cx="147061" cy="143985"/>
        </p:xfrm>
        <a:graphic>
          <a:graphicData uri="http://schemas.openxmlformats.org/presentationml/2006/ole">
            <mc:AlternateContent xmlns:mc="http://schemas.openxmlformats.org/markup-compatibility/2006">
              <mc:Choice xmlns:v="urn:schemas-microsoft-com:vml" Requires="v">
                <p:oleObj spid="_x0000_s187435" name="think-cell Slide" r:id="rId6" imgW="360" imgH="360" progId="">
                  <p:embed/>
                </p:oleObj>
              </mc:Choice>
              <mc:Fallback>
                <p:oleObj name="think-cell Slide" r:id="rId6" imgW="360" imgH="360" progId="">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1"/>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custDataLst>
              <p:tags r:id="rId3"/>
            </p:custDataLst>
          </p:nvPr>
        </p:nvSpPr>
        <p:spPr>
          <a:xfrm>
            <a:off x="4904793" y="6410445"/>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a:solidFill>
                  <a:schemeClr val="bg1"/>
                </a:solidFill>
                <a:latin typeface="Arial" pitchFamily="34" charset="0"/>
                <a:cs typeface="Arial" pitchFamily="34" charset="0"/>
              </a:rPr>
              <a:t>© 2016 Capgemini. All rights reserved. Rightshore</a:t>
            </a:r>
            <a:r>
              <a:rPr lang="en-US" sz="600" b="0" baseline="30000" dirty="0">
                <a:solidFill>
                  <a:schemeClr val="bg1"/>
                </a:solidFill>
                <a:latin typeface="Arial" pitchFamily="34" charset="0"/>
                <a:cs typeface="Arial" pitchFamily="34" charset="0"/>
              </a:rPr>
              <a:t>®  </a:t>
            </a:r>
            <a:r>
              <a:rPr lang="en-US" sz="600" b="0" baseline="0" dirty="0">
                <a:solidFill>
                  <a:schemeClr val="bg1"/>
                </a:solidFill>
                <a:latin typeface="Arial" pitchFamily="34" charset="0"/>
                <a:cs typeface="Arial" pitchFamily="34" charset="0"/>
              </a:rPr>
              <a:t>is a trademark belonging to Capgemini.</a:t>
            </a:r>
            <a:endParaRPr lang="en-US" sz="600" b="0" kern="0" noProof="1">
              <a:solidFill>
                <a:schemeClr val="bg1"/>
              </a:solidFill>
              <a:latin typeface="Arial" pitchFamily="34" charset="0"/>
              <a:cs typeface="Arial" pitchFamily="34" charset="0"/>
            </a:endParaRPr>
          </a:p>
        </p:txBody>
      </p:sp>
      <p:sp>
        <p:nvSpPr>
          <p:cNvPr id="9" name="Rectangle 9"/>
          <p:cNvSpPr>
            <a:spLocks noChangeArrowheads="1"/>
          </p:cNvSpPr>
          <p:nvPr userDrawn="1">
            <p:custDataLst>
              <p:tags r:id="rId4"/>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a:cs typeface="Arial"/>
              </a:rPr>
              <a:t>About Capgemini</a:t>
            </a:r>
            <a:endParaRPr lang="en-US" sz="1000" dirty="0">
              <a:solidFill>
                <a:schemeClr val="bg1"/>
              </a:solidFill>
              <a:latin typeface="Arial" pitchFamily="34" charset="0"/>
              <a:cs typeface="Arial" pitchFamily="34" charset="0"/>
            </a:endParaRPr>
          </a:p>
          <a:p>
            <a:pPr marL="0" indent="0" algn="just"/>
            <a:endParaRPr lang="en-US" sz="1000" dirty="0">
              <a:solidFill>
                <a:schemeClr val="bg1"/>
              </a:solidFill>
              <a:latin typeface="Arial" pitchFamily="34" charset="0"/>
              <a:cs typeface="Arial" pitchFamily="34" charset="0"/>
            </a:endParaRPr>
          </a:p>
          <a:p>
            <a:r>
              <a:rPr lang="en-US" sz="1000" kern="1200" dirty="0">
                <a:solidFill>
                  <a:schemeClr val="bg1"/>
                </a:solidFill>
                <a:latin typeface="+mn-lt"/>
                <a:ea typeface="+mn-ea"/>
                <a:cs typeface="+mn-cs"/>
              </a:rPr>
              <a:t>With more than 180,000 people in over 40 countries, Capgemini is one of the world's foremost providers of consulting, technology and outsourcing services. The Group reported 2015 global revenues of EUR 11.9 billion. </a:t>
            </a:r>
          </a:p>
          <a:p>
            <a:endParaRPr lang="en-US" sz="1000" kern="1200" dirty="0">
              <a:solidFill>
                <a:schemeClr val="bg1"/>
              </a:solidFill>
              <a:latin typeface="+mn-lt"/>
              <a:ea typeface="+mn-ea"/>
              <a:cs typeface="+mn-cs"/>
            </a:endParaRPr>
          </a:p>
          <a:p>
            <a:r>
              <a:rPr lang="en-US" sz="1000" kern="1200" dirty="0">
                <a:solidFill>
                  <a:schemeClr val="bg1"/>
                </a:solidFill>
                <a:latin typeface="+mn-lt"/>
                <a:ea typeface="+mn-ea"/>
                <a:cs typeface="+mn-cs"/>
              </a:rPr>
              <a:t>Together with its clients, Capgemini creates and delivers business, technology and digital solutions that fit their needs, enabling them to achieve innovation and competitiveness. A deeply multicultural organization, Capgemini has developed its own way of working, the Collaborative Business </a:t>
            </a:r>
            <a:r>
              <a:rPr lang="en-US" sz="1000" kern="1200" dirty="0" err="1">
                <a:solidFill>
                  <a:schemeClr val="bg1"/>
                </a:solidFill>
                <a:latin typeface="+mn-lt"/>
                <a:ea typeface="+mn-ea"/>
                <a:cs typeface="+mn-cs"/>
              </a:rPr>
              <a:t>Experience</a:t>
            </a:r>
            <a:r>
              <a:rPr lang="en-US" sz="1000" kern="1200" baseline="30000" dirty="0" err="1">
                <a:solidFill>
                  <a:schemeClr val="bg1"/>
                </a:solidFill>
                <a:latin typeface="+mn-lt"/>
                <a:ea typeface="+mn-ea"/>
                <a:cs typeface="+mn-cs"/>
              </a:rPr>
              <a:t>TM</a:t>
            </a:r>
            <a:r>
              <a:rPr lang="en-US" sz="1000" kern="1200" dirty="0">
                <a:solidFill>
                  <a:schemeClr val="bg1"/>
                </a:solidFill>
                <a:latin typeface="+mn-lt"/>
                <a:ea typeface="+mn-ea"/>
                <a:cs typeface="+mn-cs"/>
              </a:rPr>
              <a:t>, and draws on </a:t>
            </a:r>
            <a:r>
              <a:rPr lang="en-US" sz="1000" kern="1200" dirty="0" err="1">
                <a:solidFill>
                  <a:schemeClr val="bg1"/>
                </a:solidFill>
                <a:latin typeface="+mn-lt"/>
                <a:ea typeface="+mn-ea"/>
                <a:cs typeface="+mn-cs"/>
              </a:rPr>
              <a:t>Rightshore</a:t>
            </a:r>
            <a:r>
              <a:rPr lang="en-US" sz="1000" b="1" kern="1200" baseline="30000" dirty="0">
                <a:solidFill>
                  <a:schemeClr val="bg1"/>
                </a:solidFill>
                <a:latin typeface="+mn-lt"/>
                <a:ea typeface="+mn-ea"/>
                <a:cs typeface="+mn-cs"/>
              </a:rPr>
              <a:t>®</a:t>
            </a:r>
            <a:r>
              <a:rPr lang="en-US" sz="1000" kern="1200" dirty="0">
                <a:solidFill>
                  <a:schemeClr val="bg1"/>
                </a:solidFill>
                <a:latin typeface="+mn-lt"/>
                <a:ea typeface="+mn-ea"/>
                <a:cs typeface="+mn-cs"/>
              </a:rPr>
              <a:t>, its worldwide delivery model.</a:t>
            </a:r>
            <a:endParaRPr lang="fr-FR" sz="1000" kern="1200" dirty="0">
              <a:solidFill>
                <a:schemeClr val="bg1"/>
              </a:solidFill>
              <a:latin typeface="+mn-lt"/>
              <a:ea typeface="+mn-ea"/>
              <a:cs typeface="+mn-cs"/>
            </a:endParaRPr>
          </a:p>
        </p:txBody>
      </p:sp>
      <p:pic>
        <p:nvPicPr>
          <p:cNvPr id="10" name="Image 9" descr="ppt_Label_CBE.png"/>
          <p:cNvPicPr>
            <a:picLocks noChangeAspect="1"/>
          </p:cNvPicPr>
          <p:nvPr userDrawn="1"/>
        </p:nvPicPr>
        <p:blipFill>
          <a:blip r:embed="rId8" cstate="email"/>
          <a:stretch>
            <a:fillRect/>
          </a:stretch>
        </p:blipFill>
        <p:spPr>
          <a:xfrm>
            <a:off x="814448" y="3458687"/>
            <a:ext cx="576000" cy="5760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0090" name="think-cell Slide" r:id="rId5" imgW="360" imgH="360" progId="">
                  <p:embed/>
                </p:oleObj>
              </mc:Choice>
              <mc:Fallback>
                <p:oleObj name="think-cell Slide" r:id="rId5" imgW="360" imgH="360" progId="">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userDrawn="1">
            <p:custDataLst>
              <p:tags r:id="rId3"/>
            </p:custDataLst>
          </p:nvPr>
        </p:nvSpPr>
        <p:spPr>
          <a:xfrm>
            <a:off x="4904792" y="6410445"/>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a:solidFill>
                  <a:schemeClr val="bg1"/>
                </a:solidFill>
                <a:latin typeface="Arial" pitchFamily="34" charset="0"/>
                <a:cs typeface="Arial" pitchFamily="34" charset="0"/>
              </a:rPr>
              <a:t>© 2016 Capgemini. All rights reserved.</a:t>
            </a:r>
            <a:r>
              <a:rPr lang="en-US" sz="600" b="0" baseline="0" dirty="0">
                <a:solidFill>
                  <a:schemeClr val="bg1"/>
                </a:solidFill>
                <a:latin typeface="Arial" pitchFamily="34" charset="0"/>
                <a:cs typeface="Arial" pitchFamily="34" charset="0"/>
              </a:rPr>
              <a:t>.</a:t>
            </a:r>
            <a:endParaRPr lang="en-US" sz="600" b="0" kern="0" noProof="1">
              <a:solidFill>
                <a:schemeClr val="bg1"/>
              </a:solidFill>
              <a:latin typeface="Arial" pitchFamily="34" charset="0"/>
              <a:cs typeface="Arial"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76171" name="think-cell Slide" r:id="rId5" imgW="360" imgH="360" progId="">
                  <p:embed/>
                </p:oleObj>
              </mc:Choice>
              <mc:Fallback>
                <p:oleObj name="think-cell Slide" r:id="rId5" imgW="360" imgH="360" progId="">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userDrawn="1"/>
        </p:nvSpPr>
        <p:spPr bwMode="auto">
          <a:xfrm flipH="1">
            <a:off x="0" y="0"/>
            <a:ext cx="3981400"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algn="ctr" rtl="0" eaLnBrk="0" fontAlgn="base" hangingPunct="0">
              <a:lnSpc>
                <a:spcPct val="85000"/>
              </a:lnSpc>
              <a:spcBef>
                <a:spcPct val="0"/>
              </a:spcBef>
              <a:spcAft>
                <a:spcPct val="0"/>
              </a:spcAft>
            </a:pPr>
            <a:endParaRPr lang="en-US" sz="2000" b="1" kern="1200" noProof="0">
              <a:solidFill>
                <a:schemeClr val="bg2"/>
              </a:solidFill>
              <a:latin typeface="Arial" charset="0"/>
              <a:ea typeface="+mn-ea"/>
              <a:cs typeface="+mn-cs"/>
            </a:endParaRPr>
          </a:p>
        </p:txBody>
      </p:sp>
      <p:sp>
        <p:nvSpPr>
          <p:cNvPr id="2" name="Titre 1"/>
          <p:cNvSpPr>
            <a:spLocks noGrp="1"/>
          </p:cNvSpPr>
          <p:nvPr>
            <p:ph type="title" hasCustomPrompt="1"/>
            <p:custDataLst>
              <p:tags r:id="rId3"/>
            </p:custDataLst>
          </p:nvPr>
        </p:nvSpPr>
        <p:spPr>
          <a:xfrm>
            <a:off x="314326" y="962025"/>
            <a:ext cx="3124200" cy="2248140"/>
          </a:xfrm>
          <a:prstGeom prst="rect">
            <a:avLst/>
          </a:prstGeom>
        </p:spPr>
        <p:txBody>
          <a:bodyPr lIns="180000" tIns="33059" rIns="36000" bIns="33059" anchor="ctr" anchorCtr="0"/>
          <a:lstStyle>
            <a:lvl1pPr algn="l">
              <a:defRPr lang="en-US" sz="4000"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839694" rtl="0" eaLnBrk="1" latinLnBrk="0" hangingPunct="1">
              <a:spcBef>
                <a:spcPct val="0"/>
              </a:spcBef>
              <a:buNone/>
            </a:pPr>
            <a:r>
              <a:rPr lang="en-US" noProof="0" dirty="0"/>
              <a:t>Click here to edit master text</a:t>
            </a:r>
          </a:p>
        </p:txBody>
      </p:sp>
      <p:sp>
        <p:nvSpPr>
          <p:cNvPr id="10" name="Espace réservé du contenu 9"/>
          <p:cNvSpPr>
            <a:spLocks noGrp="1"/>
          </p:cNvSpPr>
          <p:nvPr>
            <p:ph sz="quarter" idx="10"/>
          </p:nvPr>
        </p:nvSpPr>
        <p:spPr>
          <a:xfrm>
            <a:off x="4140000" y="1512000"/>
            <a:ext cx="5256213" cy="4788000"/>
          </a:xfrm>
        </p:spPr>
        <p:txBody>
          <a:bodyPr/>
          <a:lstStyle/>
          <a:p>
            <a:pPr lvl="0"/>
            <a:r>
              <a:rPr lang="en-US"/>
              <a:t>Click to edit Master text styles</a:t>
            </a:r>
          </a:p>
          <a:p>
            <a:pPr lvl="1"/>
            <a:r>
              <a:rPr lang="en-US"/>
              <a:t>Second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8827" name="think-cell Slide" r:id="rId6" imgW="360" imgH="360" progId="">
                  <p:embed/>
                </p:oleObj>
              </mc:Choice>
              <mc:Fallback>
                <p:oleObj name="think-cell Slide" r:id="rId6" imgW="360" imgH="360" progId="">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1494765"/>
            <a:ext cx="958260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9851" name="think-cell Slide" r:id="rId7" imgW="360" imgH="360" progId="">
                  <p:embed/>
                </p:oleObj>
              </mc:Choice>
              <mc:Fallback>
                <p:oleObj name="think-cell Slide" r:id="rId7" imgW="360" imgH="360" progId="">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2111956"/>
            <a:ext cx="9582608"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23487" y="1495447"/>
            <a:ext cx="9598643"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3946" name="think-cell Slide" r:id="rId7" imgW="360" imgH="360" progId="">
                  <p:embed/>
                </p:oleObj>
              </mc:Choice>
              <mc:Fallback>
                <p:oleObj name="think-cell Slide" r:id="rId7" imgW="360" imgH="360" progId="">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14709" y="1533439"/>
            <a:ext cx="4502138"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5022838" y="1533440"/>
            <a:ext cx="4502138"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2922" name="think-cell Slide" r:id="rId9" imgW="360" imgH="360" progId="">
                  <p:embed/>
                </p:oleObj>
              </mc:Choice>
              <mc:Fallback>
                <p:oleObj name="think-cell Slide" r:id="rId9" imgW="360" imgH="360" progId="">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37533" y="1436915"/>
            <a:ext cx="4645914"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37533"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5051356"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37533" y="3820890"/>
            <a:ext cx="4645914"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1898" name="think-cell Slide" r:id="rId5" imgW="360" imgH="360" progId="">
                  <p:embed/>
                </p:oleObj>
              </mc:Choice>
              <mc:Fallback>
                <p:oleObj name="think-cell Slide" r:id="rId5" imgW="360" imgH="360" progId="">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76842" name="think-cell Slide" r:id="rId4" imgW="360" imgH="360" progId="">
                  <p:embed/>
                </p:oleObj>
              </mc:Choice>
              <mc:Fallback>
                <p:oleObj name="think-cell Slide" r:id="rId4" imgW="360" imgH="360" progId="">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3.xml"/><Relationship Id="rId18" Type="http://schemas.openxmlformats.org/officeDocument/2006/relationships/tags" Target="../tags/tag8.xml"/><Relationship Id="rId3" Type="http://schemas.openxmlformats.org/officeDocument/2006/relationships/slideLayout" Target="../slideLayouts/slideLayout3.xml"/><Relationship Id="rId21" Type="http://schemas.openxmlformats.org/officeDocument/2006/relationships/image" Target="../media/image2.jpeg"/><Relationship Id="rId7" Type="http://schemas.openxmlformats.org/officeDocument/2006/relationships/slideLayout" Target="../slideLayouts/slideLayout7.xml"/><Relationship Id="rId12" Type="http://schemas.openxmlformats.org/officeDocument/2006/relationships/tags" Target="../tags/tag2.xml"/><Relationship Id="rId17" Type="http://schemas.openxmlformats.org/officeDocument/2006/relationships/tags" Target="../tags/tag7.xml"/><Relationship Id="rId2" Type="http://schemas.openxmlformats.org/officeDocument/2006/relationships/slideLayout" Target="../slideLayouts/slideLayout2.xml"/><Relationship Id="rId16" Type="http://schemas.openxmlformats.org/officeDocument/2006/relationships/tags" Target="../tags/tag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tags" Target="../tags/tag5.xml"/><Relationship Id="rId10" Type="http://schemas.openxmlformats.org/officeDocument/2006/relationships/theme" Target="../theme/theme1.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1.emf"/><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oleObject" Target="../embeddings/oleObject10.bin"/><Relationship Id="rId5" Type="http://schemas.openxmlformats.org/officeDocument/2006/relationships/tags" Target="../tags/tag37.xml"/><Relationship Id="rId4" Type="http://schemas.openxmlformats.org/officeDocument/2006/relationships/vmlDrawing" Target="../drawings/vmlDrawing10.vml"/></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tags" Target="../tags/tag51.xml"/><Relationship Id="rId18" Type="http://schemas.openxmlformats.org/officeDocument/2006/relationships/image" Target="../media/image5.png"/><Relationship Id="rId26" Type="http://schemas.openxmlformats.org/officeDocument/2006/relationships/image" Target="../media/image9.gif"/><Relationship Id="rId3" Type="http://schemas.openxmlformats.org/officeDocument/2006/relationships/theme" Target="../theme/theme3.xml"/><Relationship Id="rId21" Type="http://schemas.openxmlformats.org/officeDocument/2006/relationships/hyperlink" Target="http://www.twitter.com/capgemini" TargetMode="External"/><Relationship Id="rId7" Type="http://schemas.openxmlformats.org/officeDocument/2006/relationships/tags" Target="../tags/tag45.xml"/><Relationship Id="rId12" Type="http://schemas.openxmlformats.org/officeDocument/2006/relationships/tags" Target="../tags/tag50.xml"/><Relationship Id="rId17" Type="http://schemas.openxmlformats.org/officeDocument/2006/relationships/hyperlink" Target="http://www.facebook.com/Capgemini" TargetMode="External"/><Relationship Id="rId25" Type="http://schemas.openxmlformats.org/officeDocument/2006/relationships/hyperlink" Target="http://www.slideshare.net/capgemini" TargetMode="External"/><Relationship Id="rId2" Type="http://schemas.openxmlformats.org/officeDocument/2006/relationships/slideLayout" Target="../slideLayouts/slideLayout13.xml"/><Relationship Id="rId16" Type="http://schemas.openxmlformats.org/officeDocument/2006/relationships/image" Target="../media/image4.emf"/><Relationship Id="rId20"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tags" Target="../tags/tag44.xml"/><Relationship Id="rId11" Type="http://schemas.openxmlformats.org/officeDocument/2006/relationships/tags" Target="../tags/tag49.xml"/><Relationship Id="rId24" Type="http://schemas.openxmlformats.org/officeDocument/2006/relationships/image" Target="../media/image8.png"/><Relationship Id="rId5" Type="http://schemas.openxmlformats.org/officeDocument/2006/relationships/tags" Target="../tags/tag43.xml"/><Relationship Id="rId15" Type="http://schemas.openxmlformats.org/officeDocument/2006/relationships/image" Target="../media/image1.emf"/><Relationship Id="rId23" Type="http://schemas.openxmlformats.org/officeDocument/2006/relationships/hyperlink" Target="http://www.youtube.com/capgeminimedia" TargetMode="External"/><Relationship Id="rId10" Type="http://schemas.openxmlformats.org/officeDocument/2006/relationships/tags" Target="../tags/tag48.xml"/><Relationship Id="rId19" Type="http://schemas.openxmlformats.org/officeDocument/2006/relationships/hyperlink" Target="http://www.linkedin.com/company/capgemini" TargetMode="External"/><Relationship Id="rId4" Type="http://schemas.openxmlformats.org/officeDocument/2006/relationships/vmlDrawing" Target="../drawings/vmlDrawing13.vml"/><Relationship Id="rId9" Type="http://schemas.openxmlformats.org/officeDocument/2006/relationships/tags" Target="../tags/tag47.xml"/><Relationship Id="rId14" Type="http://schemas.openxmlformats.org/officeDocument/2006/relationships/oleObject" Target="../embeddings/oleObject13.bin"/><Relationship Id="rId22" Type="http://schemas.openxmlformats.org/officeDocument/2006/relationships/image" Target="../media/image7.png"/><Relationship Id="rId27"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091" name="think-cell Slide" r:id="rId19" imgW="360" imgH="360" progId="">
                  <p:embed/>
                </p:oleObj>
              </mc:Choice>
              <mc:Fallback>
                <p:oleObj name="think-cell Slide" r:id="rId19" imgW="360" imgH="360" progId="">
                  <p:embed/>
                  <p:pic>
                    <p:nvPicPr>
                      <p:cNvPr id="0" name="Picture 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3"/>
            </p:custDataLst>
          </p:nvPr>
        </p:nvSpPr>
        <p:spPr>
          <a:xfrm>
            <a:off x="1" y="0"/>
            <a:ext cx="9905999" cy="1002135"/>
          </a:xfrm>
          <a:prstGeom prst="rect">
            <a:avLst/>
          </a:prstGeom>
        </p:spPr>
        <p:txBody>
          <a:bodyPr vert="horz" lIns="297529" tIns="33059" rIns="165294" bIns="33059" rtlCol="0" anchor="ctr">
            <a:noAutofit/>
          </a:bodyPr>
          <a:lstStyle/>
          <a:p>
            <a:r>
              <a:rPr lang="fr-FR" noProof="0" dirty="0"/>
              <a:t>Cliquez pour modifier le style du titre</a:t>
            </a:r>
            <a:endParaRPr lang="en-US" noProof="0" dirty="0"/>
          </a:p>
        </p:txBody>
      </p:sp>
      <p:sp>
        <p:nvSpPr>
          <p:cNvPr id="3" name="Text Placeholder 2"/>
          <p:cNvSpPr>
            <a:spLocks noGrp="1"/>
          </p:cNvSpPr>
          <p:nvPr>
            <p:ph type="body" idx="1"/>
            <p:custDataLst>
              <p:tags r:id="rId14"/>
            </p:custDataLst>
          </p:nvPr>
        </p:nvSpPr>
        <p:spPr>
          <a:xfrm>
            <a:off x="323392" y="1501977"/>
            <a:ext cx="9438125"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1" name="TextBox 10"/>
          <p:cNvSpPr txBox="1"/>
          <p:nvPr>
            <p:custDataLst>
              <p:tags r:id="rId15"/>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6"/>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17"/>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a:solidFill>
                  <a:schemeClr val="tx2"/>
                </a:solidFill>
                <a:latin typeface="+mj-lt"/>
                <a:cs typeface="Helvetica Light"/>
              </a:rPr>
              <a:t>Copyright © Capgemini 2016. All Rights Reserved</a:t>
            </a:r>
          </a:p>
        </p:txBody>
      </p:sp>
      <p:cxnSp>
        <p:nvCxnSpPr>
          <p:cNvPr id="15" name="Straight Connector 5"/>
          <p:cNvCxnSpPr/>
          <p:nvPr>
            <p:custDataLst>
              <p:tags r:id="rId18"/>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2060" name="Picture 12" descr="CG_new">
            <a:extLst>
              <a:ext uri="{FF2B5EF4-FFF2-40B4-BE49-F238E27FC236}">
                <a16:creationId xmlns:a16="http://schemas.microsoft.com/office/drawing/2014/main" xmlns="" id="{117F0FE9-224E-4C78-B0CF-2A0F57879F5C}"/>
              </a:ext>
            </a:extLst>
          </p:cNvPr>
          <p:cNvPicPr>
            <a:picLocks noChangeAspect="1" noChangeArrowheads="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323392" y="6419556"/>
            <a:ext cx="15240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37" r:id="rId1"/>
    <p:sldLayoutId id="2147483987" r:id="rId2"/>
    <p:sldLayoutId id="2147483965" r:id="rId3"/>
    <p:sldLayoutId id="2147483966" r:id="rId4"/>
    <p:sldLayoutId id="2147483962" r:id="rId5"/>
    <p:sldLayoutId id="2147483963" r:id="rId6"/>
    <p:sldLayoutId id="2147483968" r:id="rId7"/>
    <p:sldLayoutId id="2147483964" r:id="rId8"/>
    <p:sldLayoutId id="2147483934" r:id="rId9"/>
  </p:sldLayoutIdLst>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9066" name="think-cell Slide" r:id="rId6" imgW="360" imgH="360" progId="">
                  <p:embed/>
                </p:oleObj>
              </mc:Choice>
              <mc:Fallback>
                <p:oleObj name="think-cell Slide" r:id="rId6" imgW="360" imgH="360" progId="">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88" r:id="rId1"/>
    <p:sldLayoutId id="2147483977" r:id="rId2"/>
  </p:sldLayoutIdLst>
  <p:hf sldNum="0" hdr="0" dt="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5"/>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163" name="think-cell Slide" r:id="rId14" imgW="360" imgH="360" progId="">
                  <p:embed/>
                </p:oleObj>
              </mc:Choice>
              <mc:Fallback>
                <p:oleObj name="think-cell Slide" r:id="rId14" imgW="360" imgH="360" progId="">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6"/>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7"/>
            </p:custDataLst>
          </p:nvPr>
        </p:nvPicPr>
        <p:blipFill>
          <a:blip r:embed="rId16" cstate="email"/>
          <a:srcRect/>
          <a:stretch>
            <a:fillRect/>
          </a:stretch>
        </p:blipFill>
        <p:spPr bwMode="auto">
          <a:xfrm>
            <a:off x="6406875" y="1209254"/>
            <a:ext cx="2880000" cy="229353"/>
          </a:xfrm>
          <a:prstGeom prst="rect">
            <a:avLst/>
          </a:prstGeom>
          <a:noFill/>
        </p:spPr>
      </p:pic>
      <p:sp>
        <p:nvSpPr>
          <p:cNvPr id="15" name="Rectangle 14"/>
          <p:cNvSpPr/>
          <p:nvPr>
            <p:custDataLst>
              <p:tags r:id="rId8"/>
            </p:custDataLst>
          </p:nvPr>
        </p:nvSpPr>
        <p:spPr>
          <a:xfrm>
            <a:off x="6763620" y="5457935"/>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7"/>
          </p:cNvPr>
          <p:cNvPicPr>
            <a:picLocks noChangeAspect="1" noChangeArrowheads="1"/>
          </p:cNvPicPr>
          <p:nvPr>
            <p:custDataLst>
              <p:tags r:id="rId9"/>
            </p:custDataLst>
          </p:nvPr>
        </p:nvPicPr>
        <p:blipFill>
          <a:blip r:embed="rId18" cstate="email"/>
          <a:srcRect/>
          <a:stretch>
            <a:fillRect/>
          </a:stretch>
        </p:blipFill>
        <p:spPr bwMode="auto">
          <a:xfrm>
            <a:off x="7689877" y="5932547"/>
            <a:ext cx="278223" cy="263770"/>
          </a:xfrm>
          <a:prstGeom prst="rect">
            <a:avLst/>
          </a:prstGeom>
          <a:noFill/>
        </p:spPr>
      </p:pic>
      <p:pic>
        <p:nvPicPr>
          <p:cNvPr id="17" name="Picture 4" descr="C:\Users\UserSim\Desktop\DS_icons\128x128 shadows\linkedin.png">
            <a:hlinkClick r:id="rId19"/>
          </p:cNvPr>
          <p:cNvPicPr>
            <a:picLocks noChangeAspect="1" noChangeArrowheads="1"/>
          </p:cNvPicPr>
          <p:nvPr>
            <p:custDataLst>
              <p:tags r:id="rId10"/>
            </p:custDataLst>
          </p:nvPr>
        </p:nvPicPr>
        <p:blipFill>
          <a:blip r:embed="rId20" cstate="email"/>
          <a:srcRect/>
          <a:stretch>
            <a:fillRect/>
          </a:stretch>
        </p:blipFill>
        <p:spPr bwMode="auto">
          <a:xfrm>
            <a:off x="8025290" y="5932547"/>
            <a:ext cx="281313" cy="266700"/>
          </a:xfrm>
          <a:prstGeom prst="rect">
            <a:avLst/>
          </a:prstGeom>
          <a:noFill/>
        </p:spPr>
      </p:pic>
      <p:pic>
        <p:nvPicPr>
          <p:cNvPr id="18" name="Picture 5" descr="C:\Users\UserSim\Desktop\DS_icons\128x128 shadows\twitter.png">
            <a:hlinkClick r:id="rId21"/>
          </p:cNvPr>
          <p:cNvPicPr>
            <a:picLocks noChangeAspect="1" noChangeArrowheads="1"/>
          </p:cNvPicPr>
          <p:nvPr>
            <p:custDataLst>
              <p:tags r:id="rId11"/>
            </p:custDataLst>
          </p:nvPr>
        </p:nvPicPr>
        <p:blipFill>
          <a:blip r:embed="rId22" cstate="email"/>
          <a:srcRect/>
          <a:stretch>
            <a:fillRect/>
          </a:stretch>
        </p:blipFill>
        <p:spPr bwMode="auto">
          <a:xfrm>
            <a:off x="8654345" y="5932547"/>
            <a:ext cx="281313" cy="266700"/>
          </a:xfrm>
          <a:prstGeom prst="rect">
            <a:avLst/>
          </a:prstGeom>
          <a:noFill/>
        </p:spPr>
      </p:pic>
      <p:pic>
        <p:nvPicPr>
          <p:cNvPr id="19" name="Picture 6" descr="C:\Users\UserSim\Desktop\DS_icons\128x128 shadows\youtube.png">
            <a:hlinkClick r:id="rId23"/>
          </p:cNvPr>
          <p:cNvPicPr>
            <a:picLocks noChangeAspect="1" noChangeArrowheads="1"/>
          </p:cNvPicPr>
          <p:nvPr>
            <p:custDataLst>
              <p:tags r:id="rId12"/>
            </p:custDataLst>
          </p:nvPr>
        </p:nvPicPr>
        <p:blipFill>
          <a:blip r:embed="rId24" cstate="email"/>
          <a:srcRect/>
          <a:stretch>
            <a:fillRect/>
          </a:stretch>
        </p:blipFill>
        <p:spPr bwMode="auto">
          <a:xfrm>
            <a:off x="8992848" y="5932547"/>
            <a:ext cx="281313" cy="266700"/>
          </a:xfrm>
          <a:prstGeom prst="rect">
            <a:avLst/>
          </a:prstGeom>
          <a:noFill/>
        </p:spPr>
      </p:pic>
      <p:pic>
        <p:nvPicPr>
          <p:cNvPr id="20" name="Image 22" descr="Picto_Slideshare.gif">
            <a:hlinkClick r:id="rId25"/>
          </p:cNvPr>
          <p:cNvPicPr preferRelativeResize="0">
            <a:picLocks/>
          </p:cNvPicPr>
          <p:nvPr>
            <p:custDataLst>
              <p:tags r:id="rId13"/>
            </p:custDataLst>
          </p:nvPr>
        </p:nvPicPr>
        <p:blipFill>
          <a:blip r:embed="rId26" cstate="email"/>
          <a:srcRect l="4793" t="6316" r="5718" b="7969"/>
          <a:stretch>
            <a:fillRect/>
          </a:stretch>
        </p:blipFill>
        <p:spPr>
          <a:xfrm>
            <a:off x="8363793" y="5932547"/>
            <a:ext cx="233362" cy="238125"/>
          </a:xfrm>
          <a:prstGeom prst="roundRect">
            <a:avLst/>
          </a:prstGeom>
          <a:effectLst>
            <a:outerShdw blurRad="38100" dist="25400" dir="5400000" sx="98000" sy="98000" algn="t" rotWithShape="0">
              <a:schemeClr val="tx2">
                <a:alpha val="51000"/>
              </a:schemeClr>
            </a:outerShdw>
          </a:effectLst>
        </p:spPr>
      </p:pic>
      <p:pic>
        <p:nvPicPr>
          <p:cNvPr id="133131" name="Picture 11" descr="CG_new">
            <a:extLst>
              <a:ext uri="{FF2B5EF4-FFF2-40B4-BE49-F238E27FC236}">
                <a16:creationId xmlns:a16="http://schemas.microsoft.com/office/drawing/2014/main" xmlns="" id="{0758FDC7-D29F-4EFB-B5BB-2C2633AA22F6}"/>
              </a:ext>
            </a:extLst>
          </p:cNvPr>
          <p:cNvPicPr>
            <a:picLocks noChangeAspect="1" noChangeArrowheads="1"/>
          </p:cNvPicPr>
          <p:nvPr userDrawn="1"/>
        </p:nvPicPr>
        <p:blipFill>
          <a:blip r:embed="rId27">
            <a:extLst>
              <a:ext uri="{28A0092B-C50C-407E-A947-70E740481C1C}">
                <a14:useLocalDpi xmlns:a14="http://schemas.microsoft.com/office/drawing/2010/main" val="0"/>
              </a:ext>
            </a:extLst>
          </a:blip>
          <a:srcRect/>
          <a:stretch>
            <a:fillRect/>
          </a:stretch>
        </p:blipFill>
        <p:spPr bwMode="auto">
          <a:xfrm>
            <a:off x="1051047" y="1209254"/>
            <a:ext cx="15240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89" r:id="rId1"/>
    <p:sldLayoutId id="2147483961" r:id="rId2"/>
  </p:sldLayoutIdLst>
  <p:hf sldNum="0" hdr="0" dt="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5.xml"/><Relationship Id="rId1" Type="http://schemas.openxmlformats.org/officeDocument/2006/relationships/vmlDrawing" Target="../drawings/vmlDrawing20.vml"/><Relationship Id="rId5" Type="http://schemas.openxmlformats.org/officeDocument/2006/relationships/image" Target="../media/image1.emf"/><Relationship Id="rId4" Type="http://schemas.openxmlformats.org/officeDocument/2006/relationships/oleObject" Target="../embeddings/oleObject20.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Unix#cite_note-8" TargetMode="External"/><Relationship Id="rId2" Type="http://schemas.openxmlformats.org/officeDocument/2006/relationships/hyperlink" Target="https://en.wikipedia.org/wiki/Unix#cite_note-7"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tags" Target="../tags/tag62.xml"/><Relationship Id="rId7" Type="http://schemas.openxmlformats.org/officeDocument/2006/relationships/image" Target="../media/image12.png"/><Relationship Id="rId2" Type="http://schemas.openxmlformats.org/officeDocument/2006/relationships/tags" Target="../tags/tag61.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19.vml"/><Relationship Id="rId6" Type="http://schemas.openxmlformats.org/officeDocument/2006/relationships/image" Target="../media/image1.emf"/><Relationship Id="rId5" Type="http://schemas.openxmlformats.org/officeDocument/2006/relationships/oleObject" Target="../embeddings/oleObject19.bin"/><Relationship Id="rId4"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0" y="2920743"/>
            <a:ext cx="7347098" cy="1482725"/>
          </a:xfrm>
          <a:prstGeom prst="rect">
            <a:avLst/>
          </a:prstGeom>
        </p:spPr>
        <p:txBody>
          <a:bodyPr vert="horz" lIns="36000" tIns="36000" rIns="360000" bIns="36000" rtlCol="0" anchor="t">
            <a:noAutofit/>
          </a:bodyPr>
          <a:lstStyle/>
          <a:p>
            <a:pPr marL="361950" lvl="0" defTabSz="995690">
              <a:lnSpc>
                <a:spcPct val="85000"/>
              </a:lnSpc>
              <a:spcBef>
                <a:spcPct val="0"/>
              </a:spcBef>
              <a:defRPr/>
            </a:pPr>
            <a:r>
              <a:rPr lang="en-US" sz="3600" b="1" dirty="0" smtClean="0">
                <a:latin typeface="Times New Roman" panose="02020603050405020304" pitchFamily="18" charset="0"/>
                <a:cs typeface="Times New Roman" panose="02020603050405020304" pitchFamily="18" charset="0"/>
              </a:rPr>
              <a:t>UNIX OS- Hands </a:t>
            </a:r>
            <a:r>
              <a:rPr lang="en-US" sz="3600" b="1" dirty="0">
                <a:latin typeface="Times New Roman" panose="02020603050405020304" pitchFamily="18" charset="0"/>
                <a:cs typeface="Times New Roman" panose="02020603050405020304" pitchFamily="18" charset="0"/>
              </a:rPr>
              <a:t>On Guide</a:t>
            </a: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Rectangle 3"/>
          <p:cNvSpPr txBox="1">
            <a:spLocks noChangeArrowheads="1"/>
          </p:cNvSpPr>
          <p:nvPr/>
        </p:nvSpPr>
        <p:spPr>
          <a:xfrm>
            <a:off x="0" y="4511565"/>
            <a:ext cx="5531265" cy="760412"/>
          </a:xfrm>
          <a:prstGeom prst="rect">
            <a:avLst/>
          </a:prstGeom>
        </p:spPr>
        <p:txBody>
          <a:bodyPr/>
          <a:lstStyle/>
          <a:p>
            <a:pPr marL="166189" marR="0" lvl="0" indent="-166189" algn="l"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r>
              <a:rPr lang="fr-FR" sz="2200" dirty="0" smtClean="0">
                <a:solidFill>
                  <a:schemeClr val="bg2">
                    <a:lumMod val="50000"/>
                  </a:schemeClr>
                </a:solidFill>
                <a:latin typeface="Times New Roman" panose="02020603050405020304" pitchFamily="18" charset="0"/>
                <a:cs typeface="Times New Roman" panose="02020603050405020304" pitchFamily="18" charset="0"/>
              </a:rPr>
              <a:t>Kshitij Kumar Agarwal</a:t>
            </a:r>
            <a:endParaRPr kumimoji="0" lang="fr-FR" sz="2200" b="0" i="0" u="none" strike="noStrike" kern="1200" cap="none" spc="0" normalizeH="0" baseline="0" noProof="0" dirty="0">
              <a:ln>
                <a:noFill/>
              </a:ln>
              <a:solidFill>
                <a:schemeClr val="bg2">
                  <a:lumMod val="50000"/>
                </a:schemeClr>
              </a:solidFill>
              <a:effectLst/>
              <a:uLnTx/>
              <a:uFillTx/>
              <a:latin typeface="Times New Roman" panose="02020603050405020304" pitchFamily="18" charset="0"/>
              <a:cs typeface="Times New Roman" panose="02020603050405020304" pitchFamily="18" charset="0"/>
            </a:endParaRPr>
          </a:p>
          <a:p>
            <a:pPr marL="166189" marR="0" lvl="0" indent="-166189" algn="l"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r>
              <a:rPr lang="fr-FR" sz="2200" smtClean="0">
                <a:solidFill>
                  <a:schemeClr val="bg2">
                    <a:lumMod val="50000"/>
                  </a:schemeClr>
                </a:solidFill>
                <a:latin typeface="Times New Roman" panose="02020603050405020304" pitchFamily="18" charset="0"/>
                <a:cs typeface="Times New Roman" panose="02020603050405020304" pitchFamily="18" charset="0"/>
              </a:rPr>
              <a:t>06/03/2019</a:t>
            </a:r>
            <a:endParaRPr kumimoji="0" lang="en-US" sz="2200" b="0" i="0" u="none" strike="noStrike" kern="1200" cap="none" spc="0" normalizeH="0" baseline="0" noProof="0" dirty="0">
              <a:ln>
                <a:noFill/>
              </a:ln>
              <a:solidFill>
                <a:schemeClr val="bg2">
                  <a:lumMod val="50000"/>
                </a:schemeClr>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52942"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dirty="0" smtClean="0"/>
              <a:t>Commonly Used Commands</a:t>
            </a:r>
            <a:endParaRPr lang="en-US" dirty="0"/>
          </a:p>
        </p:txBody>
      </p:sp>
      <p:sp>
        <p:nvSpPr>
          <p:cNvPr id="3" name="Content Placeholder 2"/>
          <p:cNvSpPr>
            <a:spLocks noGrp="1"/>
          </p:cNvSpPr>
          <p:nvPr>
            <p:ph idx="1"/>
          </p:nvPr>
        </p:nvSpPr>
        <p:spPr>
          <a:xfrm>
            <a:off x="323392" y="1532586"/>
            <a:ext cx="9582608" cy="4605930"/>
          </a:xfrm>
        </p:spPr>
        <p:txBody>
          <a:bodyPr/>
          <a:lstStyle/>
          <a:p>
            <a:pPr algn="just">
              <a:buFont typeface="Wingdings" panose="05000000000000000000" pitchFamily="2" charset="2"/>
              <a:buChar char="v"/>
            </a:pPr>
            <a:r>
              <a:rPr lang="en-US" dirty="0" smtClean="0"/>
              <a:t> ls  – Used to display file names and sub directories in a directory.</a:t>
            </a:r>
          </a:p>
          <a:p>
            <a:pPr algn="just">
              <a:buFont typeface="Wingdings" panose="05000000000000000000" pitchFamily="2" charset="2"/>
              <a:buChar char="v"/>
            </a:pPr>
            <a:endParaRPr lang="en-US" dirty="0" smtClean="0"/>
          </a:p>
          <a:p>
            <a:pPr algn="just">
              <a:buFont typeface="Wingdings" panose="05000000000000000000" pitchFamily="2" charset="2"/>
              <a:buChar char="v"/>
            </a:pPr>
            <a:r>
              <a:rPr lang="en-US" dirty="0"/>
              <a:t> </a:t>
            </a:r>
            <a:r>
              <a:rPr lang="en-US" dirty="0" smtClean="0"/>
              <a:t>mkdir  – Used to create a directory.</a:t>
            </a:r>
          </a:p>
          <a:p>
            <a:pPr algn="just">
              <a:buFont typeface="Wingdings" panose="05000000000000000000" pitchFamily="2" charset="2"/>
              <a:buChar char="v"/>
            </a:pPr>
            <a:endParaRPr lang="en-US" dirty="0" smtClean="0"/>
          </a:p>
          <a:p>
            <a:pPr algn="just">
              <a:buFont typeface="Wingdings" panose="05000000000000000000" pitchFamily="2" charset="2"/>
              <a:buChar char="v"/>
            </a:pPr>
            <a:r>
              <a:rPr lang="en-US" dirty="0" smtClean="0"/>
              <a:t> rm – Used to delete files or directories.</a:t>
            </a:r>
          </a:p>
          <a:p>
            <a:pPr algn="just">
              <a:buFont typeface="Wingdings" panose="05000000000000000000" pitchFamily="2" charset="2"/>
              <a:buChar char="v"/>
            </a:pPr>
            <a:endParaRPr lang="en-US" dirty="0" smtClean="0"/>
          </a:p>
          <a:p>
            <a:pPr algn="just">
              <a:buFont typeface="Wingdings" panose="05000000000000000000" pitchFamily="2" charset="2"/>
              <a:buChar char="v"/>
            </a:pPr>
            <a:r>
              <a:rPr lang="en-US" dirty="0"/>
              <a:t> </a:t>
            </a:r>
            <a:r>
              <a:rPr lang="en-US" dirty="0" smtClean="0"/>
              <a:t>nl  – Used to print file contents along with the numbers.</a:t>
            </a:r>
          </a:p>
          <a:p>
            <a:pPr algn="just">
              <a:buFont typeface="Wingdings" panose="05000000000000000000" pitchFamily="2" charset="2"/>
              <a:buChar char="v"/>
            </a:pPr>
            <a:endParaRPr lang="en-US" dirty="0" smtClean="0"/>
          </a:p>
          <a:p>
            <a:pPr algn="just">
              <a:buFont typeface="Wingdings" panose="05000000000000000000" pitchFamily="2" charset="2"/>
              <a:buChar char="v"/>
            </a:pPr>
            <a:r>
              <a:rPr lang="en-US" dirty="0"/>
              <a:t> </a:t>
            </a:r>
            <a:r>
              <a:rPr lang="en-US" dirty="0" smtClean="0"/>
              <a:t>pwd  – Used  to check the current working directory.</a:t>
            </a:r>
          </a:p>
          <a:p>
            <a:pPr marL="0" indent="0" algn="just">
              <a:buNone/>
            </a:pPr>
            <a:endParaRPr lang="en-US" dirty="0" smtClean="0"/>
          </a:p>
          <a:p>
            <a:pPr algn="just">
              <a:buFont typeface="Wingdings" panose="05000000000000000000" pitchFamily="2" charset="2"/>
              <a:buChar char="v"/>
            </a:pPr>
            <a:r>
              <a:rPr lang="en-US" dirty="0" smtClean="0"/>
              <a:t> cd  – Used to change the directory.  </a:t>
            </a:r>
          </a:p>
          <a:p>
            <a:pPr>
              <a:buFont typeface="Wingdings" panose="05000000000000000000" pitchFamily="2" charset="2"/>
              <a:buChar char="v"/>
            </a:pPr>
            <a:endParaRPr lang="en-US" dirty="0" smtClean="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8737626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Access Permission</a:t>
            </a:r>
            <a:endParaRPr lang="en-US" dirty="0"/>
          </a:p>
        </p:txBody>
      </p:sp>
      <p:sp>
        <p:nvSpPr>
          <p:cNvPr id="3" name="Content Placeholder 2"/>
          <p:cNvSpPr>
            <a:spLocks noGrp="1"/>
          </p:cNvSpPr>
          <p:nvPr>
            <p:ph idx="1"/>
          </p:nvPr>
        </p:nvSpPr>
        <p:spPr>
          <a:xfrm>
            <a:off x="323392" y="1712890"/>
            <a:ext cx="9582608" cy="4425626"/>
          </a:xfrm>
        </p:spPr>
        <p:txBody>
          <a:bodyPr/>
          <a:lstStyle/>
          <a:p>
            <a:endParaRPr lang="en-US" dirty="0"/>
          </a:p>
        </p:txBody>
      </p:sp>
    </p:spTree>
    <p:extLst>
      <p:ext uri="{BB962C8B-B14F-4D97-AF65-F5344CB8AC3E}">
        <p14:creationId xmlns:p14="http://schemas.microsoft.com/office/powerpoint/2010/main" val="970080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I/O Redirections</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dirty="0"/>
          </a:p>
        </p:txBody>
      </p:sp>
      <p:sp>
        <p:nvSpPr>
          <p:cNvPr id="5" name="Content Placeholder 4"/>
          <p:cNvSpPr>
            <a:spLocks noGrp="1"/>
          </p:cNvSpPr>
          <p:nvPr>
            <p:ph idx="1"/>
          </p:nvPr>
        </p:nvSpPr>
        <p:spPr/>
        <p:txBody>
          <a:bodyPr/>
          <a:lstStyle/>
          <a:p>
            <a:pPr marL="0" indent="0">
              <a:buNone/>
            </a:pPr>
            <a:r>
              <a:rPr lang="en-US" sz="1600" dirty="0" smtClean="0">
                <a:solidFill>
                  <a:srgbClr val="1A1916"/>
                </a:solidFill>
              </a:rPr>
              <a:t> </a:t>
            </a:r>
            <a:r>
              <a:rPr lang="en-US" sz="1800" b="1" dirty="0" smtClean="0">
                <a:solidFill>
                  <a:srgbClr val="1A1916"/>
                </a:solidFill>
              </a:rPr>
              <a:t>Input Redirection </a:t>
            </a:r>
            <a:r>
              <a:rPr lang="en-US" sz="1600" dirty="0" smtClean="0">
                <a:solidFill>
                  <a:srgbClr val="1A1916"/>
                </a:solidFill>
              </a:rPr>
              <a:t>:- </a:t>
            </a:r>
          </a:p>
          <a:p>
            <a:pPr marL="0" indent="0">
              <a:buNone/>
            </a:pPr>
            <a:r>
              <a:rPr lang="en-US" sz="1600" dirty="0" smtClean="0">
                <a:solidFill>
                  <a:srgbClr val="1A1916"/>
                </a:solidFill>
              </a:rPr>
              <a:t>The </a:t>
            </a:r>
            <a:r>
              <a:rPr lang="en-US" sz="1600" dirty="0">
                <a:solidFill>
                  <a:srgbClr val="1A1916"/>
                </a:solidFill>
              </a:rPr>
              <a:t>commands that normally take their input from the standard input can have their input redirected from a file in this manner. For example, to count the number of lines in the file users generated above, you can execute the command as follows −</a:t>
            </a:r>
          </a:p>
          <a:p>
            <a:pPr marL="0" indent="0">
              <a:buNone/>
            </a:pPr>
            <a:r>
              <a:rPr lang="en-US" sz="1600" dirty="0" smtClean="0">
                <a:solidFill>
                  <a:srgbClr val="1A1916"/>
                </a:solidFill>
              </a:rPr>
              <a:t>$</a:t>
            </a:r>
            <a:r>
              <a:rPr lang="en-US" sz="1600" dirty="0" err="1">
                <a:solidFill>
                  <a:srgbClr val="1A1916"/>
                </a:solidFill>
              </a:rPr>
              <a:t>wc</a:t>
            </a:r>
            <a:r>
              <a:rPr lang="en-US" sz="1600" dirty="0">
                <a:solidFill>
                  <a:srgbClr val="1A1916"/>
                </a:solidFill>
              </a:rPr>
              <a:t> -l &lt; </a:t>
            </a:r>
            <a:r>
              <a:rPr lang="en-US" sz="1600" dirty="0" smtClean="0">
                <a:solidFill>
                  <a:srgbClr val="1A1916"/>
                </a:solidFill>
              </a:rPr>
              <a:t>users.</a:t>
            </a:r>
          </a:p>
          <a:p>
            <a:pPr marL="0" indent="0">
              <a:buNone/>
            </a:pPr>
            <a:endParaRPr lang="en-US" sz="1600" dirty="0"/>
          </a:p>
          <a:p>
            <a:pPr marL="0" indent="0">
              <a:buNone/>
            </a:pPr>
            <a:r>
              <a:rPr lang="en-US" sz="1800" b="1" dirty="0" smtClean="0"/>
              <a:t>Output Redirection </a:t>
            </a:r>
            <a:r>
              <a:rPr lang="en-US" sz="1600" dirty="0" smtClean="0"/>
              <a:t>:-</a:t>
            </a:r>
            <a:endParaRPr lang="en-US" sz="1600" dirty="0"/>
          </a:p>
          <a:p>
            <a:pPr marL="0" indent="0">
              <a:buNone/>
            </a:pPr>
            <a:r>
              <a:rPr lang="en-US" sz="1600" dirty="0" smtClean="0">
                <a:solidFill>
                  <a:srgbClr val="1A1916"/>
                </a:solidFill>
              </a:rPr>
              <a:t>The </a:t>
            </a:r>
            <a:r>
              <a:rPr lang="en-US" sz="1600" dirty="0">
                <a:solidFill>
                  <a:srgbClr val="1A1916"/>
                </a:solidFill>
              </a:rPr>
              <a:t>output from a command normally intended for standard output can be easily diverted to a file instead. This capability is known as output </a:t>
            </a:r>
            <a:r>
              <a:rPr lang="en-US" sz="1600" dirty="0" smtClean="0">
                <a:solidFill>
                  <a:srgbClr val="1A1916"/>
                </a:solidFill>
              </a:rPr>
              <a:t>redirection. If </a:t>
            </a:r>
            <a:r>
              <a:rPr lang="en-US" sz="1600" dirty="0">
                <a:solidFill>
                  <a:srgbClr val="1A1916"/>
                </a:solidFill>
              </a:rPr>
              <a:t>the notation &gt; file is appended to any command that normally writes its output to standard output, the output of that command will be written to file instead of your terminal</a:t>
            </a:r>
            <a:r>
              <a:rPr lang="en-US" sz="1600" dirty="0" smtClean="0">
                <a:solidFill>
                  <a:srgbClr val="1A1916"/>
                </a:solidFill>
              </a:rPr>
              <a:t>.</a:t>
            </a:r>
            <a:endParaRPr lang="en-US" sz="1600" dirty="0">
              <a:solidFill>
                <a:srgbClr val="1A1916"/>
              </a:solidFill>
            </a:endParaRPr>
          </a:p>
          <a:p>
            <a:pPr marL="0" indent="0">
              <a:buNone/>
            </a:pPr>
            <a:r>
              <a:rPr lang="en-US" sz="1600" dirty="0">
                <a:solidFill>
                  <a:srgbClr val="1A1916"/>
                </a:solidFill>
              </a:rPr>
              <a:t>Check the following who command which redirects the complete output of the command in the users file.</a:t>
            </a:r>
          </a:p>
          <a:p>
            <a:pPr marL="0" indent="0">
              <a:buNone/>
            </a:pPr>
            <a:r>
              <a:rPr lang="en-US" sz="1600" dirty="0" smtClean="0">
                <a:solidFill>
                  <a:srgbClr val="1A1916"/>
                </a:solidFill>
              </a:rPr>
              <a:t> $ </a:t>
            </a:r>
            <a:r>
              <a:rPr lang="en-US" sz="1600" dirty="0">
                <a:solidFill>
                  <a:srgbClr val="1A1916"/>
                </a:solidFill>
              </a:rPr>
              <a:t>who &gt; </a:t>
            </a:r>
            <a:r>
              <a:rPr lang="en-US" sz="1600" dirty="0" smtClean="0">
                <a:solidFill>
                  <a:srgbClr val="1A1916"/>
                </a:solidFill>
              </a:rPr>
              <a:t>users</a:t>
            </a:r>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36531173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Contd…</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323392" y="1405054"/>
            <a:ext cx="9582608" cy="4733462"/>
          </a:xfrm>
        </p:spPr>
        <p:txBody>
          <a:bodyPr/>
          <a:lstStyle/>
          <a:p>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4646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Contd…</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314265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Contd…</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742155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3834541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Accessing CP sftp folder</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9889906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Contd…</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2606960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Contd…</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3392" y="1494765"/>
            <a:ext cx="9582608" cy="4850279"/>
          </a:xfrm>
        </p:spPr>
        <p:txBody>
          <a:bodyPr/>
          <a:lstStyle/>
          <a:p>
            <a:pPr marL="0" indent="0">
              <a:buNone/>
            </a:pPr>
            <a:endParaRPr lang="en-US" sz="1600" dirty="0"/>
          </a:p>
        </p:txBody>
      </p:sp>
    </p:spTree>
    <p:extLst>
      <p:ext uri="{BB962C8B-B14F-4D97-AF65-F5344CB8AC3E}">
        <p14:creationId xmlns:p14="http://schemas.microsoft.com/office/powerpoint/2010/main" val="14504788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42725" name="think-cell Slide" r:id="rId5" imgW="360" imgH="360" progId="">
                  <p:embed/>
                </p:oleObj>
              </mc:Choice>
              <mc:Fallback>
                <p:oleObj name="think-cell Slide" r:id="rId5" imgW="360" imgH="36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5" name="Titre 1"/>
          <p:cNvSpPr>
            <a:spLocks noGrp="1"/>
          </p:cNvSpPr>
          <p:nvPr>
            <p:ph type="title"/>
            <p:custDataLst>
              <p:tags r:id="rId3"/>
            </p:custDataLst>
          </p:nvPr>
        </p:nvSpPr>
        <p:spPr/>
        <p:txBody>
          <a:bodyPr/>
          <a:lstStyle/>
          <a:p>
            <a:r>
              <a:rPr lang="en-US" sz="2000" dirty="0"/>
              <a:t>Document Control</a:t>
            </a:r>
          </a:p>
        </p:txBody>
      </p:sp>
      <p:sp>
        <p:nvSpPr>
          <p:cNvPr id="10" name="Rectangle 13"/>
          <p:cNvSpPr>
            <a:spLocks noChangeArrowheads="1"/>
          </p:cNvSpPr>
          <p:nvPr/>
        </p:nvSpPr>
        <p:spPr bwMode="auto">
          <a:xfrm>
            <a:off x="5105400" y="1219200"/>
            <a:ext cx="3733800" cy="366713"/>
          </a:xfrm>
          <a:prstGeom prst="rect">
            <a:avLst/>
          </a:prstGeom>
          <a:noFill/>
          <a:ln w="9525">
            <a:noFill/>
            <a:miter lim="800000"/>
            <a:headEnd/>
            <a:tailEnd/>
          </a:ln>
        </p:spPr>
        <p:txBody>
          <a:bodyPr>
            <a:spAutoFit/>
          </a:bodyPr>
          <a:lstStyle/>
          <a:p>
            <a:pPr algn="l">
              <a:lnSpc>
                <a:spcPct val="90000"/>
              </a:lnSpc>
              <a:spcBef>
                <a:spcPct val="20000"/>
              </a:spcBef>
              <a:buClr>
                <a:schemeClr val="accent2"/>
              </a:buClr>
              <a:buFont typeface="Wingdings" pitchFamily="2" charset="2"/>
              <a:buNone/>
            </a:pPr>
            <a:r>
              <a:rPr lang="en-US" b="0" dirty="0">
                <a:solidFill>
                  <a:schemeClr val="bg1"/>
                </a:solidFill>
              </a:rPr>
              <a:t>&lt;Client&gt;</a:t>
            </a:r>
          </a:p>
        </p:txBody>
      </p:sp>
      <p:graphicFrame>
        <p:nvGraphicFramePr>
          <p:cNvPr id="12" name="Table 11"/>
          <p:cNvGraphicFramePr>
            <a:graphicFrameLocks noGrp="1"/>
          </p:cNvGraphicFramePr>
          <p:nvPr>
            <p:extLst>
              <p:ext uri="{D42A27DB-BD31-4B8C-83A1-F6EECF244321}">
                <p14:modId xmlns:p14="http://schemas.microsoft.com/office/powerpoint/2010/main" val="419762677"/>
              </p:ext>
            </p:extLst>
          </p:nvPr>
        </p:nvGraphicFramePr>
        <p:xfrm>
          <a:off x="1078171" y="1942169"/>
          <a:ext cx="7470406" cy="2017395"/>
        </p:xfrm>
        <a:graphic>
          <a:graphicData uri="http://schemas.openxmlformats.org/drawingml/2006/table">
            <a:tbl>
              <a:tblPr/>
              <a:tblGrid>
                <a:gridCol w="1335420">
                  <a:extLst>
                    <a:ext uri="{9D8B030D-6E8A-4147-A177-3AD203B41FA5}">
                      <a16:colId xmlns:a16="http://schemas.microsoft.com/office/drawing/2014/main" xmlns="" val="20000"/>
                    </a:ext>
                  </a:extLst>
                </a:gridCol>
                <a:gridCol w="1552353">
                  <a:extLst>
                    <a:ext uri="{9D8B030D-6E8A-4147-A177-3AD203B41FA5}">
                      <a16:colId xmlns:a16="http://schemas.microsoft.com/office/drawing/2014/main" xmlns="" val="20001"/>
                    </a:ext>
                  </a:extLst>
                </a:gridCol>
                <a:gridCol w="1424763">
                  <a:extLst>
                    <a:ext uri="{9D8B030D-6E8A-4147-A177-3AD203B41FA5}">
                      <a16:colId xmlns:a16="http://schemas.microsoft.com/office/drawing/2014/main" xmlns="" val="20002"/>
                    </a:ext>
                  </a:extLst>
                </a:gridCol>
                <a:gridCol w="854540">
                  <a:extLst>
                    <a:ext uri="{9D8B030D-6E8A-4147-A177-3AD203B41FA5}">
                      <a16:colId xmlns:a16="http://schemas.microsoft.com/office/drawing/2014/main" xmlns="" val="20003"/>
                    </a:ext>
                  </a:extLst>
                </a:gridCol>
                <a:gridCol w="202352">
                  <a:extLst>
                    <a:ext uri="{9D8B030D-6E8A-4147-A177-3AD203B41FA5}">
                      <a16:colId xmlns:a16="http://schemas.microsoft.com/office/drawing/2014/main" xmlns="" val="20004"/>
                    </a:ext>
                  </a:extLst>
                </a:gridCol>
                <a:gridCol w="678984">
                  <a:extLst>
                    <a:ext uri="{9D8B030D-6E8A-4147-A177-3AD203B41FA5}">
                      <a16:colId xmlns:a16="http://schemas.microsoft.com/office/drawing/2014/main" xmlns="" val="20005"/>
                    </a:ext>
                  </a:extLst>
                </a:gridCol>
                <a:gridCol w="162560">
                  <a:extLst>
                    <a:ext uri="{9D8B030D-6E8A-4147-A177-3AD203B41FA5}">
                      <a16:colId xmlns:a16="http://schemas.microsoft.com/office/drawing/2014/main" xmlns="" val="20006"/>
                    </a:ext>
                  </a:extLst>
                </a:gridCol>
                <a:gridCol w="808885">
                  <a:extLst>
                    <a:ext uri="{9D8B030D-6E8A-4147-A177-3AD203B41FA5}">
                      <a16:colId xmlns:a16="http://schemas.microsoft.com/office/drawing/2014/main" xmlns="" val="20007"/>
                    </a:ext>
                  </a:extLst>
                </a:gridCol>
                <a:gridCol w="450549">
                  <a:extLst>
                    <a:ext uri="{9D8B030D-6E8A-4147-A177-3AD203B41FA5}">
                      <a16:colId xmlns:a16="http://schemas.microsoft.com/office/drawing/2014/main" xmlns="" val="20008"/>
                    </a:ext>
                  </a:extLst>
                </a:gridCol>
              </a:tblGrid>
              <a:tr h="266700">
                <a:tc gridSpan="9">
                  <a:txBody>
                    <a:bodyPr/>
                    <a:lstStyle/>
                    <a:p>
                      <a:pPr marL="0" marR="0" algn="ctr">
                        <a:spcBef>
                          <a:spcPts val="0"/>
                        </a:spcBef>
                        <a:spcAft>
                          <a:spcPts val="0"/>
                        </a:spcAft>
                      </a:pPr>
                      <a:r>
                        <a:rPr lang="en-IN" sz="1600" b="1" dirty="0">
                          <a:solidFill>
                            <a:srgbClr val="000000"/>
                          </a:solidFill>
                          <a:latin typeface="Arial"/>
                          <a:ea typeface="Times New Roman"/>
                          <a:cs typeface="Arial"/>
                        </a:rPr>
                        <a:t>Engagement Revision History</a:t>
                      </a: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266700">
                <a:tc>
                  <a:txBody>
                    <a:bodyPr/>
                    <a:lstStyle/>
                    <a:p>
                      <a:endParaRPr lang="en-US" sz="1100">
                        <a:latin typeface="Calibri"/>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a:latin typeface="Calibri"/>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endParaRPr lang="en-US" sz="1100">
                        <a:latin typeface="Calibri"/>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endParaRPr lang="en-US" sz="1100">
                        <a:latin typeface="Calibri"/>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a:latin typeface="Calibri"/>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a:latin typeface="Calibri"/>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a:latin typeface="Calibri"/>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1100">
                        <a:latin typeface="Calibri"/>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485775">
                <a:tc>
                  <a:txBody>
                    <a:bodyPr/>
                    <a:lstStyle/>
                    <a:p>
                      <a:pPr marL="0" marR="0" algn="ctr">
                        <a:spcBef>
                          <a:spcPts val="0"/>
                        </a:spcBef>
                        <a:spcAft>
                          <a:spcPts val="0"/>
                        </a:spcAft>
                      </a:pPr>
                      <a:r>
                        <a:rPr lang="en-IN" sz="1200" b="1">
                          <a:latin typeface="Arial"/>
                          <a:ea typeface="Times New Roman"/>
                          <a:cs typeface="Arial"/>
                        </a:rPr>
                        <a:t>Date</a:t>
                      </a:r>
                      <a:endParaRPr lang="en-US" sz="12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a:txBody>
                    <a:bodyPr/>
                    <a:lstStyle/>
                    <a:p>
                      <a:pPr marL="0" marR="0" algn="ctr">
                        <a:spcBef>
                          <a:spcPts val="0"/>
                        </a:spcBef>
                        <a:spcAft>
                          <a:spcPts val="0"/>
                        </a:spcAft>
                      </a:pPr>
                      <a:r>
                        <a:rPr lang="en-IN" sz="1200" b="1">
                          <a:latin typeface="Arial"/>
                          <a:ea typeface="Times New Roman"/>
                          <a:cs typeface="Arial"/>
                        </a:rPr>
                        <a:t>Version</a:t>
                      </a:r>
                      <a:endParaRPr lang="en-US" sz="12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a:txBody>
                    <a:bodyPr/>
                    <a:lstStyle/>
                    <a:p>
                      <a:pPr marL="0" marR="0" algn="ctr">
                        <a:spcBef>
                          <a:spcPts val="0"/>
                        </a:spcBef>
                        <a:spcAft>
                          <a:spcPts val="0"/>
                        </a:spcAft>
                      </a:pPr>
                      <a:r>
                        <a:rPr lang="en-IN" sz="1200" b="1">
                          <a:latin typeface="Arial"/>
                          <a:ea typeface="Times New Roman"/>
                          <a:cs typeface="Arial"/>
                        </a:rPr>
                        <a:t>Author</a:t>
                      </a:r>
                      <a:endParaRPr lang="en-US" sz="12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gridSpan="4">
                  <a:txBody>
                    <a:bodyPr/>
                    <a:lstStyle/>
                    <a:p>
                      <a:pPr marL="0" marR="0" algn="ctr">
                        <a:spcBef>
                          <a:spcPts val="0"/>
                        </a:spcBef>
                        <a:spcAft>
                          <a:spcPts val="0"/>
                        </a:spcAft>
                      </a:pPr>
                      <a:r>
                        <a:rPr lang="en-IN" sz="1200" b="1">
                          <a:latin typeface="Arial"/>
                          <a:ea typeface="Times New Roman"/>
                          <a:cs typeface="Arial"/>
                        </a:rPr>
                        <a:t>Brief Description of Changes</a:t>
                      </a:r>
                      <a:endParaRPr lang="en-US" sz="12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IN" sz="1200" b="1">
                          <a:latin typeface="Arial"/>
                          <a:ea typeface="Times New Roman"/>
                          <a:cs typeface="Arial"/>
                        </a:rPr>
                        <a:t>Approver Signature</a:t>
                      </a:r>
                      <a:endParaRPr lang="en-US" sz="12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DFEC"/>
                    </a:solidFill>
                  </a:tcPr>
                </a:tc>
                <a:tc hMerge="1">
                  <a:txBody>
                    <a:bodyPr/>
                    <a:lstStyle/>
                    <a:p>
                      <a:endParaRPr lang="en-US"/>
                    </a:p>
                  </a:txBody>
                  <a:tcPr/>
                </a:tc>
                <a:extLst>
                  <a:ext uri="{0D108BD9-81ED-4DB2-BD59-A6C34878D82A}">
                    <a16:rowId xmlns:a16="http://schemas.microsoft.com/office/drawing/2014/main" xmlns="" val="10002"/>
                  </a:ext>
                </a:extLst>
              </a:tr>
              <a:tr h="200025">
                <a:tc>
                  <a:txBody>
                    <a:bodyPr/>
                    <a:lstStyle/>
                    <a:p>
                      <a:pPr marL="0" marR="0">
                        <a:spcBef>
                          <a:spcPts val="0"/>
                        </a:spcBef>
                        <a:spcAft>
                          <a:spcPts val="0"/>
                        </a:spcAft>
                      </a:pPr>
                      <a:r>
                        <a:rPr lang="en-IN" sz="1200" dirty="0">
                          <a:latin typeface="Arial"/>
                          <a:ea typeface="Times New Roman"/>
                          <a:cs typeface="Arial"/>
                        </a:rPr>
                        <a:t> </a:t>
                      </a:r>
                      <a:r>
                        <a:rPr lang="en-IN" sz="1200" dirty="0" smtClean="0">
                          <a:latin typeface="Arial"/>
                          <a:ea typeface="Times New Roman"/>
                          <a:cs typeface="Arial"/>
                        </a:rPr>
                        <a:t>06/03/2019</a:t>
                      </a: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IN" sz="1200" dirty="0">
                          <a:latin typeface="Arial"/>
                          <a:ea typeface="Times New Roman"/>
                          <a:cs typeface="Arial"/>
                        </a:rPr>
                        <a:t> </a:t>
                      </a:r>
                      <a:r>
                        <a:rPr lang="en-IN" sz="1200" dirty="0" smtClean="0">
                          <a:latin typeface="Arial"/>
                          <a:ea typeface="Times New Roman"/>
                          <a:cs typeface="Arial"/>
                        </a:rPr>
                        <a:t>v0.1</a:t>
                      </a: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IN" sz="1200" dirty="0">
                          <a:latin typeface="Arial"/>
                          <a:ea typeface="Times New Roman"/>
                          <a:cs typeface="Arial"/>
                        </a:rPr>
                        <a:t> </a:t>
                      </a:r>
                      <a:r>
                        <a:rPr lang="en-IN" sz="1200" dirty="0" smtClean="0">
                          <a:latin typeface="Arial"/>
                          <a:ea typeface="Times New Roman"/>
                          <a:cs typeface="Arial"/>
                        </a:rPr>
                        <a:t>Kshitij Kumar Agarwal</a:t>
                      </a: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0" marR="0">
                        <a:spcBef>
                          <a:spcPts val="0"/>
                        </a:spcBef>
                        <a:spcAft>
                          <a:spcPts val="0"/>
                        </a:spcAft>
                      </a:pPr>
                      <a:r>
                        <a:rPr lang="en-IN" sz="1200" dirty="0">
                          <a:latin typeface="Arial"/>
                          <a:ea typeface="Times New Roman"/>
                          <a:cs typeface="Arial"/>
                        </a:rPr>
                        <a:t> </a:t>
                      </a:r>
                      <a:r>
                        <a:rPr lang="en-IN" sz="1200" dirty="0" smtClean="0">
                          <a:latin typeface="Arial"/>
                          <a:ea typeface="Times New Roman"/>
                          <a:cs typeface="Arial"/>
                        </a:rPr>
                        <a:t>Initial Draft</a:t>
                      </a: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pPr>
                      <a:r>
                        <a:rPr lang="en-IN" sz="1200" dirty="0">
                          <a:latin typeface="Arial"/>
                          <a:ea typeface="Times New Roman"/>
                          <a:cs typeface="Arial"/>
                        </a:rPr>
                        <a:t> </a:t>
                      </a: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xmlns="" val="10003"/>
                  </a:ext>
                </a:extLst>
              </a:tr>
              <a:tr h="200025">
                <a:tc>
                  <a:txBody>
                    <a:bodyPr/>
                    <a:lstStyle/>
                    <a:p>
                      <a:pPr marL="0" marR="0">
                        <a:spcBef>
                          <a:spcPts val="0"/>
                        </a:spcBef>
                        <a:spcAft>
                          <a:spcPts val="0"/>
                        </a:spcAft>
                      </a:pPr>
                      <a:r>
                        <a:rPr lang="en-IN" sz="1200" dirty="0">
                          <a:latin typeface="Arial"/>
                          <a:ea typeface="Times New Roman"/>
                          <a:cs typeface="Arial"/>
                        </a:rPr>
                        <a:t> </a:t>
                      </a:r>
                      <a:r>
                        <a:rPr lang="en-IN" sz="1200" dirty="0" smtClean="0">
                          <a:latin typeface="Arial"/>
                          <a:ea typeface="Times New Roman"/>
                          <a:cs typeface="Arial"/>
                        </a:rPr>
                        <a:t>07/03/2019</a:t>
                      </a: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IN" sz="1200" dirty="0">
                          <a:latin typeface="Arial"/>
                          <a:ea typeface="Times New Roman"/>
                          <a:cs typeface="Arial"/>
                        </a:rPr>
                        <a:t> </a:t>
                      </a:r>
                      <a:r>
                        <a:rPr lang="en-IN" sz="1200" dirty="0" smtClean="0">
                          <a:latin typeface="Arial"/>
                          <a:ea typeface="Times New Roman"/>
                          <a:cs typeface="Arial"/>
                        </a:rPr>
                        <a:t>v0.2</a:t>
                      </a: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IN" sz="1200" dirty="0" smtClean="0">
                          <a:latin typeface="+mn-lt"/>
                          <a:ea typeface="Times New Roman"/>
                          <a:cs typeface="Arial"/>
                        </a:rPr>
                        <a:t>Kshitij Kumar Agarwal</a:t>
                      </a:r>
                      <a:r>
                        <a:rPr lang="en-IN" sz="1200" dirty="0">
                          <a:latin typeface="Arial"/>
                          <a:ea typeface="Times New Roman"/>
                          <a:cs typeface="Arial"/>
                        </a:rPr>
                        <a:t> </a:t>
                      </a: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0" marR="0">
                        <a:spcBef>
                          <a:spcPts val="0"/>
                        </a:spcBef>
                        <a:spcAft>
                          <a:spcPts val="0"/>
                        </a:spcAft>
                      </a:pPr>
                      <a:r>
                        <a:rPr lang="en-IN" sz="1200" dirty="0">
                          <a:latin typeface="Arial"/>
                          <a:ea typeface="Times New Roman"/>
                          <a:cs typeface="Arial"/>
                        </a:rPr>
                        <a:t> </a:t>
                      </a:r>
                      <a:r>
                        <a:rPr lang="en-IN" sz="1200" dirty="0" smtClean="0">
                          <a:latin typeface="Arial"/>
                          <a:ea typeface="Times New Roman"/>
                          <a:cs typeface="Arial"/>
                        </a:rPr>
                        <a:t>Peer review incorporated</a:t>
                      </a: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pPr>
                      <a:r>
                        <a:rPr lang="en-IN" sz="1200">
                          <a:latin typeface="Arial"/>
                          <a:ea typeface="Times New Roman"/>
                          <a:cs typeface="Arial"/>
                        </a:rPr>
                        <a:t> </a:t>
                      </a:r>
                      <a:endParaRPr lang="en-US" sz="12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xmlns="" val="10004"/>
                  </a:ext>
                </a:extLst>
              </a:tr>
              <a:tr h="266700">
                <a:tc>
                  <a:txBody>
                    <a:bodyPr/>
                    <a:lstStyle/>
                    <a:p>
                      <a:pPr marL="0" marR="0">
                        <a:spcBef>
                          <a:spcPts val="0"/>
                        </a:spcBef>
                        <a:spcAft>
                          <a:spcPts val="0"/>
                        </a:spcAft>
                      </a:pPr>
                      <a:r>
                        <a:rPr lang="en-IN" sz="1200">
                          <a:latin typeface="Arial"/>
                          <a:ea typeface="Times New Roman"/>
                          <a:cs typeface="Arial"/>
                        </a:rPr>
                        <a:t> </a:t>
                      </a:r>
                      <a:endParaRPr lang="en-US" sz="12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IN" sz="1200">
                          <a:latin typeface="Arial"/>
                          <a:ea typeface="Times New Roman"/>
                          <a:cs typeface="Arial"/>
                        </a:rPr>
                        <a:t> </a:t>
                      </a:r>
                      <a:endParaRPr lang="en-US" sz="12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IN" sz="1200">
                          <a:latin typeface="Arial"/>
                          <a:ea typeface="Times New Roman"/>
                          <a:cs typeface="Arial"/>
                        </a:rPr>
                        <a:t> </a:t>
                      </a:r>
                      <a:endParaRPr lang="en-US" sz="12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0" marR="0">
                        <a:spcBef>
                          <a:spcPts val="0"/>
                        </a:spcBef>
                        <a:spcAft>
                          <a:spcPts val="0"/>
                        </a:spcAft>
                      </a:pPr>
                      <a:r>
                        <a:rPr lang="en-IN" sz="1200">
                          <a:latin typeface="Arial"/>
                          <a:ea typeface="Times New Roman"/>
                          <a:cs typeface="Arial"/>
                        </a:rPr>
                        <a:t> </a:t>
                      </a:r>
                      <a:endParaRPr lang="en-US" sz="12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pPr>
                      <a:r>
                        <a:rPr lang="en-IN" sz="1200" dirty="0">
                          <a:latin typeface="Arial"/>
                          <a:ea typeface="Times New Roman"/>
                          <a:cs typeface="Arial"/>
                        </a:rPr>
                        <a:t> </a:t>
                      </a:r>
                      <a:endParaRPr lang="en-US" sz="12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xmlns="" val="10005"/>
                  </a:ext>
                </a:extLst>
              </a:tr>
            </a:tbl>
          </a:graphicData>
        </a:graphic>
      </p:graphicFrame>
      <p:sp>
        <p:nvSpPr>
          <p:cNvPr id="233475" name="Rectangle 3"/>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Contd…</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691742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Checking audit logs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sz="1600" b="1" dirty="0" smtClean="0">
                <a:latin typeface="Times New Roman" panose="02020603050405020304" pitchFamily="18" charset="0"/>
                <a:cs typeface="Times New Roman" panose="02020603050405020304" pitchFamily="18" charset="0"/>
              </a:rPr>
              <a:t> </a:t>
            </a:r>
          </a:p>
          <a:p>
            <a:pPr marL="0" indent="0">
              <a:buNone/>
            </a:pPr>
            <a:endParaRPr lang="en-US" sz="1600" dirty="0"/>
          </a:p>
        </p:txBody>
      </p:sp>
    </p:spTree>
    <p:extLst>
      <p:ext uri="{BB962C8B-B14F-4D97-AF65-F5344CB8AC3E}">
        <p14:creationId xmlns:p14="http://schemas.microsoft.com/office/powerpoint/2010/main" val="37362855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Contd…</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556343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Contd…</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511427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Contd…</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443267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Contd…</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8286331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Contd…</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42657023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12941839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Contd…</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6465661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Summary</a:t>
            </a:r>
            <a:endParaRPr lang="en-US" dirty="0"/>
          </a:p>
        </p:txBody>
      </p:sp>
      <p:sp>
        <p:nvSpPr>
          <p:cNvPr id="3" name="Content Placeholder 2"/>
          <p:cNvSpPr>
            <a:spLocks noGrp="1"/>
          </p:cNvSpPr>
          <p:nvPr>
            <p:ph idx="1"/>
          </p:nvPr>
        </p:nvSpPr>
        <p:spPr/>
        <p:txBody>
          <a:bodyPr/>
          <a:lstStyle/>
          <a:p>
            <a:pPr marL="0" indent="0">
              <a:buNone/>
            </a:pPr>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4798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en-US" dirty="0"/>
              <a:t>Table of Contents</a:t>
            </a:r>
          </a:p>
        </p:txBody>
      </p:sp>
      <p:sp>
        <p:nvSpPr>
          <p:cNvPr id="5" name="Content Placeholder 4"/>
          <p:cNvSpPr>
            <a:spLocks noGrp="1"/>
          </p:cNvSpPr>
          <p:nvPr>
            <p:ph sz="quarter" idx="10"/>
          </p:nvPr>
        </p:nvSpPr>
        <p:spPr>
          <a:xfrm>
            <a:off x="4127121" y="189571"/>
            <a:ext cx="5256213" cy="6668429"/>
          </a:xfrm>
        </p:spPr>
        <p:txBody>
          <a:bodyPr/>
          <a:lstStyle/>
          <a:p>
            <a:r>
              <a:rPr lang="en-US" b="1" dirty="0" smtClean="0">
                <a:latin typeface="Times New Roman" panose="02020603050405020304" pitchFamily="18" charset="0"/>
                <a:cs typeface="Times New Roman" panose="02020603050405020304" pitchFamily="18" charset="0"/>
              </a:rPr>
              <a:t>Introduction</a:t>
            </a:r>
          </a:p>
          <a:p>
            <a:endParaRPr lang="en-US" b="1" dirty="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Summary</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Introduction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3392" y="1338146"/>
            <a:ext cx="9582608" cy="4984594"/>
          </a:xfrm>
        </p:spPr>
        <p:txBody>
          <a:bodyPr/>
          <a:lstStyle/>
          <a:p>
            <a:pPr marL="0" indent="0">
              <a:buNone/>
            </a:pPr>
            <a:endParaRPr lang="en-US" sz="1600" dirty="0" smtClean="0"/>
          </a:p>
          <a:p>
            <a:pPr marL="0" indent="0" algn="just">
              <a:buNone/>
            </a:pPr>
            <a:r>
              <a:rPr lang="en-US" sz="1600" dirty="0" smtClean="0"/>
              <a:t>UNIX </a:t>
            </a:r>
            <a:r>
              <a:rPr lang="en-US" sz="1600" dirty="0"/>
              <a:t>is an operating system which was first developed in the 1960s, and has been under constant development ever since. By operating system, we mean the suite of programs which make the computer work. </a:t>
            </a:r>
            <a:r>
              <a:rPr lang="en-US" sz="1600" dirty="0" smtClean="0"/>
              <a:t>The </a:t>
            </a:r>
            <a:r>
              <a:rPr lang="en-US" sz="1600" dirty="0"/>
              <a:t>Unix operating system is a set of programs that act as a link between the computer and the user</a:t>
            </a:r>
            <a:r>
              <a:rPr lang="en-US" sz="1600" dirty="0" smtClean="0"/>
              <a:t>.</a:t>
            </a:r>
          </a:p>
          <a:p>
            <a:pPr marL="0" indent="0" algn="just">
              <a:buNone/>
            </a:pPr>
            <a:endParaRPr lang="en-US" sz="1600" dirty="0" smtClean="0"/>
          </a:p>
          <a:p>
            <a:pPr marL="0" indent="0" algn="just">
              <a:buNone/>
            </a:pPr>
            <a:r>
              <a:rPr lang="en-US" sz="1600" dirty="0"/>
              <a:t>Unix was originally meant to be a convenient platform for programmers developing software to be run on it and on other systems, rather than for non-programmers.</a:t>
            </a:r>
            <a:r>
              <a:rPr lang="en-US" sz="1600" baseline="30000" dirty="0">
                <a:hlinkClick r:id="rId2"/>
              </a:rPr>
              <a:t>[7]</a:t>
            </a:r>
            <a:r>
              <a:rPr lang="en-US" sz="1600" baseline="30000" dirty="0">
                <a:hlinkClick r:id="rId3"/>
              </a:rPr>
              <a:t>[8]</a:t>
            </a:r>
            <a:r>
              <a:rPr lang="en-US" sz="1600" dirty="0"/>
              <a:t> The system grew larger as the operating system started spreading in academic circles, as users added their own tools to the system and shared them with </a:t>
            </a:r>
            <a:r>
              <a:rPr lang="en-US" sz="1600" dirty="0" smtClean="0"/>
              <a:t>colleagues.</a:t>
            </a:r>
          </a:p>
          <a:p>
            <a:pPr marL="0" indent="0" algn="just">
              <a:buNone/>
            </a:pPr>
            <a:endParaRPr lang="en-US" sz="1600" dirty="0"/>
          </a:p>
          <a:p>
            <a:pPr marL="0" indent="0" algn="just">
              <a:buNone/>
            </a:pPr>
            <a:r>
              <a:rPr lang="en-US" sz="1600" dirty="0" smtClean="0"/>
              <a:t>Some of its features are mentioned below :-</a:t>
            </a:r>
          </a:p>
          <a:p>
            <a:pPr marL="0" indent="0" algn="just">
              <a:buNone/>
            </a:pPr>
            <a:endParaRPr lang="en-US" sz="1600" dirty="0" smtClean="0"/>
          </a:p>
          <a:p>
            <a:pPr algn="just">
              <a:buFont typeface="Wingdings" panose="05000000000000000000" pitchFamily="2" charset="2"/>
              <a:buChar char="v"/>
            </a:pPr>
            <a:r>
              <a:rPr lang="en-US" sz="1600" dirty="0"/>
              <a:t> </a:t>
            </a:r>
            <a:r>
              <a:rPr lang="en-US" sz="1600" dirty="0" smtClean="0"/>
              <a:t>It has a simple user interface.</a:t>
            </a:r>
          </a:p>
          <a:p>
            <a:pPr algn="just">
              <a:buFont typeface="Wingdings" panose="05000000000000000000" pitchFamily="2" charset="2"/>
              <a:buChar char="v"/>
            </a:pPr>
            <a:r>
              <a:rPr lang="en-US" sz="1600" dirty="0" smtClean="0"/>
              <a:t> It is a multi user and multi processing system.</a:t>
            </a:r>
          </a:p>
          <a:p>
            <a:pPr algn="just">
              <a:buFont typeface="Wingdings" panose="05000000000000000000" pitchFamily="2" charset="2"/>
              <a:buChar char="v"/>
            </a:pPr>
            <a:r>
              <a:rPr lang="en-US" sz="1600" dirty="0"/>
              <a:t> </a:t>
            </a:r>
            <a:r>
              <a:rPr lang="en-US" sz="1600" dirty="0" smtClean="0"/>
              <a:t>It is written in “C”(HLL).</a:t>
            </a:r>
          </a:p>
          <a:p>
            <a:pPr algn="just">
              <a:buFont typeface="Wingdings" panose="05000000000000000000" pitchFamily="2" charset="2"/>
              <a:buChar char="v"/>
            </a:pPr>
            <a:r>
              <a:rPr lang="en-US" sz="1600" dirty="0"/>
              <a:t> </a:t>
            </a:r>
            <a:r>
              <a:rPr lang="en-US" sz="1600" dirty="0" smtClean="0"/>
              <a:t>It supports languages like PASCAL, FORTRAN, BASIC, C++ and so on.</a:t>
            </a:r>
            <a:endParaRPr lang="en-US" sz="1400" dirty="0"/>
          </a:p>
        </p:txBody>
      </p:sp>
    </p:spTree>
    <p:extLst>
      <p:ext uri="{BB962C8B-B14F-4D97-AF65-F5344CB8AC3E}">
        <p14:creationId xmlns:p14="http://schemas.microsoft.com/office/powerpoint/2010/main" val="36196459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Contd…</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sz="1600" dirty="0">
                <a:solidFill>
                  <a:schemeClr val="tx1"/>
                </a:solidFill>
                <a:latin typeface="Times New Roman" panose="02020603050405020304" pitchFamily="18" charset="0"/>
                <a:cs typeface="Times New Roman" panose="02020603050405020304" pitchFamily="18" charset="0"/>
              </a:rPr>
              <a:t> </a:t>
            </a:r>
            <a:endParaRPr lang="en-US" sz="14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1400" dirty="0">
              <a:solidFill>
                <a:schemeClr val="tx1">
                  <a:lumMod val="90000"/>
                  <a:lumOff val="10000"/>
                </a:schemeClr>
              </a:solidFill>
              <a:latin typeface="Times New Roman" panose="02020603050405020304" pitchFamily="18" charset="0"/>
              <a:cs typeface="Times New Roman" panose="02020603050405020304" pitchFamily="18" charset="0"/>
            </a:endParaRPr>
          </a:p>
          <a:p>
            <a:endParaRPr lang="en-US" sz="1400" dirty="0"/>
          </a:p>
          <a:p>
            <a:pPr marL="0" indent="0">
              <a:buNone/>
            </a:pPr>
            <a:endParaRPr lang="en-US" sz="1400" dirty="0"/>
          </a:p>
        </p:txBody>
      </p:sp>
      <p:sp>
        <p:nvSpPr>
          <p:cNvPr id="4" name="Text Placeholder 3"/>
          <p:cNvSpPr>
            <a:spLocks noGrp="1"/>
          </p:cNvSpPr>
          <p:nvPr>
            <p:ph type="body" sz="quarter" idx="11"/>
          </p:nvPr>
        </p:nvSpPr>
        <p:spPr>
          <a:xfrm>
            <a:off x="323487" y="1495446"/>
            <a:ext cx="9598643" cy="4643069"/>
          </a:xfrm>
        </p:spPr>
        <p:txBody>
          <a:bodyPr/>
          <a:lstStyle/>
          <a:p>
            <a:pPr algn="just"/>
            <a:endParaRPr lang="en-US" sz="1600" b="0" dirty="0" smtClean="0">
              <a:solidFill>
                <a:schemeClr val="tx1"/>
              </a:solidFill>
            </a:endParaRPr>
          </a:p>
          <a:p>
            <a:pPr algn="just"/>
            <a:r>
              <a:rPr lang="en-US" sz="1600" b="0" dirty="0" smtClean="0">
                <a:solidFill>
                  <a:schemeClr val="tx1"/>
                </a:solidFill>
              </a:rPr>
              <a:t>UNIX </a:t>
            </a:r>
            <a:r>
              <a:rPr lang="en-US" sz="1600" b="0" dirty="0">
                <a:solidFill>
                  <a:schemeClr val="tx1"/>
                </a:solidFill>
              </a:rPr>
              <a:t>systems also have a graphical user interface (GUI) similar to Microsoft Windows which provides an easy to use </a:t>
            </a:r>
            <a:r>
              <a:rPr lang="en-US" sz="1600" b="0" dirty="0" smtClean="0">
                <a:solidFill>
                  <a:schemeClr val="tx1"/>
                </a:solidFill>
              </a:rPr>
              <a:t>environment. </a:t>
            </a:r>
          </a:p>
          <a:p>
            <a:pPr algn="just"/>
            <a:endParaRPr lang="en-US" sz="1600" b="0" dirty="0">
              <a:solidFill>
                <a:schemeClr val="tx1"/>
              </a:solidFill>
            </a:endParaRPr>
          </a:p>
          <a:p>
            <a:pPr algn="just"/>
            <a:r>
              <a:rPr lang="en-US" sz="1600" b="0" dirty="0" smtClean="0">
                <a:solidFill>
                  <a:schemeClr val="tx1"/>
                </a:solidFill>
              </a:rPr>
              <a:t>There </a:t>
            </a:r>
            <a:r>
              <a:rPr lang="en-US" sz="1600" b="0" dirty="0">
                <a:solidFill>
                  <a:schemeClr val="tx1"/>
                </a:solidFill>
              </a:rPr>
              <a:t>are many different versions of UNIX, although they share common similarities. The most popular varieties of UNIX are Sun Solaris, GNU/Linux, and MacOS X</a:t>
            </a:r>
            <a:r>
              <a:rPr lang="en-US" sz="1600" b="0" dirty="0" smtClean="0">
                <a:solidFill>
                  <a:schemeClr val="tx1"/>
                </a:solidFill>
              </a:rPr>
              <a:t>.</a:t>
            </a:r>
          </a:p>
          <a:p>
            <a:pPr algn="just"/>
            <a:endParaRPr lang="en-US" sz="1600" b="0" dirty="0">
              <a:solidFill>
                <a:schemeClr val="tx1"/>
              </a:solidFill>
            </a:endParaRPr>
          </a:p>
          <a:p>
            <a:pPr algn="just"/>
            <a:r>
              <a:rPr lang="en-US" sz="1600" b="0" dirty="0" smtClean="0">
                <a:solidFill>
                  <a:schemeClr val="tx1"/>
                </a:solidFill>
              </a:rPr>
              <a:t>Unix provides us with various services such as :-</a:t>
            </a:r>
          </a:p>
          <a:p>
            <a:pPr algn="just"/>
            <a:endParaRPr lang="en-US" sz="1600" b="0" dirty="0">
              <a:solidFill>
                <a:schemeClr val="tx1"/>
              </a:solidFill>
            </a:endParaRPr>
          </a:p>
          <a:p>
            <a:pPr marL="285750" indent="-285750" algn="just">
              <a:buFont typeface="Wingdings" panose="05000000000000000000" pitchFamily="2" charset="2"/>
              <a:buChar char="v"/>
            </a:pPr>
            <a:r>
              <a:rPr lang="en-US" sz="1600" b="0" dirty="0" smtClean="0">
                <a:solidFill>
                  <a:schemeClr val="tx1"/>
                </a:solidFill>
              </a:rPr>
              <a:t>Process management</a:t>
            </a:r>
          </a:p>
          <a:p>
            <a:pPr marL="285750" indent="-285750" algn="just">
              <a:buFont typeface="Wingdings" panose="05000000000000000000" pitchFamily="2" charset="2"/>
              <a:buChar char="v"/>
            </a:pPr>
            <a:r>
              <a:rPr lang="en-US" sz="1600" b="0" dirty="0" smtClean="0">
                <a:solidFill>
                  <a:schemeClr val="tx1"/>
                </a:solidFill>
              </a:rPr>
              <a:t>File management</a:t>
            </a:r>
          </a:p>
          <a:p>
            <a:pPr algn="just"/>
            <a:endParaRPr lang="en-US" sz="1600" b="0" dirty="0">
              <a:solidFill>
                <a:schemeClr val="tx1"/>
              </a:solidFill>
            </a:endParaRPr>
          </a:p>
        </p:txBody>
      </p:sp>
    </p:spTree>
    <p:extLst>
      <p:ext uri="{BB962C8B-B14F-4D97-AF65-F5344CB8AC3E}">
        <p14:creationId xmlns:p14="http://schemas.microsoft.com/office/powerpoint/2010/main" val="30278453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Architecture Diagram</a:t>
            </a:r>
            <a:endParaRPr lang="en-US" b="1" dirty="0">
              <a:latin typeface="Times New Roman" panose="02020603050405020304" pitchFamily="18" charset="0"/>
              <a:cs typeface="Times New Roman" panose="02020603050405020304" pitchFamily="18" charset="0"/>
            </a:endParaRPr>
          </a:p>
        </p:txBody>
      </p:sp>
      <p:pic>
        <p:nvPicPr>
          <p:cNvPr id="5" name="Content Placeholder 4" descr="D:\Users\bhavegup\Desktop\unix_architecture.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31831" y="1519707"/>
            <a:ext cx="5692462" cy="4468969"/>
          </a:xfrm>
          <a:prstGeom prst="rect">
            <a:avLst/>
          </a:prstGeom>
          <a:noFill/>
          <a:ln>
            <a:noFill/>
          </a:ln>
        </p:spPr>
      </p:pic>
    </p:spTree>
    <p:extLst>
      <p:ext uri="{BB962C8B-B14F-4D97-AF65-F5344CB8AC3E}">
        <p14:creationId xmlns:p14="http://schemas.microsoft.com/office/powerpoint/2010/main" val="35292469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4579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5" name="Titre 1"/>
          <p:cNvSpPr>
            <a:spLocks noGrp="1"/>
          </p:cNvSpPr>
          <p:nvPr>
            <p:ph type="title"/>
            <p:custDataLst>
              <p:tags r:id="rId3"/>
            </p:custDataLst>
          </p:nvPr>
        </p:nvSpPr>
        <p:spPr/>
        <p:txBody>
          <a:bodyPr/>
          <a:lstStyle/>
          <a:p>
            <a:r>
              <a:rPr lang="en-US" b="1" dirty="0" smtClean="0">
                <a:latin typeface="Times New Roman" panose="02020603050405020304" pitchFamily="18" charset="0"/>
                <a:cs typeface="Times New Roman" panose="02020603050405020304" pitchFamily="18" charset="0"/>
              </a:rPr>
              <a:t>Contd..</a:t>
            </a:r>
            <a:endParaRPr lang="en-US" b="1"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323392" y="1585913"/>
            <a:ext cx="9582608" cy="4552603"/>
          </a:xfrm>
        </p:spPr>
        <p:txBody>
          <a:bodyPr/>
          <a:lstStyle/>
          <a:p>
            <a:pPr marL="0" indent="0" algn="just">
              <a:buNone/>
            </a:pPr>
            <a:r>
              <a:rPr lang="en-US" sz="1600" dirty="0"/>
              <a:t>The main concept that unites all the versions of Unix is the </a:t>
            </a:r>
            <a:r>
              <a:rPr lang="en-US" sz="1600" dirty="0" smtClean="0"/>
              <a:t>following </a:t>
            </a:r>
            <a:r>
              <a:rPr lang="en-US" sz="1600" dirty="0"/>
              <a:t>four basics </a:t>
            </a:r>
            <a:r>
              <a:rPr lang="en-US" sz="1600" dirty="0" smtClean="0"/>
              <a:t>:-</a:t>
            </a:r>
          </a:p>
          <a:p>
            <a:pPr marL="0" indent="0" algn="just">
              <a:buNone/>
            </a:pPr>
            <a:endParaRPr lang="en-US" sz="1600" dirty="0" smtClean="0"/>
          </a:p>
          <a:p>
            <a:pPr marL="342900" indent="-342900" algn="just">
              <a:buFont typeface="+mj-lt"/>
              <a:buAutoNum type="arabicPeriod"/>
            </a:pPr>
            <a:r>
              <a:rPr lang="en-US" sz="1600" b="1" dirty="0"/>
              <a:t>Kernel</a:t>
            </a:r>
            <a:r>
              <a:rPr lang="en-US" sz="1600" dirty="0"/>
              <a:t> − The kernel </a:t>
            </a:r>
            <a:r>
              <a:rPr lang="en-US" sz="1600" dirty="0" smtClean="0"/>
              <a:t>interacts </a:t>
            </a:r>
            <a:r>
              <a:rPr lang="en-US" sz="1600" dirty="0"/>
              <a:t>with the hardware and most of the tasks like memory management, task scheduling and file management</a:t>
            </a:r>
            <a:r>
              <a:rPr lang="en-US" sz="1600" dirty="0" smtClean="0"/>
              <a:t>.</a:t>
            </a:r>
          </a:p>
          <a:p>
            <a:pPr marL="342900" indent="-342900" algn="just">
              <a:buFont typeface="+mj-lt"/>
              <a:buAutoNum type="arabicPeriod"/>
            </a:pPr>
            <a:endParaRPr lang="en-US" sz="1600" dirty="0" smtClean="0"/>
          </a:p>
          <a:p>
            <a:pPr marL="342900" indent="-342900" algn="just">
              <a:buFont typeface="+mj-lt"/>
              <a:buAutoNum type="arabicPeriod"/>
            </a:pPr>
            <a:r>
              <a:rPr lang="en-US" sz="1600" b="1" dirty="0"/>
              <a:t>Shell</a:t>
            </a:r>
            <a:r>
              <a:rPr lang="en-US" sz="1600" dirty="0"/>
              <a:t> − The shell is the utility that processes your requests. When you type in a command at your terminal, the shell interprets the command and calls the program that you want. The shell uses standard syntax for all commands. C Shell, Bourne Shell and Korn Shell are the most famous shells which are available with most of the Unix variants</a:t>
            </a:r>
            <a:r>
              <a:rPr lang="en-US" sz="1600" dirty="0" smtClean="0"/>
              <a:t>.</a:t>
            </a:r>
          </a:p>
          <a:p>
            <a:pPr marL="342900" indent="-342900" algn="just">
              <a:buFont typeface="+mj-lt"/>
              <a:buAutoNum type="arabicPeriod"/>
            </a:pPr>
            <a:endParaRPr lang="en-US" sz="1600" dirty="0" smtClean="0"/>
          </a:p>
          <a:p>
            <a:pPr marL="342900" indent="-342900" algn="just">
              <a:buFont typeface="+mj-lt"/>
              <a:buAutoNum type="arabicPeriod"/>
            </a:pPr>
            <a:r>
              <a:rPr lang="en-US" sz="1600" b="1" dirty="0"/>
              <a:t>Commands and Utilities</a:t>
            </a:r>
            <a:r>
              <a:rPr lang="en-US" sz="1600" dirty="0"/>
              <a:t> − There are various commands and utilities which you can make use of in your day to day activities. </a:t>
            </a:r>
            <a:r>
              <a:rPr lang="en-US" sz="1600" b="1" dirty="0"/>
              <a:t>cp</a:t>
            </a:r>
            <a:r>
              <a:rPr lang="en-US" sz="1600" dirty="0"/>
              <a:t>, </a:t>
            </a:r>
            <a:r>
              <a:rPr lang="en-US" sz="1600" b="1" dirty="0"/>
              <a:t>mv</a:t>
            </a:r>
            <a:r>
              <a:rPr lang="en-US" sz="1600" dirty="0"/>
              <a:t>, </a:t>
            </a:r>
            <a:r>
              <a:rPr lang="en-US" sz="1600" b="1" dirty="0" smtClean="0"/>
              <a:t>cat </a:t>
            </a:r>
            <a:r>
              <a:rPr lang="en-US" sz="1600" dirty="0" smtClean="0"/>
              <a:t>and</a:t>
            </a:r>
            <a:r>
              <a:rPr lang="en-US" sz="1600" dirty="0"/>
              <a:t> </a:t>
            </a:r>
            <a:r>
              <a:rPr lang="en-US" sz="1600" b="1" dirty="0"/>
              <a:t>grep</a:t>
            </a:r>
            <a:r>
              <a:rPr lang="en-US" sz="1600" dirty="0"/>
              <a:t>, etc. </a:t>
            </a:r>
            <a:r>
              <a:rPr lang="en-US" sz="1600" dirty="0" smtClean="0"/>
              <a:t>are </a:t>
            </a:r>
            <a:r>
              <a:rPr lang="en-US" sz="1600" dirty="0"/>
              <a:t>few examples of commands and utilities</a:t>
            </a:r>
            <a:r>
              <a:rPr lang="en-US" sz="1600" dirty="0" smtClean="0"/>
              <a:t>.</a:t>
            </a:r>
          </a:p>
          <a:p>
            <a:pPr marL="342900" indent="-342900" algn="just">
              <a:buFont typeface="+mj-lt"/>
              <a:buAutoNum type="arabicPeriod"/>
            </a:pPr>
            <a:endParaRPr lang="en-US" sz="1600" dirty="0" smtClean="0"/>
          </a:p>
          <a:p>
            <a:pPr marL="342900" indent="-342900" algn="just">
              <a:buFont typeface="+mj-lt"/>
              <a:buAutoNum type="arabicPeriod"/>
            </a:pPr>
            <a:r>
              <a:rPr lang="en-US" sz="1600" b="1" dirty="0"/>
              <a:t>Files and Directories</a:t>
            </a:r>
            <a:r>
              <a:rPr lang="en-US" sz="1600" dirty="0"/>
              <a:t> − All the data of Unix is organized into files. All files are then organized into directories. These directories are further organized into a tree-like structure called the </a:t>
            </a:r>
            <a:r>
              <a:rPr lang="en-US" sz="1600" b="1" dirty="0"/>
              <a:t>filesystem</a:t>
            </a:r>
            <a:r>
              <a:rPr lang="en-US" sz="1600" dirty="0"/>
              <a:t>.</a:t>
            </a:r>
          </a:p>
        </p:txBody>
      </p:sp>
      <p:sp>
        <p:nvSpPr>
          <p:cNvPr id="10" name="Rectangle 13"/>
          <p:cNvSpPr>
            <a:spLocks noChangeArrowheads="1"/>
          </p:cNvSpPr>
          <p:nvPr/>
        </p:nvSpPr>
        <p:spPr bwMode="auto">
          <a:xfrm>
            <a:off x="5105400" y="1219200"/>
            <a:ext cx="3733800" cy="366713"/>
          </a:xfrm>
          <a:prstGeom prst="rect">
            <a:avLst/>
          </a:prstGeom>
          <a:noFill/>
          <a:ln w="9525">
            <a:noFill/>
            <a:miter lim="800000"/>
            <a:headEnd/>
            <a:tailEnd/>
          </a:ln>
        </p:spPr>
        <p:txBody>
          <a:bodyPr>
            <a:spAutoFit/>
          </a:bodyPr>
          <a:lstStyle/>
          <a:p>
            <a:pPr algn="l">
              <a:lnSpc>
                <a:spcPct val="90000"/>
              </a:lnSpc>
              <a:spcBef>
                <a:spcPct val="20000"/>
              </a:spcBef>
              <a:buClr>
                <a:schemeClr val="accent2"/>
              </a:buClr>
              <a:buFont typeface="Wingdings" pitchFamily="2" charset="2"/>
              <a:buNone/>
            </a:pPr>
            <a:r>
              <a:rPr lang="en-US" b="0" dirty="0">
                <a:solidFill>
                  <a:schemeClr val="bg1"/>
                </a:solidFill>
              </a:rPr>
              <a:t>&lt;Client&gt;</a:t>
            </a:r>
          </a:p>
        </p:txBody>
      </p:sp>
    </p:spTree>
    <p:extLst>
      <p:ext uri="{BB962C8B-B14F-4D97-AF65-F5344CB8AC3E}">
        <p14:creationId xmlns:p14="http://schemas.microsoft.com/office/powerpoint/2010/main" val="35291742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5090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5" name="Titre 1"/>
          <p:cNvSpPr>
            <a:spLocks noGrp="1"/>
          </p:cNvSpPr>
          <p:nvPr>
            <p:ph type="title"/>
            <p:custDataLst>
              <p:tags r:id="rId3"/>
            </p:custDataLst>
          </p:nvPr>
        </p:nvSpPr>
        <p:spPr/>
        <p:txBody>
          <a:bodyPr/>
          <a:lstStyle/>
          <a:p>
            <a:r>
              <a:rPr lang="en-US" b="1" dirty="0" smtClean="0">
                <a:latin typeface="Times New Roman" panose="02020603050405020304" pitchFamily="18" charset="0"/>
                <a:cs typeface="Times New Roman" panose="02020603050405020304" pitchFamily="18" charset="0"/>
              </a:rPr>
              <a:t>File System Structure</a:t>
            </a:r>
            <a:endParaRPr lang="en-US" b="1" dirty="0">
              <a:latin typeface="Times New Roman" panose="02020603050405020304" pitchFamily="18" charset="0"/>
              <a:cs typeface="Times New Roman" panose="02020603050405020304" pitchFamily="18" charset="0"/>
            </a:endParaRPr>
          </a:p>
        </p:txBody>
      </p:sp>
      <p:sp>
        <p:nvSpPr>
          <p:cNvPr id="10" name="Rectangle 13"/>
          <p:cNvSpPr>
            <a:spLocks noChangeArrowheads="1"/>
          </p:cNvSpPr>
          <p:nvPr/>
        </p:nvSpPr>
        <p:spPr bwMode="auto">
          <a:xfrm>
            <a:off x="5105400" y="1219200"/>
            <a:ext cx="3733800" cy="366713"/>
          </a:xfrm>
          <a:prstGeom prst="rect">
            <a:avLst/>
          </a:prstGeom>
          <a:noFill/>
          <a:ln w="9525">
            <a:noFill/>
            <a:miter lim="800000"/>
            <a:headEnd/>
            <a:tailEnd/>
          </a:ln>
        </p:spPr>
        <p:txBody>
          <a:bodyPr>
            <a:spAutoFit/>
          </a:bodyPr>
          <a:lstStyle/>
          <a:p>
            <a:pPr algn="l">
              <a:lnSpc>
                <a:spcPct val="90000"/>
              </a:lnSpc>
              <a:spcBef>
                <a:spcPct val="20000"/>
              </a:spcBef>
              <a:buClr>
                <a:schemeClr val="accent2"/>
              </a:buClr>
              <a:buFont typeface="Wingdings" pitchFamily="2" charset="2"/>
              <a:buNone/>
            </a:pPr>
            <a:r>
              <a:rPr lang="en-US" b="0" dirty="0">
                <a:solidFill>
                  <a:schemeClr val="bg1"/>
                </a:solidFill>
              </a:rPr>
              <a:t>&lt;Client&gt;</a:t>
            </a:r>
          </a:p>
        </p:txBody>
      </p:sp>
      <p:pic>
        <p:nvPicPr>
          <p:cNvPr id="14" name="Content Placeholder 13"/>
          <p:cNvPicPr>
            <a:picLocks noGrp="1" noChangeAspect="1"/>
          </p:cNvPicPr>
          <p:nvPr>
            <p:ph idx="1"/>
          </p:nvPr>
        </p:nvPicPr>
        <p:blipFill>
          <a:blip r:embed="rId7"/>
          <a:stretch>
            <a:fillRect/>
          </a:stretch>
        </p:blipFill>
        <p:spPr>
          <a:xfrm>
            <a:off x="927279" y="1585913"/>
            <a:ext cx="8036417" cy="4377005"/>
          </a:xfrm>
          <a:prstGeom prst="rect">
            <a:avLst/>
          </a:prstGeom>
        </p:spPr>
      </p:pic>
    </p:spTree>
    <p:extLst>
      <p:ext uri="{BB962C8B-B14F-4D97-AF65-F5344CB8AC3E}">
        <p14:creationId xmlns:p14="http://schemas.microsoft.com/office/powerpoint/2010/main" val="901167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49887"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5" name="Titre 1"/>
          <p:cNvSpPr>
            <a:spLocks noGrp="1"/>
          </p:cNvSpPr>
          <p:nvPr>
            <p:ph type="title"/>
            <p:custDataLst>
              <p:tags r:id="rId3"/>
            </p:custDataLst>
          </p:nvPr>
        </p:nvSpPr>
        <p:spPr/>
        <p:txBody>
          <a:bodyPr/>
          <a:lstStyle/>
          <a:p>
            <a:r>
              <a:rPr lang="en-US" b="1" dirty="0" smtClean="0">
                <a:latin typeface="Times New Roman" panose="02020603050405020304" pitchFamily="18" charset="0"/>
                <a:cs typeface="Times New Roman" panose="02020603050405020304" pitchFamily="18" charset="0"/>
              </a:rPr>
              <a:t>Contd..</a:t>
            </a:r>
            <a:endParaRPr lang="en-US" b="1" dirty="0">
              <a:latin typeface="Times New Roman" panose="02020603050405020304" pitchFamily="18" charset="0"/>
              <a:cs typeface="Times New Roman" panose="02020603050405020304" pitchFamily="18" charset="0"/>
            </a:endParaRPr>
          </a:p>
        </p:txBody>
      </p:sp>
      <p:sp>
        <p:nvSpPr>
          <p:cNvPr id="10" name="Rectangle 13"/>
          <p:cNvSpPr>
            <a:spLocks noChangeArrowheads="1"/>
          </p:cNvSpPr>
          <p:nvPr/>
        </p:nvSpPr>
        <p:spPr bwMode="auto">
          <a:xfrm>
            <a:off x="5105400" y="1219200"/>
            <a:ext cx="3733800" cy="366713"/>
          </a:xfrm>
          <a:prstGeom prst="rect">
            <a:avLst/>
          </a:prstGeom>
          <a:noFill/>
          <a:ln w="9525">
            <a:noFill/>
            <a:miter lim="800000"/>
            <a:headEnd/>
            <a:tailEnd/>
          </a:ln>
        </p:spPr>
        <p:txBody>
          <a:bodyPr>
            <a:spAutoFit/>
          </a:bodyPr>
          <a:lstStyle/>
          <a:p>
            <a:pPr algn="l">
              <a:lnSpc>
                <a:spcPct val="90000"/>
              </a:lnSpc>
              <a:spcBef>
                <a:spcPct val="20000"/>
              </a:spcBef>
              <a:buClr>
                <a:schemeClr val="accent2"/>
              </a:buClr>
              <a:buFont typeface="Wingdings" pitchFamily="2" charset="2"/>
              <a:buNone/>
            </a:pPr>
            <a:r>
              <a:rPr lang="en-US" b="0" dirty="0">
                <a:solidFill>
                  <a:schemeClr val="bg1"/>
                </a:solidFill>
              </a:rPr>
              <a:t>&lt;Client&gt;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88245233"/>
              </p:ext>
            </p:extLst>
          </p:nvPr>
        </p:nvGraphicFramePr>
        <p:xfrm>
          <a:off x="0" y="1585916"/>
          <a:ext cx="9906000" cy="4763368"/>
        </p:xfrm>
        <a:graphic>
          <a:graphicData uri="http://schemas.openxmlformats.org/drawingml/2006/table">
            <a:tbl>
              <a:tblPr firstRow="1" bandRow="1">
                <a:tableStyleId>{93296810-A885-4BE3-A3E7-6D5BEEA58F35}</a:tableStyleId>
              </a:tblPr>
              <a:tblGrid>
                <a:gridCol w="4953000"/>
                <a:gridCol w="4953000"/>
              </a:tblGrid>
              <a:tr h="667040">
                <a:tc>
                  <a:txBody>
                    <a:bodyPr/>
                    <a:lstStyle/>
                    <a:p>
                      <a:r>
                        <a:rPr lang="en-US" b="0" u="none" dirty="0" smtClean="0">
                          <a:ln>
                            <a:solidFill>
                              <a:sysClr val="windowText" lastClr="000000"/>
                            </a:solidFill>
                          </a:ln>
                          <a:solidFill>
                            <a:srgbClr val="1A1916"/>
                          </a:solidFill>
                          <a:effectLst/>
                        </a:rPr>
                        <a:t>Directories</a:t>
                      </a:r>
                      <a:endParaRPr lang="en-US" b="0" u="none" dirty="0">
                        <a:ln>
                          <a:solidFill>
                            <a:sysClr val="windowText" lastClr="000000"/>
                          </a:solidFill>
                        </a:ln>
                        <a:solidFill>
                          <a:srgbClr val="1A1916"/>
                        </a:solidFill>
                        <a:effectLst/>
                      </a:endParaRPr>
                    </a:p>
                  </a:txBody>
                  <a:tcPr/>
                </a:tc>
                <a:tc>
                  <a:txBody>
                    <a:bodyPr/>
                    <a:lstStyle/>
                    <a:p>
                      <a:r>
                        <a:rPr lang="en-US" b="0" dirty="0" smtClean="0">
                          <a:ln>
                            <a:solidFill>
                              <a:sysClr val="windowText" lastClr="000000"/>
                            </a:solidFill>
                          </a:ln>
                          <a:solidFill>
                            <a:sysClr val="windowText" lastClr="000000"/>
                          </a:solidFill>
                        </a:rPr>
                        <a:t>Description</a:t>
                      </a:r>
                      <a:endParaRPr lang="en-US" b="0" dirty="0">
                        <a:ln>
                          <a:solidFill>
                            <a:sysClr val="windowText" lastClr="000000"/>
                          </a:solidFill>
                        </a:ln>
                        <a:solidFill>
                          <a:sysClr val="windowText" lastClr="000000"/>
                        </a:solidFill>
                      </a:endParaRPr>
                    </a:p>
                  </a:txBody>
                  <a:tcPr/>
                </a:tc>
              </a:tr>
              <a:tr h="714084">
                <a:tc>
                  <a:txBody>
                    <a:bodyPr/>
                    <a:lstStyle/>
                    <a:p>
                      <a:pPr algn="ctr"/>
                      <a:r>
                        <a:rPr lang="en-US" b="1" dirty="0" smtClean="0"/>
                        <a:t>Root(/)</a:t>
                      </a:r>
                      <a:endParaRPr lang="en-US" b="1" dirty="0"/>
                    </a:p>
                  </a:txBody>
                  <a:tcPr/>
                </a:tc>
                <a:tc>
                  <a:txBody>
                    <a:bodyPr/>
                    <a:lstStyle/>
                    <a:p>
                      <a:r>
                        <a:rPr lang="en-US" sz="1800" kern="1200" dirty="0" smtClean="0">
                          <a:solidFill>
                            <a:schemeClr val="dk1"/>
                          </a:solidFill>
                          <a:effectLst/>
                          <a:latin typeface="+mn-lt"/>
                          <a:ea typeface="+mn-ea"/>
                          <a:cs typeface="+mn-cs"/>
                        </a:rPr>
                        <a:t>Root directory contains only the directories needed at the top level of the file structure.</a:t>
                      </a:r>
                      <a:endParaRPr lang="en-US" dirty="0"/>
                    </a:p>
                  </a:txBody>
                  <a:tcPr/>
                </a:tc>
              </a:tr>
              <a:tr h="714084">
                <a:tc>
                  <a:txBody>
                    <a:bodyPr/>
                    <a:lstStyle/>
                    <a:p>
                      <a:pPr marL="0" marR="0" lvl="0" indent="0" algn="ctr" defTabSz="914342"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effectLst/>
                          <a:latin typeface="+mn-lt"/>
                          <a:ea typeface="+mn-ea"/>
                          <a:cs typeface="+mn-cs"/>
                        </a:rPr>
                        <a:t>/bin</a:t>
                      </a:r>
                      <a:endParaRPr lang="en-US" sz="1800" kern="1200" dirty="0" smtClean="0">
                        <a:solidFill>
                          <a:schemeClr val="dk1"/>
                        </a:solidFill>
                        <a:effectLst/>
                        <a:latin typeface="+mn-lt"/>
                        <a:ea typeface="+mn-ea"/>
                        <a:cs typeface="+mn-cs"/>
                      </a:endParaRPr>
                    </a:p>
                    <a:p>
                      <a:endParaRPr lang="en-US" dirty="0"/>
                    </a:p>
                  </a:txBody>
                  <a:tcPr/>
                </a:tc>
                <a:tc>
                  <a:txBody>
                    <a:bodyPr/>
                    <a:lstStyle/>
                    <a:p>
                      <a:r>
                        <a:rPr lang="en-US" sz="1800" kern="1200" dirty="0" smtClean="0">
                          <a:solidFill>
                            <a:schemeClr val="dk1"/>
                          </a:solidFill>
                          <a:effectLst/>
                          <a:latin typeface="+mn-lt"/>
                          <a:ea typeface="+mn-ea"/>
                          <a:cs typeface="+mn-cs"/>
                        </a:rPr>
                        <a:t>This is where the executable files are located. These files are available to all users</a:t>
                      </a:r>
                      <a:endParaRPr lang="en-US" dirty="0"/>
                    </a:p>
                  </a:txBody>
                  <a:tcPr/>
                </a:tc>
              </a:tr>
              <a:tr h="667040">
                <a:tc>
                  <a:txBody>
                    <a:bodyPr/>
                    <a:lstStyle/>
                    <a:p>
                      <a:pPr marL="0" marR="0" lvl="0" indent="0" algn="ctr" defTabSz="914342"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effectLst/>
                          <a:latin typeface="+mn-lt"/>
                          <a:ea typeface="+mn-ea"/>
                          <a:cs typeface="+mn-cs"/>
                        </a:rPr>
                        <a:t>/dev</a:t>
                      </a:r>
                      <a:endParaRPr lang="en-US" sz="1800" kern="1200" dirty="0" smtClean="0">
                        <a:solidFill>
                          <a:schemeClr val="dk1"/>
                        </a:solidFill>
                        <a:effectLst/>
                        <a:latin typeface="+mn-lt"/>
                        <a:ea typeface="+mn-ea"/>
                        <a:cs typeface="+mn-cs"/>
                      </a:endParaRPr>
                    </a:p>
                    <a:p>
                      <a:pPr algn="ctr"/>
                      <a:endParaRPr lang="en-US" dirty="0"/>
                    </a:p>
                  </a:txBody>
                  <a:tcPr/>
                </a:tc>
                <a:tc>
                  <a:txBody>
                    <a:bodyPr/>
                    <a:lstStyle/>
                    <a:p>
                      <a:r>
                        <a:rPr lang="en-US" dirty="0" smtClean="0"/>
                        <a:t>It contains device files of all hardware devices.</a:t>
                      </a:r>
                      <a:endParaRPr lang="en-US" dirty="0"/>
                    </a:p>
                  </a:txBody>
                  <a:tcPr/>
                </a:tc>
              </a:tr>
              <a:tr h="667040">
                <a:tc>
                  <a:txBody>
                    <a:bodyPr/>
                    <a:lstStyle/>
                    <a:p>
                      <a:pPr marL="0" marR="0" lvl="0" indent="0" algn="ctr" defTabSz="914342"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effectLst/>
                          <a:latin typeface="+mn-lt"/>
                          <a:ea typeface="+mn-ea"/>
                          <a:cs typeface="+mn-cs"/>
                        </a:rPr>
                        <a:t>/</a:t>
                      </a:r>
                      <a:r>
                        <a:rPr lang="en-US" sz="1800" b="1" kern="1200" dirty="0" err="1" smtClean="0">
                          <a:solidFill>
                            <a:schemeClr val="dk1"/>
                          </a:solidFill>
                          <a:effectLst/>
                          <a:latin typeface="+mn-lt"/>
                          <a:ea typeface="+mn-ea"/>
                          <a:cs typeface="+mn-cs"/>
                        </a:rPr>
                        <a:t>etc</a:t>
                      </a:r>
                      <a:endParaRPr lang="en-US" sz="1800" kern="1200" dirty="0" smtClean="0">
                        <a:solidFill>
                          <a:schemeClr val="dk1"/>
                        </a:solidFill>
                        <a:effectLst/>
                        <a:latin typeface="+mn-lt"/>
                        <a:ea typeface="+mn-ea"/>
                        <a:cs typeface="+mn-cs"/>
                      </a:endParaRPr>
                    </a:p>
                    <a:p>
                      <a:pPr algn="ctr"/>
                      <a:endParaRPr lang="en-US" dirty="0"/>
                    </a:p>
                  </a:txBody>
                  <a:tcPr/>
                </a:tc>
                <a:tc>
                  <a:txBody>
                    <a:bodyPr/>
                    <a:lstStyle/>
                    <a:p>
                      <a:r>
                        <a:rPr lang="en-US" dirty="0" smtClean="0"/>
                        <a:t>It contains utilities used by administrator.</a:t>
                      </a:r>
                    </a:p>
                    <a:p>
                      <a:r>
                        <a:rPr lang="en-US" dirty="0" smtClean="0"/>
                        <a:t>Example : </a:t>
                      </a:r>
                      <a:r>
                        <a:rPr lang="en-US" dirty="0" err="1" smtClean="0"/>
                        <a:t>passwd</a:t>
                      </a:r>
                      <a:r>
                        <a:rPr lang="en-US" dirty="0" smtClean="0"/>
                        <a:t>, </a:t>
                      </a:r>
                      <a:r>
                        <a:rPr lang="en-US" dirty="0" err="1" smtClean="0"/>
                        <a:t>chmod</a:t>
                      </a:r>
                      <a:r>
                        <a:rPr lang="en-US" dirty="0" smtClean="0"/>
                        <a:t>, </a:t>
                      </a:r>
                      <a:r>
                        <a:rPr lang="en-US" dirty="0" err="1" smtClean="0"/>
                        <a:t>chown</a:t>
                      </a:r>
                      <a:endParaRPr lang="en-US" dirty="0"/>
                    </a:p>
                  </a:txBody>
                  <a:tcPr/>
                </a:tc>
              </a:tr>
              <a:tr h="667040">
                <a:tc>
                  <a:txBody>
                    <a:bodyPr/>
                    <a:lstStyle/>
                    <a:p>
                      <a:pPr marL="0" marR="0" lvl="0" indent="0" algn="ctr" defTabSz="914342"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effectLst/>
                          <a:latin typeface="+mn-lt"/>
                          <a:ea typeface="+mn-ea"/>
                          <a:cs typeface="+mn-cs"/>
                        </a:rPr>
                        <a:t>/lib</a:t>
                      </a:r>
                      <a:endParaRPr lang="en-US" sz="1800" kern="1200" dirty="0" smtClean="0">
                        <a:solidFill>
                          <a:schemeClr val="dk1"/>
                        </a:solidFill>
                        <a:effectLst/>
                        <a:latin typeface="+mn-lt"/>
                        <a:ea typeface="+mn-ea"/>
                        <a:cs typeface="+mn-cs"/>
                      </a:endParaRPr>
                    </a:p>
                    <a:p>
                      <a:pPr algn="ctr"/>
                      <a:endParaRPr lang="en-US" dirty="0"/>
                    </a:p>
                  </a:txBody>
                  <a:tcPr/>
                </a:tc>
                <a:tc>
                  <a:txBody>
                    <a:bodyPr/>
                    <a:lstStyle/>
                    <a:p>
                      <a:r>
                        <a:rPr lang="en-US" sz="1800" kern="1200" dirty="0" smtClean="0">
                          <a:solidFill>
                            <a:schemeClr val="dk1"/>
                          </a:solidFill>
                          <a:effectLst/>
                          <a:latin typeface="+mn-lt"/>
                          <a:ea typeface="+mn-ea"/>
                          <a:cs typeface="+mn-cs"/>
                        </a:rPr>
                        <a:t>It contains shared library files.</a:t>
                      </a:r>
                      <a:endParaRPr lang="en-US" dirty="0"/>
                    </a:p>
                  </a:txBody>
                  <a:tcPr/>
                </a:tc>
              </a:tr>
              <a:tr h="667040">
                <a:tc>
                  <a:txBody>
                    <a:bodyPr/>
                    <a:lstStyle/>
                    <a:p>
                      <a:pPr marL="0" marR="0" lvl="0" indent="0" algn="ctr" defTabSz="914342"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effectLst/>
                          <a:latin typeface="+mn-lt"/>
                          <a:ea typeface="+mn-ea"/>
                          <a:cs typeface="+mn-cs"/>
                        </a:rPr>
                        <a:t>/home</a:t>
                      </a:r>
                      <a:endParaRPr lang="en-US" sz="1800" kern="1200" dirty="0" smtClean="0">
                        <a:solidFill>
                          <a:schemeClr val="dk1"/>
                        </a:solidFill>
                        <a:effectLst/>
                        <a:latin typeface="+mn-lt"/>
                        <a:ea typeface="+mn-ea"/>
                        <a:cs typeface="+mn-cs"/>
                      </a:endParaRPr>
                    </a:p>
                    <a:p>
                      <a:endParaRPr lang="en-US" dirty="0"/>
                    </a:p>
                  </a:txBody>
                  <a:tcPr/>
                </a:tc>
                <a:tc>
                  <a:txBody>
                    <a:bodyPr/>
                    <a:lstStyle/>
                    <a:p>
                      <a:r>
                        <a:rPr lang="en-US" sz="1800" kern="1200" dirty="0" smtClean="0">
                          <a:solidFill>
                            <a:schemeClr val="dk1"/>
                          </a:solidFill>
                          <a:effectLst/>
                          <a:latin typeface="+mn-lt"/>
                          <a:ea typeface="+mn-ea"/>
                          <a:cs typeface="+mn-cs"/>
                        </a:rPr>
                        <a:t>It contains the home directory for users and other accounts</a:t>
                      </a:r>
                      <a:endParaRPr lang="en-US" dirty="0"/>
                    </a:p>
                  </a:txBody>
                  <a:tcPr/>
                </a:tc>
              </a:tr>
            </a:tbl>
          </a:graphicData>
        </a:graphic>
      </p:graphicFrame>
    </p:spTree>
    <p:extLst>
      <p:ext uri="{BB962C8B-B14F-4D97-AF65-F5344CB8AC3E}">
        <p14:creationId xmlns:p14="http://schemas.microsoft.com/office/powerpoint/2010/main" val="281035084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SP-SAP-PCB Jan-Dec 2015_Latest Template">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QT_Standard PPT Template.potx [Read-Only]" id="{68541AE3-445B-4EEA-8636-7B0B5AF20D21}" vid="{8454CCED-13E6-4D0A-8826-DDE14DAEB447}"/>
    </a:ext>
  </a:extLst>
</a:theme>
</file>

<file path=ppt/theme/theme2.xml><?xml version="1.0" encoding="utf-8"?>
<a:theme xmlns:a="http://schemas.openxmlformats.org/drawingml/2006/main" name="Section break">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QT_Standard PPT Template.potx [Read-Only]" id="{68541AE3-445B-4EEA-8636-7B0B5AF20D21}" vid="{BB4B0365-E9AA-44EC-ACE2-61963C64A23A}"/>
    </a:ext>
  </a:extLst>
</a:theme>
</file>

<file path=ppt/theme/theme3.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QT_Standard PPT Template.potx [Read-Only]" id="{68541AE3-445B-4EEA-8636-7B0B5AF20D21}" vid="{1F9DA067-3BDD-46F4-ADDC-125823444DC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QT_Standard PPT Template</Template>
  <TotalTime>1086</TotalTime>
  <Words>560</Words>
  <Application>Microsoft Office PowerPoint</Application>
  <PresentationFormat>A4 Paper (210x297 mm)</PresentationFormat>
  <Paragraphs>126</Paragraphs>
  <Slides>30</Slides>
  <Notes>0</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30</vt:i4>
      </vt:variant>
    </vt:vector>
  </HeadingPairs>
  <TitlesOfParts>
    <vt:vector size="39" baseType="lpstr">
      <vt:lpstr>Arial</vt:lpstr>
      <vt:lpstr>Calibri</vt:lpstr>
      <vt:lpstr>Helvetica Light</vt:lpstr>
      <vt:lpstr>Times New Roman</vt:lpstr>
      <vt:lpstr>Wingdings</vt:lpstr>
      <vt:lpstr>TSP-SAP-PCB Jan-Dec 2015_Latest Template</vt:lpstr>
      <vt:lpstr>Section break</vt:lpstr>
      <vt:lpstr>Closing slides</vt:lpstr>
      <vt:lpstr>think-cell Slide</vt:lpstr>
      <vt:lpstr>PowerPoint Presentation</vt:lpstr>
      <vt:lpstr>Document Control</vt:lpstr>
      <vt:lpstr>Table of Contents</vt:lpstr>
      <vt:lpstr>Introduction</vt:lpstr>
      <vt:lpstr>Contd…</vt:lpstr>
      <vt:lpstr>Architecture Diagram</vt:lpstr>
      <vt:lpstr>Contd..</vt:lpstr>
      <vt:lpstr>File System Structure</vt:lpstr>
      <vt:lpstr>Contd..</vt:lpstr>
      <vt:lpstr>Commonly Used Commands</vt:lpstr>
      <vt:lpstr>File Access Permission</vt:lpstr>
      <vt:lpstr> I/O Redirections </vt:lpstr>
      <vt:lpstr> Contd… </vt:lpstr>
      <vt:lpstr> Contd… </vt:lpstr>
      <vt:lpstr> Contd… </vt:lpstr>
      <vt:lpstr>PowerPoint Presentation</vt:lpstr>
      <vt:lpstr>Accessing CP sftp folder</vt:lpstr>
      <vt:lpstr>Contd…</vt:lpstr>
      <vt:lpstr>Contd…</vt:lpstr>
      <vt:lpstr>Contd…</vt:lpstr>
      <vt:lpstr>Checking audit logs</vt:lpstr>
      <vt:lpstr>Contd…</vt:lpstr>
      <vt:lpstr>Contd…</vt:lpstr>
      <vt:lpstr>Contd…</vt:lpstr>
      <vt:lpstr>Contd…</vt:lpstr>
      <vt:lpstr>Contd…</vt:lpstr>
      <vt:lpstr>PowerPoint Presentation</vt:lpstr>
      <vt:lpstr>Contd…</vt:lpstr>
      <vt:lpstr>Summary</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Capgemini Technology Services India Ltd</dc:title>
  <dc:creator>Ahmed, Riyaz</dc:creator>
  <cp:lastModifiedBy>GUPTA, BHAVESH</cp:lastModifiedBy>
  <cp:revision>60</cp:revision>
  <dcterms:created xsi:type="dcterms:W3CDTF">2017-02-20T13:09:33Z</dcterms:created>
  <dcterms:modified xsi:type="dcterms:W3CDTF">2019-05-10T14:12:41Z</dcterms:modified>
</cp:coreProperties>
</file>