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46" r:id="rId2"/>
    <p:sldMasterId id="2147483939" r:id="rId3"/>
  </p:sldMasterIdLst>
  <p:notesMasterIdLst>
    <p:notesMasterId r:id="rId34"/>
  </p:notesMasterIdLst>
  <p:handoutMasterIdLst>
    <p:handoutMasterId r:id="rId35"/>
  </p:handoutMasterIdLst>
  <p:sldIdLst>
    <p:sldId id="359" r:id="rId4"/>
    <p:sldId id="422" r:id="rId5"/>
    <p:sldId id="417" r:id="rId6"/>
    <p:sldId id="453" r:id="rId7"/>
    <p:sldId id="454" r:id="rId8"/>
    <p:sldId id="455" r:id="rId9"/>
    <p:sldId id="425" r:id="rId10"/>
    <p:sldId id="456" r:id="rId11"/>
    <p:sldId id="447" r:id="rId12"/>
    <p:sldId id="458" r:id="rId13"/>
    <p:sldId id="477" r:id="rId14"/>
    <p:sldId id="462" r:id="rId15"/>
    <p:sldId id="459" r:id="rId16"/>
    <p:sldId id="461" r:id="rId17"/>
    <p:sldId id="429" r:id="rId18"/>
    <p:sldId id="463" r:id="rId19"/>
    <p:sldId id="464" r:id="rId20"/>
    <p:sldId id="435" r:id="rId21"/>
    <p:sldId id="466" r:id="rId22"/>
    <p:sldId id="475" r:id="rId23"/>
    <p:sldId id="442" r:id="rId24"/>
    <p:sldId id="469" r:id="rId25"/>
    <p:sldId id="470" r:id="rId26"/>
    <p:sldId id="471" r:id="rId27"/>
    <p:sldId id="472" r:id="rId28"/>
    <p:sldId id="473" r:id="rId29"/>
    <p:sldId id="445" r:id="rId30"/>
    <p:sldId id="474" r:id="rId31"/>
    <p:sldId id="476" r:id="rId32"/>
    <p:sldId id="379" r:id="rId33"/>
  </p:sldIdLst>
  <p:sldSz cx="9906000" cy="6858000" type="A4"/>
  <p:notesSz cx="6797675" cy="9874250"/>
  <p:custDataLst>
    <p:tags r:id="rId3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
          <p15:clr>
            <a:srgbClr val="A4A3A4"/>
          </p15:clr>
        </p15:guide>
        <p15:guide id="2" pos="5957">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916"/>
    <a:srgbClr val="1C2227"/>
    <a:srgbClr val="060606"/>
    <a:srgbClr val="060608"/>
    <a:srgbClr val="13181B"/>
    <a:srgbClr val="35405F"/>
    <a:srgbClr val="000000"/>
    <a:srgbClr val="5C6F7A"/>
    <a:srgbClr val="63513A"/>
    <a:srgbClr val="9F95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5" autoAdjust="0"/>
  </p:normalViewPr>
  <p:slideViewPr>
    <p:cSldViewPr snapToGrid="0">
      <p:cViewPr>
        <p:scale>
          <a:sx n="70" d="100"/>
          <a:sy n="70" d="100"/>
        </p:scale>
        <p:origin x="1242" y="420"/>
      </p:cViewPr>
      <p:guideLst>
        <p:guide orient="horz" pos="954"/>
        <p:guide pos="5957"/>
      </p:guideLst>
    </p:cSldViewPr>
  </p:slideViewPr>
  <p:outlineViewPr>
    <p:cViewPr>
      <p:scale>
        <a:sx n="33" d="100"/>
        <a:sy n="33" d="100"/>
      </p:scale>
      <p:origin x="78"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630" y="-859"/>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45"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a:latin typeface="Arial" pitchFamily="34" charset="0"/>
                <a:cs typeface="Arial" pitchFamily="34" charset="0"/>
              </a:rPr>
              <a:t>© 2016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2430735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5/13/2019</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14158612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2.jpe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4.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9.xml"/><Relationship Id="rId7" Type="http://schemas.openxmlformats.org/officeDocument/2006/relationships/oleObject" Target="../embeddings/oleObject11.bin"/><Relationship Id="rId2" Type="http://schemas.openxmlformats.org/officeDocument/2006/relationships/tags" Target="../tags/tag38.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image" Target="../media/image3.jpeg"/><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3.xml"/><Relationship Id="rId7"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5.bin"/><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6.bin"/><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 name="Image 13" descr="shutterstock_141810904.jpg"/>
          <p:cNvPicPr>
            <a:picLocks noChangeAspect="1"/>
          </p:cNvPicPr>
          <p:nvPr userDrawn="1"/>
        </p:nvPicPr>
        <p:blipFill>
          <a:blip r:embed="rId9" cstate="print"/>
          <a:srcRect r="8635"/>
          <a:stretch>
            <a:fillRect/>
          </a:stretch>
        </p:blipFill>
        <p:spPr>
          <a:xfrm>
            <a:off x="-1" y="1209230"/>
            <a:ext cx="9906001" cy="5648771"/>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327" name="think-cell Slide" r:id="rId10" imgW="360" imgH="360" progId="">
                  <p:embed/>
                </p:oleObj>
              </mc:Choice>
              <mc:Fallback>
                <p:oleObj name="think-cell Slide" r:id="rId10" imgW="360" imgH="360" progId="">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1" y="3290011"/>
            <a:ext cx="607423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1" kern="1200" dirty="0">
                <a:solidFill>
                  <a:schemeClr val="tx1"/>
                </a:solidFill>
                <a:effectLst/>
                <a:latin typeface="+mj-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4"/>
            </p:custDataLst>
          </p:nvPr>
        </p:nvSpPr>
        <p:spPr>
          <a:xfrm>
            <a:off x="0" y="4865913"/>
            <a:ext cx="5932714" cy="674914"/>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tx1"/>
                </a:solidFill>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50800" dist="38100" dir="5400000" algn="t" rotWithShape="0">
              <a:prstClr val="black">
                <a:alpha val="40000"/>
              </a:prst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2"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696"/>
            <a:ext cx="2880000" cy="229351"/>
          </a:xfrm>
          <a:prstGeom prst="rect">
            <a:avLst/>
          </a:prstGeom>
          <a:noFill/>
        </p:spPr>
      </p:pic>
      <p:pic>
        <p:nvPicPr>
          <p:cNvPr id="97292" name="Picture 12" descr="CG_new">
            <a:extLst>
              <a:ext uri="{FF2B5EF4-FFF2-40B4-BE49-F238E27FC236}">
                <a16:creationId xmlns="" xmlns:a16="http://schemas.microsoft.com/office/drawing/2014/main" id="{2D1FFF86-4C49-414D-B5BB-7458BB73533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7277" y="821879"/>
            <a:ext cx="2105391" cy="5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2-shutterstock_141810904.jpg"/>
          <p:cNvPicPr>
            <a:picLocks noChangeAspect="1"/>
          </p:cNvPicPr>
          <p:nvPr userDrawn="1"/>
        </p:nvPicPr>
        <p:blipFill>
          <a:blip r:embed="rId6" cstate="print"/>
          <a:srcRect t="5168"/>
          <a:stretch>
            <a:fillRect/>
          </a:stretch>
        </p:blipFill>
        <p:spPr>
          <a:xfrm>
            <a:off x="0" y="0"/>
            <a:ext cx="9906000" cy="4894325"/>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2318"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8" name="Image 7" descr="shutterstock_141810904.jpg"/>
          <p:cNvPicPr>
            <a:picLocks noChangeAspect="1"/>
          </p:cNvPicPr>
          <p:nvPr userDrawn="1"/>
        </p:nvPicPr>
        <p:blipFill>
          <a:blip r:embed="rId5" cstate="print"/>
          <a:srcRect l="54383"/>
          <a:stretch>
            <a:fillRect/>
          </a:stretch>
        </p:blipFill>
        <p:spPr>
          <a:xfrm>
            <a:off x="0" y="0"/>
            <a:ext cx="6004631" cy="6858000"/>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910"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a:off x="4614720" y="0"/>
            <a:ext cx="529128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97"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31997" y="10039"/>
                </a:lnTo>
                <a:lnTo>
                  <a:pt x="31997" y="0"/>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4963885" y="1507106"/>
            <a:ext cx="4942115" cy="1674244"/>
          </a:xfrm>
          <a:prstGeom prst="rect">
            <a:avLst/>
          </a:prstGeom>
        </p:spPr>
        <p:txBody>
          <a:bodyPr lIns="180000" tIns="33059" rIns="36000" bIns="33059" anchor="t" anchorCtr="0"/>
          <a:lstStyle>
            <a:lvl1pPr algn="l">
              <a:defRPr lang="en-US" sz="4000" b="1" kern="1200" noProof="0" dirty="0" smtClean="0">
                <a:solidFill>
                  <a:schemeClr val="bg1"/>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87438"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r>
              <a:rPr lang="en-US" sz="1000" kern="1200" dirty="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a:solidFill>
                <a:schemeClr val="bg1"/>
              </a:solidFill>
              <a:latin typeface="+mn-lt"/>
              <a:ea typeface="+mn-ea"/>
              <a:cs typeface="+mn-cs"/>
            </a:endParaRPr>
          </a:p>
          <a:p>
            <a:r>
              <a:rPr lang="en-US" sz="1000" kern="1200" dirty="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a:solidFill>
                  <a:schemeClr val="bg1"/>
                </a:solidFill>
                <a:latin typeface="+mn-lt"/>
                <a:ea typeface="+mn-ea"/>
                <a:cs typeface="+mn-cs"/>
              </a:rPr>
              <a:t>Experience</a:t>
            </a:r>
            <a:r>
              <a:rPr lang="en-US" sz="1000" kern="1200" baseline="30000" dirty="0" err="1">
                <a:solidFill>
                  <a:schemeClr val="bg1"/>
                </a:solidFill>
                <a:latin typeface="+mn-lt"/>
                <a:ea typeface="+mn-ea"/>
                <a:cs typeface="+mn-cs"/>
              </a:rPr>
              <a:t>TM</a:t>
            </a:r>
            <a:r>
              <a:rPr lang="en-US" sz="1000" kern="1200" dirty="0">
                <a:solidFill>
                  <a:schemeClr val="bg1"/>
                </a:solidFill>
                <a:latin typeface="+mn-lt"/>
                <a:ea typeface="+mn-ea"/>
                <a:cs typeface="+mn-cs"/>
              </a:rPr>
              <a:t>, and draws on </a:t>
            </a:r>
            <a:r>
              <a:rPr lang="en-US" sz="1000" kern="1200" dirty="0" err="1">
                <a:solidFill>
                  <a:schemeClr val="bg1"/>
                </a:solidFill>
                <a:latin typeface="+mn-lt"/>
                <a:ea typeface="+mn-ea"/>
                <a:cs typeface="+mn-cs"/>
              </a:rPr>
              <a:t>Rightshore</a:t>
            </a:r>
            <a:r>
              <a:rPr lang="en-US" sz="1000" b="1" kern="1200" baseline="30000" dirty="0">
                <a:solidFill>
                  <a:schemeClr val="bg1"/>
                </a:solidFill>
                <a:latin typeface="+mn-lt"/>
                <a:ea typeface="+mn-ea"/>
                <a:cs typeface="+mn-cs"/>
              </a:rPr>
              <a:t>®</a:t>
            </a:r>
            <a:r>
              <a:rPr lang="en-US" sz="1000" kern="1200" dirty="0">
                <a:solidFill>
                  <a:schemeClr val="bg1"/>
                </a:solidFill>
                <a:latin typeface="+mn-lt"/>
                <a:ea typeface="+mn-ea"/>
                <a:cs typeface="+mn-cs"/>
              </a:rPr>
              <a:t>, its worldwide delivery model.</a:t>
            </a:r>
            <a:endParaRPr lang="fr-FR" sz="1000" kern="1200" dirty="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93" name="think-cell Slide" r:id="rId5" imgW="360" imgH="360" progId="">
                  <p:embed/>
                </p:oleObj>
              </mc:Choice>
              <mc:Fallback>
                <p:oleObj name="think-cell Slide" r:id="rId5" imgW="360" imgH="36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6174" name="think-cell Slide" r:id="rId5" imgW="360" imgH="360" progId="">
                  <p:embed/>
                </p:oleObj>
              </mc:Choice>
              <mc:Fallback>
                <p:oleObj name="think-cell Slide" r:id="rId5" imgW="360" imgH="36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a:t>Click to 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30"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54"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49" name="think-cell Slide" r:id="rId7" imgW="360" imgH="360" progId="">
                  <p:embed/>
                </p:oleObj>
              </mc:Choice>
              <mc:Fallback>
                <p:oleObj name="think-cell Slide" r:id="rId7" imgW="360" imgH="360" progId="">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25"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901" name="think-cell Slide" r:id="rId5" imgW="360" imgH="360" progId="">
                  <p:embed/>
                </p:oleObj>
              </mc:Choice>
              <mc:Fallback>
                <p:oleObj name="think-cell Slide" r:id="rId5" imgW="360" imgH="36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45"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10.bin"/><Relationship Id="rId5" Type="http://schemas.openxmlformats.org/officeDocument/2006/relationships/tags" Target="../tags/tag37.xml"/><Relationship Id="rId4" Type="http://schemas.openxmlformats.org/officeDocument/2006/relationships/vmlDrawing" Target="../drawings/vmlDrawing10.v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image" Target="../media/image5.png"/><Relationship Id="rId26" Type="http://schemas.openxmlformats.org/officeDocument/2006/relationships/image" Target="../media/image9.gif"/><Relationship Id="rId3" Type="http://schemas.openxmlformats.org/officeDocument/2006/relationships/theme" Target="../theme/theme3.xml"/><Relationship Id="rId21" Type="http://schemas.openxmlformats.org/officeDocument/2006/relationships/hyperlink" Target="http://www.twitter.com/capgemini" TargetMode="Externa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13.xml"/><Relationship Id="rId16" Type="http://schemas.openxmlformats.org/officeDocument/2006/relationships/image" Target="../media/image4.emf"/><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image" Target="../media/image8.png"/><Relationship Id="rId5" Type="http://schemas.openxmlformats.org/officeDocument/2006/relationships/tags" Target="../tags/tag43.xml"/><Relationship Id="rId15" Type="http://schemas.openxmlformats.org/officeDocument/2006/relationships/image" Target="../media/image1.emf"/><Relationship Id="rId23" Type="http://schemas.openxmlformats.org/officeDocument/2006/relationships/hyperlink" Target="http://www.youtube.com/capgeminimedia" TargetMode="External"/><Relationship Id="rId10" Type="http://schemas.openxmlformats.org/officeDocument/2006/relationships/tags" Target="../tags/tag48.xml"/><Relationship Id="rId19" Type="http://schemas.openxmlformats.org/officeDocument/2006/relationships/hyperlink" Target="http://www.linkedin.com/company/capgemini" TargetMode="External"/><Relationship Id="rId4" Type="http://schemas.openxmlformats.org/officeDocument/2006/relationships/vmlDrawing" Target="../drawings/vmlDrawing13.vml"/><Relationship Id="rId9" Type="http://schemas.openxmlformats.org/officeDocument/2006/relationships/tags" Target="../tags/tag47.xml"/><Relationship Id="rId14" Type="http://schemas.openxmlformats.org/officeDocument/2006/relationships/oleObject" Target="../embeddings/oleObject13.bin"/><Relationship Id="rId22" Type="http://schemas.openxmlformats.org/officeDocument/2006/relationships/image" Target="../media/image7.png"/><Relationship Id="rId27"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94" name="think-cell Slide" r:id="rId19" imgW="360" imgH="360" progId="">
                  <p:embed/>
                </p:oleObj>
              </mc:Choice>
              <mc:Fallback>
                <p:oleObj name="think-cell Slide" r:id="rId19" imgW="360" imgH="360" progId="">
                  <p:embed/>
                  <p:pic>
                    <p:nvPicPr>
                      <p:cNvPr id="0" name="Picture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2016. All Rights Reserved</a:t>
            </a: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2060" name="Picture 12" descr="CG_new">
            <a:extLst>
              <a:ext uri="{FF2B5EF4-FFF2-40B4-BE49-F238E27FC236}">
                <a16:creationId xmlns="" xmlns:a16="http://schemas.microsoft.com/office/drawing/2014/main" id="{117F0FE9-224E-4C78-B0CF-2A0F57879F5C}"/>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323392" y="6419556"/>
            <a:ext cx="1524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7" r:id="rId1"/>
    <p:sldLayoutId id="2147483987" r:id="rId2"/>
    <p:sldLayoutId id="2147483965" r:id="rId3"/>
    <p:sldLayoutId id="2147483966" r:id="rId4"/>
    <p:sldLayoutId id="2147483962" r:id="rId5"/>
    <p:sldLayoutId id="2147483963" r:id="rId6"/>
    <p:sldLayoutId id="2147483968" r:id="rId7"/>
    <p:sldLayoutId id="2147483964" r:id="rId8"/>
    <p:sldLayoutId id="2147483934" r:id="rId9"/>
  </p:sldLayoutIdLst>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69"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8" r:id="rId1"/>
    <p:sldLayoutId id="2147483977" r:id="rId2"/>
  </p:sldLayoutIdLst>
  <p:hf sldNum="0" hd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66" name="think-cell Slide" r:id="rId14" imgW="360" imgH="360" progId="">
                  <p:embed/>
                </p:oleObj>
              </mc:Choice>
              <mc:Fallback>
                <p:oleObj name="think-cell Slide" r:id="rId14" imgW="360" imgH="36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6"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992848"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3131" name="Picture 11" descr="CG_new">
            <a:extLst>
              <a:ext uri="{FF2B5EF4-FFF2-40B4-BE49-F238E27FC236}">
                <a16:creationId xmlns="" xmlns:a16="http://schemas.microsoft.com/office/drawing/2014/main" id="{0758FDC7-D29F-4EFB-B5BB-2C2633AA22F6}"/>
              </a:ext>
            </a:extLst>
          </p:cNvPr>
          <p:cNvPicPr>
            <a:picLocks noChangeAspect="1" noChangeArrowheads="1"/>
          </p:cNvPicPr>
          <p:nvPr userDrawn="1"/>
        </p:nvPicPr>
        <p:blipFill>
          <a:blip r:embed="rId27">
            <a:extLst>
              <a:ext uri="{28A0092B-C50C-407E-A947-70E740481C1C}">
                <a14:useLocalDpi xmlns:a14="http://schemas.microsoft.com/office/drawing/2010/main" val="0"/>
              </a:ext>
            </a:extLst>
          </a:blip>
          <a:srcRect/>
          <a:stretch>
            <a:fillRect/>
          </a:stretch>
        </p:blipFill>
        <p:spPr bwMode="auto">
          <a:xfrm>
            <a:off x="1051047" y="1209254"/>
            <a:ext cx="1524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9" r:id="rId1"/>
    <p:sldLayoutId id="2147483961" r:id="rId2"/>
  </p:sldLayoutIdLst>
  <p:hf sldNum="0" hd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5.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Unix#cite_note-8" TargetMode="External"/><Relationship Id="rId2" Type="http://schemas.openxmlformats.org/officeDocument/2006/relationships/hyperlink" Target="https://en.wikipedia.org/wiki/Unix#cite_note-7"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12.png"/><Relationship Id="rId2" Type="http://schemas.openxmlformats.org/officeDocument/2006/relationships/tags" Target="../tags/tag61.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920743"/>
            <a:ext cx="7347098" cy="1482725"/>
          </a:xfrm>
          <a:prstGeom prst="rect">
            <a:avLst/>
          </a:prstGeom>
        </p:spPr>
        <p:txBody>
          <a:bodyPr vert="horz" lIns="36000" tIns="36000" rIns="360000" bIns="36000" rtlCol="0" anchor="t">
            <a:noAutofit/>
          </a:bodyPr>
          <a:lstStyle/>
          <a:p>
            <a:pPr marL="361950" lvl="0" defTabSz="995690">
              <a:lnSpc>
                <a:spcPct val="85000"/>
              </a:lnSpc>
              <a:spcBef>
                <a:spcPct val="0"/>
              </a:spcBef>
              <a:defRPr/>
            </a:pPr>
            <a:r>
              <a:rPr lang="en-US" sz="3600" b="1" dirty="0" smtClean="0">
                <a:latin typeface="Times New Roman" panose="02020603050405020304" pitchFamily="18" charset="0"/>
                <a:cs typeface="Times New Roman" panose="02020603050405020304" pitchFamily="18" charset="0"/>
              </a:rPr>
              <a:t>UNIX OS- Hands </a:t>
            </a:r>
            <a:r>
              <a:rPr lang="en-US" sz="3600" b="1" dirty="0">
                <a:latin typeface="Times New Roman" panose="02020603050405020304" pitchFamily="18" charset="0"/>
                <a:cs typeface="Times New Roman" panose="02020603050405020304" pitchFamily="18" charset="0"/>
              </a:rPr>
              <a:t>On Guide</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0" y="4511565"/>
            <a:ext cx="5531265" cy="760412"/>
          </a:xfrm>
          <a:prstGeom prst="rect">
            <a:avLst/>
          </a:prstGeom>
        </p:spPr>
        <p:txBody>
          <a:bodyPr/>
          <a:lstStyle/>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lang="fr-FR" sz="2200" dirty="0" smtClean="0">
                <a:solidFill>
                  <a:schemeClr val="bg2">
                    <a:lumMod val="50000"/>
                  </a:schemeClr>
                </a:solidFill>
                <a:latin typeface="Times New Roman" panose="02020603050405020304" pitchFamily="18" charset="0"/>
                <a:cs typeface="Times New Roman" panose="02020603050405020304" pitchFamily="18" charset="0"/>
              </a:rPr>
              <a:t>Kshitij Kumar Agarwal</a:t>
            </a:r>
            <a:endParaRPr kumimoji="0" lang="fr-FR" sz="22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cs typeface="Times New Roman" panose="02020603050405020304" pitchFamily="18" charset="0"/>
            </a:endParaRP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lang="fr-FR" sz="2200" smtClean="0">
                <a:solidFill>
                  <a:schemeClr val="bg2">
                    <a:lumMod val="50000"/>
                  </a:schemeClr>
                </a:solidFill>
                <a:latin typeface="Times New Roman" panose="02020603050405020304" pitchFamily="18" charset="0"/>
                <a:cs typeface="Times New Roman" panose="02020603050405020304" pitchFamily="18" charset="0"/>
              </a:rPr>
              <a:t>06/03/2019</a:t>
            </a:r>
            <a:endParaRPr kumimoji="0" lang="en-US" sz="22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294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smtClean="0"/>
              <a:t>Commonly Used Commands</a:t>
            </a:r>
            <a:endParaRPr lang="en-US" dirty="0"/>
          </a:p>
        </p:txBody>
      </p:sp>
      <p:sp>
        <p:nvSpPr>
          <p:cNvPr id="3" name="Content Placeholder 2"/>
          <p:cNvSpPr>
            <a:spLocks noGrp="1"/>
          </p:cNvSpPr>
          <p:nvPr>
            <p:ph idx="1"/>
          </p:nvPr>
        </p:nvSpPr>
        <p:spPr>
          <a:xfrm>
            <a:off x="323392" y="1532586"/>
            <a:ext cx="9582608" cy="4605930"/>
          </a:xfrm>
        </p:spPr>
        <p:txBody>
          <a:bodyPr/>
          <a:lstStyle/>
          <a:p>
            <a:pPr algn="just">
              <a:buFont typeface="Wingdings" panose="05000000000000000000" pitchFamily="2" charset="2"/>
              <a:buChar char="v"/>
            </a:pPr>
            <a:r>
              <a:rPr lang="en-US" dirty="0" smtClean="0"/>
              <a:t> ls  – Used to display file names and sub directories in a directory.</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a:t> </a:t>
            </a:r>
            <a:r>
              <a:rPr lang="en-US" dirty="0" smtClean="0"/>
              <a:t>mkdir  – Used to create a directory.</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smtClean="0"/>
              <a:t> rm – Used to delete files or directories.</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a:t> </a:t>
            </a:r>
            <a:r>
              <a:rPr lang="en-US" dirty="0" smtClean="0"/>
              <a:t>nl  – Used to print file contents along with the numbers.</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a:t> </a:t>
            </a:r>
            <a:r>
              <a:rPr lang="en-US" dirty="0" smtClean="0"/>
              <a:t>pwd  – Used  to check the current working directory.</a:t>
            </a:r>
          </a:p>
          <a:p>
            <a:pPr marL="0" indent="0" algn="just">
              <a:buNone/>
            </a:pPr>
            <a:endParaRPr lang="en-US" dirty="0" smtClean="0"/>
          </a:p>
          <a:p>
            <a:pPr algn="just">
              <a:buFont typeface="Wingdings" panose="05000000000000000000" pitchFamily="2" charset="2"/>
              <a:buChar char="v"/>
            </a:pPr>
            <a:r>
              <a:rPr lang="en-US" dirty="0" smtClean="0"/>
              <a:t> cd  – Used to change the directory.  </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87376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Access Permission</a:t>
            </a:r>
            <a:endParaRPr lang="en-US" dirty="0"/>
          </a:p>
        </p:txBody>
      </p:sp>
      <p:sp>
        <p:nvSpPr>
          <p:cNvPr id="3" name="Content Placeholder 2"/>
          <p:cNvSpPr>
            <a:spLocks noGrp="1"/>
          </p:cNvSpPr>
          <p:nvPr>
            <p:ph idx="1"/>
          </p:nvPr>
        </p:nvSpPr>
        <p:spPr>
          <a:xfrm>
            <a:off x="323392" y="1446663"/>
            <a:ext cx="9582608" cy="4691853"/>
          </a:xfrm>
        </p:spPr>
        <p:txBody>
          <a:bodyPr/>
          <a:lstStyle/>
          <a:p>
            <a:pPr marL="0" indent="0">
              <a:buNone/>
            </a:pPr>
            <a:r>
              <a:rPr lang="en-US" sz="1600" dirty="0"/>
              <a:t>File ownership is an important component of Unix that provides a secure method for storing files. Every file in Unix has the following attributes </a:t>
            </a:r>
            <a:r>
              <a:rPr lang="en-US" sz="1600" dirty="0" smtClean="0"/>
              <a:t>−</a:t>
            </a:r>
          </a:p>
          <a:p>
            <a:pPr marL="0" indent="0">
              <a:buNone/>
            </a:pPr>
            <a:endParaRPr lang="en-US" sz="1600" dirty="0"/>
          </a:p>
          <a:p>
            <a:r>
              <a:rPr lang="en-US" sz="1600" b="1" dirty="0"/>
              <a:t>Owner permissions</a:t>
            </a:r>
            <a:r>
              <a:rPr lang="en-US" sz="1600" dirty="0"/>
              <a:t> − The owner's permissions determine what actions the owner of the file can perform on the file</a:t>
            </a:r>
            <a:r>
              <a:rPr lang="en-US" sz="1600" dirty="0" smtClean="0"/>
              <a:t>.</a:t>
            </a:r>
          </a:p>
          <a:p>
            <a:endParaRPr lang="en-US" sz="1600" dirty="0"/>
          </a:p>
          <a:p>
            <a:r>
              <a:rPr lang="en-US" sz="1600" b="1" dirty="0"/>
              <a:t>Group permissions</a:t>
            </a:r>
            <a:r>
              <a:rPr lang="en-US" sz="1600" dirty="0"/>
              <a:t> − The group's permissions determine what actions a user, who is a member of the group that a file belongs to, can perform on the file</a:t>
            </a:r>
            <a:r>
              <a:rPr lang="en-US" sz="1600" dirty="0" smtClean="0"/>
              <a:t>.</a:t>
            </a:r>
          </a:p>
          <a:p>
            <a:endParaRPr lang="en-US" sz="1600" dirty="0"/>
          </a:p>
          <a:p>
            <a:r>
              <a:rPr lang="en-US" sz="1600" b="1" dirty="0"/>
              <a:t>Other (world) permissions</a:t>
            </a:r>
            <a:r>
              <a:rPr lang="en-US" sz="1600" dirty="0"/>
              <a:t> − The permissions for others indicate what action all other users can perform on the file.</a:t>
            </a:r>
          </a:p>
          <a:p>
            <a:endParaRPr lang="en-US" sz="1600" dirty="0"/>
          </a:p>
        </p:txBody>
      </p:sp>
    </p:spTree>
    <p:extLst>
      <p:ext uri="{BB962C8B-B14F-4D97-AF65-F5344CB8AC3E}">
        <p14:creationId xmlns:p14="http://schemas.microsoft.com/office/powerpoint/2010/main" val="97008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File Access Modes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sz="1600" dirty="0"/>
              <a:t>The permissions of a file are the first line of defense in the security of a Unix system. The basic building blocks of Unix permissions are the </a:t>
            </a:r>
            <a:r>
              <a:rPr lang="en-US" sz="1600" b="1" dirty="0"/>
              <a:t>read</a:t>
            </a:r>
            <a:r>
              <a:rPr lang="en-US" sz="1600" dirty="0"/>
              <a:t>, </a:t>
            </a:r>
            <a:r>
              <a:rPr lang="en-US" sz="1600" b="1" dirty="0"/>
              <a:t>write</a:t>
            </a:r>
            <a:r>
              <a:rPr lang="en-US" sz="1600" dirty="0"/>
              <a:t>, and </a:t>
            </a:r>
            <a:r>
              <a:rPr lang="en-US" sz="1600" b="1" dirty="0"/>
              <a:t>execute</a:t>
            </a:r>
            <a:r>
              <a:rPr lang="en-US" sz="1600" dirty="0"/>
              <a:t> permissions, which have been described below </a:t>
            </a:r>
            <a:r>
              <a:rPr lang="en-US" sz="1600" dirty="0" smtClean="0"/>
              <a:t>−</a:t>
            </a:r>
          </a:p>
          <a:p>
            <a:pPr marL="0" indent="0">
              <a:buNone/>
            </a:pPr>
            <a:endParaRPr lang="en-US" sz="1600" dirty="0"/>
          </a:p>
          <a:p>
            <a:r>
              <a:rPr lang="en-US" sz="1600" dirty="0" smtClean="0"/>
              <a:t>Read- Grants </a:t>
            </a:r>
            <a:r>
              <a:rPr lang="en-US" sz="1600" dirty="0"/>
              <a:t>the capability to read, i.e</a:t>
            </a:r>
            <a:r>
              <a:rPr lang="en-US" sz="1600" dirty="0" smtClean="0"/>
              <a:t>. </a:t>
            </a:r>
            <a:r>
              <a:rPr lang="en-US" sz="1600" dirty="0"/>
              <a:t>view the contents of the file</a:t>
            </a:r>
            <a:r>
              <a:rPr lang="en-US" sz="1600" dirty="0" smtClean="0"/>
              <a:t>.</a:t>
            </a:r>
          </a:p>
          <a:p>
            <a:pPr marL="0" indent="0">
              <a:buNone/>
            </a:pPr>
            <a:endParaRPr lang="en-US" sz="1600" dirty="0"/>
          </a:p>
          <a:p>
            <a:r>
              <a:rPr lang="en-US" sz="1600" dirty="0" smtClean="0"/>
              <a:t>Write- Grants </a:t>
            </a:r>
            <a:r>
              <a:rPr lang="en-US" sz="1600" dirty="0"/>
              <a:t>the capability to modify, or remove the content of the file</a:t>
            </a:r>
            <a:r>
              <a:rPr lang="en-US" sz="1600" dirty="0" smtClean="0"/>
              <a:t>.</a:t>
            </a:r>
          </a:p>
          <a:p>
            <a:endParaRPr lang="en-US" sz="1600" dirty="0"/>
          </a:p>
          <a:p>
            <a:r>
              <a:rPr lang="en-US" sz="1600" dirty="0" smtClean="0"/>
              <a:t>Execute- User </a:t>
            </a:r>
            <a:r>
              <a:rPr lang="en-US" sz="1600" dirty="0"/>
              <a:t>with execute permissions can run a file as a program.</a:t>
            </a:r>
          </a:p>
          <a:p>
            <a:endParaRPr lang="en-US" dirty="0"/>
          </a:p>
        </p:txBody>
      </p:sp>
    </p:spTree>
    <p:extLst>
      <p:ext uri="{BB962C8B-B14F-4D97-AF65-F5344CB8AC3E}">
        <p14:creationId xmlns:p14="http://schemas.microsoft.com/office/powerpoint/2010/main" val="1674215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Contd…</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23392" y="1405054"/>
            <a:ext cx="9582608" cy="5452946"/>
          </a:xfrm>
        </p:spPr>
        <p:txBody>
          <a:bodyPr/>
          <a:lstStyle/>
          <a:p>
            <a:pPr marL="0" indent="0">
              <a:buNone/>
            </a:pPr>
            <a:r>
              <a:rPr lang="en-US" sz="1600" dirty="0" smtClean="0"/>
              <a:t>While using </a:t>
            </a:r>
            <a:r>
              <a:rPr lang="en-US" sz="1600" b="1" dirty="0" smtClean="0"/>
              <a:t>ls -l</a:t>
            </a:r>
            <a:r>
              <a:rPr lang="en-US" sz="1600" dirty="0" smtClean="0"/>
              <a:t> command, it displays various information related to file permission as follows −</a:t>
            </a:r>
          </a:p>
          <a:p>
            <a:endParaRPr lang="en-US" sz="1600" dirty="0" smtClean="0">
              <a:solidFill>
                <a:schemeClr val="tx1"/>
              </a:solidFill>
              <a:latin typeface="Times New Roman" panose="02020603050405020304" pitchFamily="18" charset="0"/>
              <a:cs typeface="Times New Roman" panose="02020603050405020304" pitchFamily="18" charset="0"/>
            </a:endParaRPr>
          </a:p>
          <a:p>
            <a:endParaRPr lang="en-US" sz="1600" dirty="0" smtClean="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dirty="0" smtClean="0"/>
              <a:t>Here</a:t>
            </a:r>
            <a:r>
              <a:rPr lang="en-US" sz="1600" dirty="0"/>
              <a:t>, the first column represents different access modes, i.e., the permission associated with a file or a directory</a:t>
            </a:r>
            <a:r>
              <a:rPr lang="en-US" sz="1600" dirty="0" smtClean="0"/>
              <a:t>.</a:t>
            </a:r>
          </a:p>
          <a:p>
            <a:pPr marL="0" indent="0">
              <a:buNone/>
            </a:pPr>
            <a:endParaRPr lang="en-US" sz="1600" dirty="0"/>
          </a:p>
          <a:p>
            <a:r>
              <a:rPr lang="en-US" sz="1600" dirty="0"/>
              <a:t>The permissions are broken into groups of threes, and each position in the group denotes a specific permission, in this order: read (r), write (w), execute (x) </a:t>
            </a:r>
            <a:r>
              <a:rPr lang="en-US" sz="1600" dirty="0" smtClean="0"/>
              <a:t>−</a:t>
            </a:r>
          </a:p>
          <a:p>
            <a:pPr marL="0" indent="0">
              <a:buNone/>
            </a:pPr>
            <a:endParaRPr lang="en-US" sz="1600" dirty="0"/>
          </a:p>
          <a:p>
            <a:r>
              <a:rPr lang="en-US" sz="1600" dirty="0"/>
              <a:t>The first three characters (2-4) represent the permissions for the file's owner. For example, </a:t>
            </a:r>
            <a:r>
              <a:rPr lang="en-US" sz="1600" b="1" dirty="0"/>
              <a:t>-rwxr-xr--</a:t>
            </a:r>
            <a:r>
              <a:rPr lang="en-US" sz="1600" dirty="0"/>
              <a:t> represents that the owner has read (r), write (w) and execute (x) </a:t>
            </a:r>
            <a:r>
              <a:rPr lang="en-US" sz="1600" dirty="0" smtClean="0"/>
              <a:t>permission.</a:t>
            </a:r>
          </a:p>
          <a:p>
            <a:endParaRPr lang="en-US" sz="1600" dirty="0"/>
          </a:p>
          <a:p>
            <a:r>
              <a:rPr lang="en-US" sz="1600" dirty="0" smtClean="0"/>
              <a:t>The </a:t>
            </a:r>
            <a:r>
              <a:rPr lang="en-US" sz="1600" dirty="0"/>
              <a:t>second group of three characters (5-7) consists of the permissions for the group to which the file belongs. For example, </a:t>
            </a:r>
            <a:r>
              <a:rPr lang="en-US" sz="1600" b="1" dirty="0"/>
              <a:t>-rwxr-xr--</a:t>
            </a:r>
            <a:r>
              <a:rPr lang="en-US" sz="1600" dirty="0"/>
              <a:t>represents that the group has read (r) and execute (x) permission, but no write permission</a:t>
            </a:r>
            <a:r>
              <a:rPr lang="en-US" sz="1600" dirty="0" smtClean="0"/>
              <a:t>.</a:t>
            </a:r>
            <a:endParaRPr lang="en-US" sz="1600" dirty="0"/>
          </a:p>
          <a:p>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7438" y="1756608"/>
            <a:ext cx="8351719" cy="1123070"/>
          </a:xfrm>
          <a:prstGeom prst="rect">
            <a:avLst/>
          </a:prstGeom>
        </p:spPr>
      </p:pic>
    </p:spTree>
    <p:extLst>
      <p:ext uri="{BB962C8B-B14F-4D97-AF65-F5344CB8AC3E}">
        <p14:creationId xmlns:p14="http://schemas.microsoft.com/office/powerpoint/2010/main" val="242464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Contd…</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sz="1600" dirty="0"/>
              <a:t>The last group of three characters (8-10) represents the permissions for everyone else. For example, </a:t>
            </a:r>
            <a:r>
              <a:rPr lang="en-US" sz="1600" b="1" dirty="0"/>
              <a:t>-rwxr-xr--</a:t>
            </a:r>
            <a:r>
              <a:rPr lang="en-US" sz="1600" dirty="0"/>
              <a:t> represents that there is </a:t>
            </a:r>
            <a:r>
              <a:rPr lang="en-US" sz="1600" b="1" dirty="0"/>
              <a:t>read (r)</a:t>
            </a:r>
            <a:r>
              <a:rPr lang="en-US" sz="1600" dirty="0"/>
              <a:t> only permission.</a:t>
            </a:r>
          </a:p>
          <a:p>
            <a:endParaRPr lang="en-US" dirty="0"/>
          </a:p>
        </p:txBody>
      </p:sp>
    </p:spTree>
    <p:extLst>
      <p:ext uri="{BB962C8B-B14F-4D97-AF65-F5344CB8AC3E}">
        <p14:creationId xmlns:p14="http://schemas.microsoft.com/office/powerpoint/2010/main" val="4031426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I/O Redirections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5" name="Content Placeholder 4"/>
          <p:cNvSpPr>
            <a:spLocks noGrp="1"/>
          </p:cNvSpPr>
          <p:nvPr>
            <p:ph idx="1"/>
          </p:nvPr>
        </p:nvSpPr>
        <p:spPr/>
        <p:txBody>
          <a:bodyPr/>
          <a:lstStyle/>
          <a:p>
            <a:pPr marL="0" indent="0">
              <a:buNone/>
            </a:pPr>
            <a:r>
              <a:rPr lang="en-US" sz="1600" dirty="0" smtClean="0">
                <a:solidFill>
                  <a:srgbClr val="1A1916"/>
                </a:solidFill>
              </a:rPr>
              <a:t> </a:t>
            </a:r>
            <a:r>
              <a:rPr lang="en-US" sz="1800" b="1" dirty="0" smtClean="0">
                <a:solidFill>
                  <a:srgbClr val="1A1916"/>
                </a:solidFill>
              </a:rPr>
              <a:t>Input Redirection </a:t>
            </a:r>
            <a:r>
              <a:rPr lang="en-US" sz="1600" dirty="0" smtClean="0">
                <a:solidFill>
                  <a:srgbClr val="1A1916"/>
                </a:solidFill>
              </a:rPr>
              <a:t>:- </a:t>
            </a:r>
          </a:p>
          <a:p>
            <a:pPr marL="0" indent="0">
              <a:buNone/>
            </a:pPr>
            <a:r>
              <a:rPr lang="en-US" sz="1600" dirty="0" smtClean="0">
                <a:solidFill>
                  <a:srgbClr val="1A1916"/>
                </a:solidFill>
              </a:rPr>
              <a:t>The </a:t>
            </a:r>
            <a:r>
              <a:rPr lang="en-US" sz="1600" dirty="0">
                <a:solidFill>
                  <a:srgbClr val="1A1916"/>
                </a:solidFill>
              </a:rPr>
              <a:t>commands that normally take their input from the standard input can have their input redirected from a file in this manner. For example, to count the number of lines in the file users generated above, you can execute the command as follows −</a:t>
            </a:r>
          </a:p>
          <a:p>
            <a:pPr marL="0" indent="0">
              <a:buNone/>
            </a:pPr>
            <a:r>
              <a:rPr lang="en-US" sz="1600" dirty="0" smtClean="0">
                <a:solidFill>
                  <a:srgbClr val="1A1916"/>
                </a:solidFill>
              </a:rPr>
              <a:t>$</a:t>
            </a:r>
            <a:r>
              <a:rPr lang="en-US" sz="1600" dirty="0" err="1">
                <a:solidFill>
                  <a:srgbClr val="1A1916"/>
                </a:solidFill>
              </a:rPr>
              <a:t>wc</a:t>
            </a:r>
            <a:r>
              <a:rPr lang="en-US" sz="1600" dirty="0">
                <a:solidFill>
                  <a:srgbClr val="1A1916"/>
                </a:solidFill>
              </a:rPr>
              <a:t> -l &lt; </a:t>
            </a:r>
            <a:r>
              <a:rPr lang="en-US" sz="1600" dirty="0" smtClean="0">
                <a:solidFill>
                  <a:srgbClr val="1A1916"/>
                </a:solidFill>
              </a:rPr>
              <a:t>users.</a:t>
            </a:r>
          </a:p>
          <a:p>
            <a:pPr marL="0" indent="0">
              <a:buNone/>
            </a:pPr>
            <a:endParaRPr lang="en-US" sz="1600" dirty="0"/>
          </a:p>
          <a:p>
            <a:pPr marL="0" indent="0">
              <a:buNone/>
            </a:pPr>
            <a:r>
              <a:rPr lang="en-US" sz="1800" b="1" dirty="0" smtClean="0"/>
              <a:t>Output Redirection </a:t>
            </a:r>
            <a:r>
              <a:rPr lang="en-US" sz="1600" dirty="0" smtClean="0"/>
              <a:t>:-</a:t>
            </a:r>
            <a:endParaRPr lang="en-US" sz="1600" dirty="0"/>
          </a:p>
          <a:p>
            <a:pPr marL="0" indent="0">
              <a:buNone/>
            </a:pPr>
            <a:r>
              <a:rPr lang="en-US" sz="1600" dirty="0" smtClean="0">
                <a:solidFill>
                  <a:srgbClr val="1A1916"/>
                </a:solidFill>
              </a:rPr>
              <a:t>The </a:t>
            </a:r>
            <a:r>
              <a:rPr lang="en-US" sz="1600" dirty="0">
                <a:solidFill>
                  <a:srgbClr val="1A1916"/>
                </a:solidFill>
              </a:rPr>
              <a:t>output from a command normally intended for standard output can be easily diverted to a file instead. This capability is known as output </a:t>
            </a:r>
            <a:r>
              <a:rPr lang="en-US" sz="1600" dirty="0" smtClean="0">
                <a:solidFill>
                  <a:srgbClr val="1A1916"/>
                </a:solidFill>
              </a:rPr>
              <a:t>redirection. If </a:t>
            </a:r>
            <a:r>
              <a:rPr lang="en-US" sz="1600" dirty="0">
                <a:solidFill>
                  <a:srgbClr val="1A1916"/>
                </a:solidFill>
              </a:rPr>
              <a:t>the notation &gt; file is appended to any command that normally writes its output to standard output, the output of that command will be written to file instead of your terminal</a:t>
            </a:r>
            <a:r>
              <a:rPr lang="en-US" sz="1600" dirty="0" smtClean="0">
                <a:solidFill>
                  <a:srgbClr val="1A1916"/>
                </a:solidFill>
              </a:rPr>
              <a:t>.</a:t>
            </a:r>
            <a:endParaRPr lang="en-US" sz="1600" dirty="0">
              <a:solidFill>
                <a:srgbClr val="1A1916"/>
              </a:solidFill>
            </a:endParaRPr>
          </a:p>
          <a:p>
            <a:pPr marL="0" indent="0">
              <a:buNone/>
            </a:pPr>
            <a:r>
              <a:rPr lang="en-US" sz="1600" dirty="0">
                <a:solidFill>
                  <a:srgbClr val="1A1916"/>
                </a:solidFill>
              </a:rPr>
              <a:t>Check the following who command which redirects the complete output of the command in the users file.</a:t>
            </a:r>
          </a:p>
          <a:p>
            <a:pPr marL="0" indent="0">
              <a:buNone/>
            </a:pPr>
            <a:r>
              <a:rPr lang="en-US" sz="1600" dirty="0" smtClean="0">
                <a:solidFill>
                  <a:srgbClr val="1A1916"/>
                </a:solidFill>
              </a:rPr>
              <a:t> $ </a:t>
            </a:r>
            <a:r>
              <a:rPr lang="en-US" sz="1600" dirty="0">
                <a:solidFill>
                  <a:srgbClr val="1A1916"/>
                </a:solidFill>
              </a:rPr>
              <a:t>who &gt; </a:t>
            </a:r>
            <a:r>
              <a:rPr lang="en-US" sz="1600" dirty="0" smtClean="0">
                <a:solidFill>
                  <a:srgbClr val="1A1916"/>
                </a:solidFill>
              </a:rPr>
              <a:t>users</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53117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Pipes and filters</a:t>
            </a:r>
            <a:endParaRPr lang="en-US" dirty="0"/>
          </a:p>
        </p:txBody>
      </p:sp>
      <p:sp>
        <p:nvSpPr>
          <p:cNvPr id="5" name="Content Placeholder 4"/>
          <p:cNvSpPr>
            <a:spLocks noGrp="1"/>
          </p:cNvSpPr>
          <p:nvPr>
            <p:ph idx="1"/>
          </p:nvPr>
        </p:nvSpPr>
        <p:spPr/>
        <p:txBody>
          <a:bodyPr/>
          <a:lstStyle/>
          <a:p>
            <a:pPr marL="0" indent="0">
              <a:buNone/>
            </a:pPr>
            <a:r>
              <a:rPr lang="en-US" dirty="0" smtClean="0"/>
              <a:t> </a:t>
            </a:r>
            <a:r>
              <a:rPr lang="en-US" sz="2400" b="1" dirty="0" smtClean="0"/>
              <a:t>Grep</a:t>
            </a:r>
          </a:p>
          <a:p>
            <a:pPr marL="0" indent="0">
              <a:buNone/>
            </a:pPr>
            <a:r>
              <a:rPr lang="en-US" sz="1600" dirty="0" smtClean="0"/>
              <a:t>The </a:t>
            </a:r>
            <a:r>
              <a:rPr lang="en-US" sz="1600" dirty="0"/>
              <a:t>grep command searches a file or files for lines that have a certain pattern. The syntax is </a:t>
            </a:r>
            <a:r>
              <a:rPr lang="en-US" sz="1600" dirty="0" smtClean="0"/>
              <a:t>−</a:t>
            </a:r>
            <a:endParaRPr lang="en-US" sz="1600" dirty="0"/>
          </a:p>
          <a:p>
            <a:pPr marL="0" indent="0">
              <a:buNone/>
            </a:pPr>
            <a:r>
              <a:rPr lang="en-US" dirty="0" smtClean="0"/>
              <a:t> </a:t>
            </a:r>
            <a:r>
              <a:rPr lang="en-US" sz="1600" b="1" dirty="0" smtClean="0"/>
              <a:t>grep </a:t>
            </a:r>
            <a:r>
              <a:rPr lang="en-US" sz="1600" b="1" dirty="0"/>
              <a:t>'Unix' </a:t>
            </a:r>
            <a:r>
              <a:rPr lang="en-US" sz="1600" b="1" dirty="0" smtClean="0"/>
              <a:t>books.lst</a:t>
            </a:r>
          </a:p>
          <a:p>
            <a:pPr marL="0" indent="0">
              <a:buNone/>
            </a:pPr>
            <a:endParaRPr lang="en-US" dirty="0" smtClean="0"/>
          </a:p>
          <a:p>
            <a:pPr marL="0" indent="0">
              <a:buNone/>
            </a:pPr>
            <a:r>
              <a:rPr lang="en-US" sz="1600" dirty="0" smtClean="0"/>
              <a:t>The above example searches </a:t>
            </a:r>
            <a:r>
              <a:rPr lang="en-US" sz="1600" dirty="0"/>
              <a:t>for the string Unix in the file books.lst. The lines which match the pattern will be displayed.</a:t>
            </a:r>
            <a:r>
              <a:rPr lang="en-US" dirty="0"/>
              <a:t> </a:t>
            </a:r>
            <a:endParaRPr lang="en-US" dirty="0" smtClean="0"/>
          </a:p>
          <a:p>
            <a:pPr marL="0" indent="0">
              <a:buNone/>
            </a:pPr>
            <a:endParaRPr lang="en-US" dirty="0"/>
          </a:p>
          <a:p>
            <a:pPr marL="0" indent="0">
              <a:buNone/>
            </a:pPr>
            <a:r>
              <a:rPr lang="en-US" dirty="0"/>
              <a:t> </a:t>
            </a:r>
            <a:r>
              <a:rPr lang="en-US" sz="2400" b="1" dirty="0" smtClean="0"/>
              <a:t>Cut</a:t>
            </a:r>
          </a:p>
          <a:p>
            <a:pPr marL="0" indent="0">
              <a:buNone/>
            </a:pPr>
            <a:r>
              <a:rPr lang="en-US" sz="1600" dirty="0"/>
              <a:t>Cut is also a filter, it cuts or picks up </a:t>
            </a:r>
            <a:r>
              <a:rPr lang="en-US" sz="1600" dirty="0" smtClean="0"/>
              <a:t>a </a:t>
            </a:r>
            <a:r>
              <a:rPr lang="en-US" sz="1600" dirty="0"/>
              <a:t>given number of character or fields from the specified </a:t>
            </a:r>
            <a:r>
              <a:rPr lang="en-US" sz="1600" dirty="0" smtClean="0"/>
              <a:t>file.</a:t>
            </a:r>
          </a:p>
          <a:p>
            <a:pPr marL="0" indent="0">
              <a:buNone/>
            </a:pPr>
            <a:r>
              <a:rPr lang="en-US" sz="1600" b="1" dirty="0" smtClean="0"/>
              <a:t>$ </a:t>
            </a:r>
            <a:r>
              <a:rPr lang="en-US" sz="1600" b="1" dirty="0"/>
              <a:t>cut –f 2,7 empinfo =&gt; prints 2nd &amp; 7th field to screen. </a:t>
            </a:r>
            <a:endParaRPr lang="en-US" sz="1600" b="1" dirty="0" smtClean="0"/>
          </a:p>
          <a:p>
            <a:pPr marL="0" indent="0">
              <a:buNone/>
            </a:pPr>
            <a:endParaRPr lang="en-US" sz="1600" b="1" dirty="0" smtClean="0"/>
          </a:p>
          <a:p>
            <a:pPr marL="0" indent="0">
              <a:buNone/>
            </a:pPr>
            <a:r>
              <a:rPr lang="en-US" sz="1600" b="1" dirty="0" smtClean="0"/>
              <a:t>$ </a:t>
            </a:r>
            <a:r>
              <a:rPr lang="en-US" sz="1600" b="1" dirty="0"/>
              <a:t>cut –f 2-7 empinfo </a:t>
            </a:r>
            <a:r>
              <a:rPr lang="en-US" sz="1600" b="1" dirty="0" smtClean="0"/>
              <a:t>=&gt; </a:t>
            </a:r>
            <a:r>
              <a:rPr lang="en-US" sz="1600" b="1" dirty="0"/>
              <a:t>prints 2nd through 7th field to screen. </a:t>
            </a:r>
            <a:endParaRPr lang="en-US" sz="1600" b="1" dirty="0" smtClean="0"/>
          </a:p>
          <a:p>
            <a:pPr marL="0" indent="0">
              <a:buNone/>
            </a:pPr>
            <a:endParaRPr lang="en-US" sz="1600" b="1" dirty="0"/>
          </a:p>
          <a:p>
            <a:pPr marL="0" indent="0">
              <a:buNone/>
            </a:pPr>
            <a:r>
              <a:rPr lang="en-US" sz="1600" b="1" dirty="0"/>
              <a:t>$ cut –c1-15 empinfo =&gt; prints First 15 characters to screen.</a:t>
            </a:r>
            <a:endParaRPr lang="en-US" sz="1600" b="1" dirty="0"/>
          </a:p>
        </p:txBody>
      </p:sp>
    </p:spTree>
    <p:extLst>
      <p:ext uri="{BB962C8B-B14F-4D97-AF65-F5344CB8AC3E}">
        <p14:creationId xmlns:p14="http://schemas.microsoft.com/office/powerpoint/2010/main" val="3834541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smtClean="0"/>
              <a:t>Sort</a:t>
            </a:r>
            <a:endParaRPr lang="en-US" b="1" dirty="0"/>
          </a:p>
          <a:p>
            <a:pPr marL="0" indent="0">
              <a:buNone/>
            </a:pPr>
            <a:r>
              <a:rPr lang="en-US" sz="1600" dirty="0"/>
              <a:t>The sort command arranges lines of text alphabetically or numerically</a:t>
            </a:r>
            <a:r>
              <a:rPr lang="en-US" sz="1600" dirty="0" smtClean="0"/>
              <a:t>.</a:t>
            </a:r>
            <a:r>
              <a:rPr lang="en-US" sz="1600" dirty="0"/>
              <a:t> </a:t>
            </a:r>
            <a:r>
              <a:rPr lang="en-US" sz="1600" dirty="0" smtClean="0"/>
              <a:t>Default sorting is in the ascending order which can be reversed using –r option.</a:t>
            </a:r>
          </a:p>
          <a:p>
            <a:pPr marL="0" indent="0">
              <a:buNone/>
            </a:pPr>
            <a:endParaRPr lang="en-US" sz="1600" dirty="0"/>
          </a:p>
          <a:p>
            <a:r>
              <a:rPr lang="en-US" sz="1600" dirty="0" smtClean="0"/>
              <a:t>We can sort one or more fields by specifying the limiter using –t option.</a:t>
            </a:r>
          </a:p>
          <a:p>
            <a:pPr marL="0" indent="0">
              <a:buNone/>
            </a:pPr>
            <a:endParaRPr lang="en-US" sz="1600" dirty="0"/>
          </a:p>
          <a:p>
            <a:pPr marL="0" indent="0">
              <a:buNone/>
            </a:pPr>
            <a:r>
              <a:rPr lang="en-US" sz="1600" b="1" dirty="0" smtClean="0"/>
              <a:t>$ sort –t”|” +1 abc.txt</a:t>
            </a:r>
          </a:p>
          <a:p>
            <a:pPr marL="0" indent="0">
              <a:buNone/>
            </a:pPr>
            <a:endParaRPr lang="en-US" sz="1600" dirty="0"/>
          </a:p>
          <a:p>
            <a:r>
              <a:rPr lang="en-US" sz="1600" dirty="0" smtClean="0"/>
              <a:t>+1 here means that first field can be ignored here.</a:t>
            </a:r>
          </a:p>
          <a:p>
            <a:endParaRPr lang="en-US" sz="1600" dirty="0" smtClean="0"/>
          </a:p>
          <a:p>
            <a:pPr marL="0" indent="0">
              <a:buNone/>
            </a:pPr>
            <a:endParaRPr lang="en-US" sz="1600" dirty="0" smtClean="0"/>
          </a:p>
          <a:p>
            <a:pPr marL="0" indent="0">
              <a:buNone/>
            </a:pPr>
            <a:endParaRPr lang="en-US" sz="1600" dirty="0"/>
          </a:p>
          <a:p>
            <a:pPr marL="0" indent="0">
              <a:buNone/>
            </a:pPr>
            <a:r>
              <a:rPr lang="en-US" sz="1600" dirty="0" smtClean="0"/>
              <a:t> </a:t>
            </a:r>
            <a:endParaRPr lang="en" sz="1600" dirty="0"/>
          </a:p>
        </p:txBody>
      </p:sp>
    </p:spTree>
    <p:extLst>
      <p:ext uri="{BB962C8B-B14F-4D97-AF65-F5344CB8AC3E}">
        <p14:creationId xmlns:p14="http://schemas.microsoft.com/office/powerpoint/2010/main" val="3260696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Accessing CP sftp folder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88990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392" y="1494765"/>
            <a:ext cx="9582608" cy="4850279"/>
          </a:xfrm>
        </p:spPr>
        <p:txBody>
          <a:bodyPr/>
          <a:lstStyle/>
          <a:p>
            <a:pPr marL="0" indent="0">
              <a:buNone/>
            </a:pPr>
            <a:endParaRPr lang="en-US" sz="1600" dirty="0"/>
          </a:p>
        </p:txBody>
      </p:sp>
    </p:spTree>
    <p:extLst>
      <p:ext uri="{BB962C8B-B14F-4D97-AF65-F5344CB8AC3E}">
        <p14:creationId xmlns:p14="http://schemas.microsoft.com/office/powerpoint/2010/main" val="1450478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2728"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itre 1"/>
          <p:cNvSpPr>
            <a:spLocks noGrp="1"/>
          </p:cNvSpPr>
          <p:nvPr>
            <p:ph type="title"/>
            <p:custDataLst>
              <p:tags r:id="rId3"/>
            </p:custDataLst>
          </p:nvPr>
        </p:nvSpPr>
        <p:spPr/>
        <p:txBody>
          <a:bodyPr/>
          <a:lstStyle/>
          <a:p>
            <a:r>
              <a:rPr lang="en-US" sz="2000" dirty="0"/>
              <a:t>Document Control</a:t>
            </a:r>
          </a:p>
        </p:txBody>
      </p:sp>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graphicFrame>
        <p:nvGraphicFramePr>
          <p:cNvPr id="12" name="Table 11"/>
          <p:cNvGraphicFramePr>
            <a:graphicFrameLocks noGrp="1"/>
          </p:cNvGraphicFramePr>
          <p:nvPr>
            <p:extLst>
              <p:ext uri="{D42A27DB-BD31-4B8C-83A1-F6EECF244321}">
                <p14:modId xmlns:p14="http://schemas.microsoft.com/office/powerpoint/2010/main" val="419762677"/>
              </p:ext>
            </p:extLst>
          </p:nvPr>
        </p:nvGraphicFramePr>
        <p:xfrm>
          <a:off x="1078171" y="1942169"/>
          <a:ext cx="7470406" cy="2017395"/>
        </p:xfrm>
        <a:graphic>
          <a:graphicData uri="http://schemas.openxmlformats.org/drawingml/2006/table">
            <a:tbl>
              <a:tblPr/>
              <a:tblGrid>
                <a:gridCol w="1335420">
                  <a:extLst>
                    <a:ext uri="{9D8B030D-6E8A-4147-A177-3AD203B41FA5}">
                      <a16:colId xmlns="" xmlns:a16="http://schemas.microsoft.com/office/drawing/2014/main" val="20000"/>
                    </a:ext>
                  </a:extLst>
                </a:gridCol>
                <a:gridCol w="1552353">
                  <a:extLst>
                    <a:ext uri="{9D8B030D-6E8A-4147-A177-3AD203B41FA5}">
                      <a16:colId xmlns="" xmlns:a16="http://schemas.microsoft.com/office/drawing/2014/main" val="20001"/>
                    </a:ext>
                  </a:extLst>
                </a:gridCol>
                <a:gridCol w="1424763">
                  <a:extLst>
                    <a:ext uri="{9D8B030D-6E8A-4147-A177-3AD203B41FA5}">
                      <a16:colId xmlns="" xmlns:a16="http://schemas.microsoft.com/office/drawing/2014/main" val="20002"/>
                    </a:ext>
                  </a:extLst>
                </a:gridCol>
                <a:gridCol w="854540">
                  <a:extLst>
                    <a:ext uri="{9D8B030D-6E8A-4147-A177-3AD203B41FA5}">
                      <a16:colId xmlns="" xmlns:a16="http://schemas.microsoft.com/office/drawing/2014/main" val="20003"/>
                    </a:ext>
                  </a:extLst>
                </a:gridCol>
                <a:gridCol w="202352">
                  <a:extLst>
                    <a:ext uri="{9D8B030D-6E8A-4147-A177-3AD203B41FA5}">
                      <a16:colId xmlns="" xmlns:a16="http://schemas.microsoft.com/office/drawing/2014/main" val="20004"/>
                    </a:ext>
                  </a:extLst>
                </a:gridCol>
                <a:gridCol w="678984">
                  <a:extLst>
                    <a:ext uri="{9D8B030D-6E8A-4147-A177-3AD203B41FA5}">
                      <a16:colId xmlns="" xmlns:a16="http://schemas.microsoft.com/office/drawing/2014/main" val="20005"/>
                    </a:ext>
                  </a:extLst>
                </a:gridCol>
                <a:gridCol w="162560">
                  <a:extLst>
                    <a:ext uri="{9D8B030D-6E8A-4147-A177-3AD203B41FA5}">
                      <a16:colId xmlns="" xmlns:a16="http://schemas.microsoft.com/office/drawing/2014/main" val="20006"/>
                    </a:ext>
                  </a:extLst>
                </a:gridCol>
                <a:gridCol w="808885">
                  <a:extLst>
                    <a:ext uri="{9D8B030D-6E8A-4147-A177-3AD203B41FA5}">
                      <a16:colId xmlns="" xmlns:a16="http://schemas.microsoft.com/office/drawing/2014/main" val="20007"/>
                    </a:ext>
                  </a:extLst>
                </a:gridCol>
                <a:gridCol w="450549">
                  <a:extLst>
                    <a:ext uri="{9D8B030D-6E8A-4147-A177-3AD203B41FA5}">
                      <a16:colId xmlns="" xmlns:a16="http://schemas.microsoft.com/office/drawing/2014/main" val="20008"/>
                    </a:ext>
                  </a:extLst>
                </a:gridCol>
              </a:tblGrid>
              <a:tr h="266700">
                <a:tc gridSpan="9">
                  <a:txBody>
                    <a:bodyPr/>
                    <a:lstStyle/>
                    <a:p>
                      <a:pPr marL="0" marR="0" algn="ctr">
                        <a:spcBef>
                          <a:spcPts val="0"/>
                        </a:spcBef>
                        <a:spcAft>
                          <a:spcPts val="0"/>
                        </a:spcAft>
                      </a:pPr>
                      <a:r>
                        <a:rPr lang="en-IN" sz="1600" b="1" dirty="0">
                          <a:solidFill>
                            <a:srgbClr val="000000"/>
                          </a:solidFill>
                          <a:latin typeface="Arial"/>
                          <a:ea typeface="Times New Roman"/>
                          <a:cs typeface="Arial"/>
                        </a:rPr>
                        <a:t>Engagement Revision History</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266700">
                <a:tc>
                  <a:txBody>
                    <a:bodyPr/>
                    <a:lstStyle/>
                    <a:p>
                      <a:endParaRPr lang="en-US" sz="11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85775">
                <a:tc>
                  <a:txBody>
                    <a:bodyPr/>
                    <a:lstStyle/>
                    <a:p>
                      <a:pPr marL="0" marR="0" algn="ctr">
                        <a:spcBef>
                          <a:spcPts val="0"/>
                        </a:spcBef>
                        <a:spcAft>
                          <a:spcPts val="0"/>
                        </a:spcAft>
                      </a:pPr>
                      <a:r>
                        <a:rPr lang="en-IN" sz="1200" b="1">
                          <a:latin typeface="Arial"/>
                          <a:ea typeface="Times New Roman"/>
                          <a:cs typeface="Arial"/>
                        </a:rPr>
                        <a:t>Date</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spcBef>
                          <a:spcPts val="0"/>
                        </a:spcBef>
                        <a:spcAft>
                          <a:spcPts val="0"/>
                        </a:spcAft>
                      </a:pPr>
                      <a:r>
                        <a:rPr lang="en-IN" sz="1200" b="1">
                          <a:latin typeface="Arial"/>
                          <a:ea typeface="Times New Roman"/>
                          <a:cs typeface="Arial"/>
                        </a:rPr>
                        <a:t>Version</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spcBef>
                          <a:spcPts val="0"/>
                        </a:spcBef>
                        <a:spcAft>
                          <a:spcPts val="0"/>
                        </a:spcAft>
                      </a:pPr>
                      <a:r>
                        <a:rPr lang="en-IN" sz="1200" b="1">
                          <a:latin typeface="Arial"/>
                          <a:ea typeface="Times New Roman"/>
                          <a:cs typeface="Arial"/>
                        </a:rPr>
                        <a:t>Author</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gridSpan="4">
                  <a:txBody>
                    <a:bodyPr/>
                    <a:lstStyle/>
                    <a:p>
                      <a:pPr marL="0" marR="0" algn="ctr">
                        <a:spcBef>
                          <a:spcPts val="0"/>
                        </a:spcBef>
                        <a:spcAft>
                          <a:spcPts val="0"/>
                        </a:spcAft>
                      </a:pPr>
                      <a:r>
                        <a:rPr lang="en-IN" sz="1200" b="1">
                          <a:latin typeface="Arial"/>
                          <a:ea typeface="Times New Roman"/>
                          <a:cs typeface="Arial"/>
                        </a:rPr>
                        <a:t>Brief Description of Changes</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IN" sz="1200" b="1">
                          <a:latin typeface="Arial"/>
                          <a:ea typeface="Times New Roman"/>
                          <a:cs typeface="Arial"/>
                        </a:rPr>
                        <a:t>Approver Signature</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extLst>
                  <a:ext uri="{0D108BD9-81ED-4DB2-BD59-A6C34878D82A}">
                    <a16:rowId xmlns="" xmlns:a16="http://schemas.microsoft.com/office/drawing/2014/main" val="10002"/>
                  </a:ext>
                </a:extLst>
              </a:tr>
              <a:tr h="200025">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06/03/2019</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v0.1</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Kshitij Kumar Agarwal</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Initial Draft</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dirty="0">
                          <a:latin typeface="Arial"/>
                          <a:ea typeface="Times New Roman"/>
                          <a:cs typeface="Arial"/>
                        </a:rPr>
                        <a:t> </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3"/>
                  </a:ext>
                </a:extLst>
              </a:tr>
              <a:tr h="200025">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07/03/2019</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v0.2</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IN" sz="1200" dirty="0" smtClean="0">
                          <a:latin typeface="+mn-lt"/>
                          <a:ea typeface="Times New Roman"/>
                          <a:cs typeface="Arial"/>
                        </a:rPr>
                        <a:t>Kshitij Kumar Agarwal</a:t>
                      </a:r>
                      <a:r>
                        <a:rPr lang="en-IN" sz="1200" dirty="0">
                          <a:latin typeface="Arial"/>
                          <a:ea typeface="Times New Roman"/>
                          <a:cs typeface="Arial"/>
                        </a:rPr>
                        <a:t> </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Peer review incorporated</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4"/>
                  </a:ext>
                </a:extLst>
              </a:tr>
              <a:tr h="266700">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dirty="0">
                          <a:latin typeface="Arial"/>
                          <a:ea typeface="Times New Roman"/>
                          <a:cs typeface="Arial"/>
                        </a:rPr>
                        <a:t> </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10005"/>
                  </a:ext>
                </a:extLst>
              </a:tr>
            </a:tbl>
          </a:graphicData>
        </a:graphic>
      </p:graphicFrame>
      <p:sp>
        <p:nvSpPr>
          <p:cNvPr id="233475" name="Rectangle 3"/>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917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Checking audit logs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1600" b="1" dirty="0" smtClean="0">
                <a:latin typeface="Times New Roman" panose="02020603050405020304" pitchFamily="18" charset="0"/>
                <a:cs typeface="Times New Roman" panose="02020603050405020304" pitchFamily="18" charset="0"/>
              </a:rPr>
              <a:t> </a:t>
            </a:r>
          </a:p>
          <a:p>
            <a:pPr marL="0" indent="0">
              <a:buNone/>
            </a:pPr>
            <a:endParaRPr lang="en-US" sz="1600" dirty="0"/>
          </a:p>
        </p:txBody>
      </p:sp>
    </p:spTree>
    <p:extLst>
      <p:ext uri="{BB962C8B-B14F-4D97-AF65-F5344CB8AC3E}">
        <p14:creationId xmlns:p14="http://schemas.microsoft.com/office/powerpoint/2010/main" val="3736285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5634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51142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4432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828633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265702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294183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646566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Summary</a:t>
            </a:r>
            <a:endParaRPr lang="en-US" dirty="0"/>
          </a:p>
        </p:txBody>
      </p:sp>
      <p:sp>
        <p:nvSpPr>
          <p:cNvPr id="3" name="Content Placeholder 2"/>
          <p:cNvSpPr>
            <a:spLocks noGrp="1"/>
          </p:cNvSpPr>
          <p:nvPr>
            <p:ph idx="1"/>
          </p:nvPr>
        </p:nvSpPr>
        <p:spPr/>
        <p:txBody>
          <a:bodyPr/>
          <a:lstStyle/>
          <a:p>
            <a:pPr marL="0" indent="0">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798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a:t>Table of Contents</a:t>
            </a:r>
          </a:p>
        </p:txBody>
      </p:sp>
      <p:sp>
        <p:nvSpPr>
          <p:cNvPr id="5" name="Content Placeholder 4"/>
          <p:cNvSpPr>
            <a:spLocks noGrp="1"/>
          </p:cNvSpPr>
          <p:nvPr>
            <p:ph sz="quarter" idx="10"/>
          </p:nvPr>
        </p:nvSpPr>
        <p:spPr>
          <a:xfrm>
            <a:off x="4127121" y="189571"/>
            <a:ext cx="5256213" cy="6668429"/>
          </a:xfrm>
        </p:spPr>
        <p:txBody>
          <a:bodyPr/>
          <a:lstStyle/>
          <a:p>
            <a:r>
              <a:rPr lang="en-US" b="1" dirty="0" smtClean="0">
                <a:latin typeface="Times New Roman" panose="02020603050405020304" pitchFamily="18" charset="0"/>
                <a:cs typeface="Times New Roman" panose="02020603050405020304" pitchFamily="18" charset="0"/>
              </a:rPr>
              <a:t>Introduction</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Summary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392" y="1338146"/>
            <a:ext cx="9582608" cy="4984594"/>
          </a:xfrm>
        </p:spPr>
        <p:txBody>
          <a:bodyPr/>
          <a:lstStyle/>
          <a:p>
            <a:pPr marL="0" indent="0">
              <a:buNone/>
            </a:pPr>
            <a:endParaRPr lang="en-US" sz="1600" dirty="0" smtClean="0"/>
          </a:p>
          <a:p>
            <a:pPr marL="0" indent="0" algn="just">
              <a:buNone/>
            </a:pPr>
            <a:r>
              <a:rPr lang="en-US" sz="1600" dirty="0" smtClean="0"/>
              <a:t>UNIX </a:t>
            </a:r>
            <a:r>
              <a:rPr lang="en-US" sz="1600" dirty="0"/>
              <a:t>is an operating system which was first developed in the 1960s, and has been under constant development ever since. By operating system, we mean the suite of programs which make the computer work. </a:t>
            </a:r>
            <a:r>
              <a:rPr lang="en-US" sz="1600" dirty="0" smtClean="0"/>
              <a:t>The </a:t>
            </a:r>
            <a:r>
              <a:rPr lang="en-US" sz="1600" dirty="0"/>
              <a:t>Unix operating system is a set of programs that act as a link between the computer and the user</a:t>
            </a:r>
            <a:r>
              <a:rPr lang="en-US" sz="1600" dirty="0" smtClean="0"/>
              <a:t>.</a:t>
            </a:r>
          </a:p>
          <a:p>
            <a:pPr marL="0" indent="0" algn="just">
              <a:buNone/>
            </a:pPr>
            <a:endParaRPr lang="en-US" sz="1600" dirty="0" smtClean="0"/>
          </a:p>
          <a:p>
            <a:pPr marL="0" indent="0" algn="just">
              <a:buNone/>
            </a:pPr>
            <a:r>
              <a:rPr lang="en-US" sz="1600" dirty="0"/>
              <a:t>Unix was originally meant to be a convenient platform for programmers developing software to be run on it and on other systems, rather than for non-programmers.</a:t>
            </a:r>
            <a:r>
              <a:rPr lang="en-US" sz="1600" baseline="30000" dirty="0">
                <a:hlinkClick r:id="rId2"/>
              </a:rPr>
              <a:t>[7]</a:t>
            </a:r>
            <a:r>
              <a:rPr lang="en-US" sz="1600" baseline="30000" dirty="0">
                <a:hlinkClick r:id="rId3"/>
              </a:rPr>
              <a:t>[8]</a:t>
            </a:r>
            <a:r>
              <a:rPr lang="en-US" sz="1600" dirty="0"/>
              <a:t> The system grew larger as the operating system started spreading in academic circles, as users added their own tools to the system and shared them with </a:t>
            </a:r>
            <a:r>
              <a:rPr lang="en-US" sz="1600" dirty="0" smtClean="0"/>
              <a:t>colleagues.</a:t>
            </a:r>
          </a:p>
          <a:p>
            <a:pPr marL="0" indent="0" algn="just">
              <a:buNone/>
            </a:pPr>
            <a:endParaRPr lang="en-US" sz="1600" dirty="0"/>
          </a:p>
          <a:p>
            <a:pPr marL="0" indent="0" algn="just">
              <a:buNone/>
            </a:pPr>
            <a:r>
              <a:rPr lang="en-US" sz="1600" dirty="0" smtClean="0"/>
              <a:t>Some of its features are mentioned below :-</a:t>
            </a:r>
          </a:p>
          <a:p>
            <a:pPr marL="0" indent="0" algn="just">
              <a:buNone/>
            </a:pPr>
            <a:endParaRPr lang="en-US" sz="1600" dirty="0" smtClean="0"/>
          </a:p>
          <a:p>
            <a:pPr algn="just">
              <a:buFont typeface="Wingdings" panose="05000000000000000000" pitchFamily="2" charset="2"/>
              <a:buChar char="v"/>
            </a:pPr>
            <a:r>
              <a:rPr lang="en-US" sz="1600" dirty="0"/>
              <a:t> </a:t>
            </a:r>
            <a:r>
              <a:rPr lang="en-US" sz="1600" dirty="0" smtClean="0"/>
              <a:t>It has a simple user interface.</a:t>
            </a:r>
          </a:p>
          <a:p>
            <a:pPr algn="just">
              <a:buFont typeface="Wingdings" panose="05000000000000000000" pitchFamily="2" charset="2"/>
              <a:buChar char="v"/>
            </a:pPr>
            <a:r>
              <a:rPr lang="en-US" sz="1600" dirty="0" smtClean="0"/>
              <a:t> It is a multi user and multi processing system.</a:t>
            </a:r>
          </a:p>
          <a:p>
            <a:pPr algn="just">
              <a:buFont typeface="Wingdings" panose="05000000000000000000" pitchFamily="2" charset="2"/>
              <a:buChar char="v"/>
            </a:pPr>
            <a:r>
              <a:rPr lang="en-US" sz="1600" dirty="0"/>
              <a:t> </a:t>
            </a:r>
            <a:r>
              <a:rPr lang="en-US" sz="1600" dirty="0" smtClean="0"/>
              <a:t>It is written in “C”(HLL).</a:t>
            </a:r>
          </a:p>
          <a:p>
            <a:pPr algn="just">
              <a:buFont typeface="Wingdings" panose="05000000000000000000" pitchFamily="2" charset="2"/>
              <a:buChar char="v"/>
            </a:pPr>
            <a:r>
              <a:rPr lang="en-US" sz="1600" dirty="0"/>
              <a:t> </a:t>
            </a:r>
            <a:r>
              <a:rPr lang="en-US" sz="1600" dirty="0" smtClean="0"/>
              <a:t>It supports languages like PASCAL, FORTRAN, BASIC, C++ and so on.</a:t>
            </a:r>
            <a:endParaRPr lang="en-US" sz="1400" dirty="0"/>
          </a:p>
        </p:txBody>
      </p:sp>
    </p:spTree>
    <p:extLst>
      <p:ext uri="{BB962C8B-B14F-4D97-AF65-F5344CB8AC3E}">
        <p14:creationId xmlns:p14="http://schemas.microsoft.com/office/powerpoint/2010/main" val="3619645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1600" dirty="0">
                <a:solidFill>
                  <a:schemeClr val="tx1"/>
                </a:solidFill>
                <a:latin typeface="Times New Roman" panose="02020603050405020304" pitchFamily="18" charset="0"/>
                <a:cs typeface="Times New Roman" panose="02020603050405020304" pitchFamily="18" charset="0"/>
              </a:rPr>
              <a:t> </a:t>
            </a: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400" dirty="0">
              <a:solidFill>
                <a:schemeClr val="tx1">
                  <a:lumMod val="90000"/>
                  <a:lumOff val="10000"/>
                </a:schemeClr>
              </a:solidFill>
              <a:latin typeface="Times New Roman" panose="02020603050405020304" pitchFamily="18" charset="0"/>
              <a:cs typeface="Times New Roman" panose="02020603050405020304" pitchFamily="18" charset="0"/>
            </a:endParaRPr>
          </a:p>
          <a:p>
            <a:endParaRPr lang="en-US" sz="1400" dirty="0"/>
          </a:p>
          <a:p>
            <a:pPr marL="0" indent="0">
              <a:buNone/>
            </a:pPr>
            <a:endParaRPr lang="en-US" sz="1400" dirty="0"/>
          </a:p>
        </p:txBody>
      </p:sp>
      <p:sp>
        <p:nvSpPr>
          <p:cNvPr id="4" name="Text Placeholder 3"/>
          <p:cNvSpPr>
            <a:spLocks noGrp="1"/>
          </p:cNvSpPr>
          <p:nvPr>
            <p:ph type="body" sz="quarter" idx="11"/>
          </p:nvPr>
        </p:nvSpPr>
        <p:spPr>
          <a:xfrm>
            <a:off x="323487" y="1495446"/>
            <a:ext cx="9598643" cy="4643069"/>
          </a:xfrm>
        </p:spPr>
        <p:txBody>
          <a:bodyPr/>
          <a:lstStyle/>
          <a:p>
            <a:pPr algn="just"/>
            <a:endParaRPr lang="en-US" sz="1600" b="0" dirty="0" smtClean="0">
              <a:solidFill>
                <a:schemeClr val="tx1"/>
              </a:solidFill>
            </a:endParaRPr>
          </a:p>
          <a:p>
            <a:pPr algn="just"/>
            <a:r>
              <a:rPr lang="en-US" sz="1600" b="0" dirty="0" smtClean="0">
                <a:solidFill>
                  <a:schemeClr val="tx1"/>
                </a:solidFill>
              </a:rPr>
              <a:t>UNIX </a:t>
            </a:r>
            <a:r>
              <a:rPr lang="en-US" sz="1600" b="0" dirty="0">
                <a:solidFill>
                  <a:schemeClr val="tx1"/>
                </a:solidFill>
              </a:rPr>
              <a:t>systems also have a graphical user interface (GUI) similar to Microsoft Windows which provides an easy to use </a:t>
            </a:r>
            <a:r>
              <a:rPr lang="en-US" sz="1600" b="0" dirty="0" smtClean="0">
                <a:solidFill>
                  <a:schemeClr val="tx1"/>
                </a:solidFill>
              </a:rPr>
              <a:t>environment. </a:t>
            </a:r>
          </a:p>
          <a:p>
            <a:pPr algn="just"/>
            <a:endParaRPr lang="en-US" sz="1600" b="0" dirty="0">
              <a:solidFill>
                <a:schemeClr val="tx1"/>
              </a:solidFill>
            </a:endParaRPr>
          </a:p>
          <a:p>
            <a:pPr algn="just"/>
            <a:r>
              <a:rPr lang="en-US" sz="1600" b="0" dirty="0" smtClean="0">
                <a:solidFill>
                  <a:schemeClr val="tx1"/>
                </a:solidFill>
              </a:rPr>
              <a:t>There </a:t>
            </a:r>
            <a:r>
              <a:rPr lang="en-US" sz="1600" b="0" dirty="0">
                <a:solidFill>
                  <a:schemeClr val="tx1"/>
                </a:solidFill>
              </a:rPr>
              <a:t>are many different versions of UNIX, although they share common similarities. The most popular varieties of UNIX are Sun Solaris, GNU/Linux, and MacOS X</a:t>
            </a:r>
            <a:r>
              <a:rPr lang="en-US" sz="1600" b="0" dirty="0" smtClean="0">
                <a:solidFill>
                  <a:schemeClr val="tx1"/>
                </a:solidFill>
              </a:rPr>
              <a:t>.</a:t>
            </a:r>
          </a:p>
          <a:p>
            <a:pPr algn="just"/>
            <a:endParaRPr lang="en-US" sz="1600" b="0" dirty="0">
              <a:solidFill>
                <a:schemeClr val="tx1"/>
              </a:solidFill>
            </a:endParaRPr>
          </a:p>
          <a:p>
            <a:pPr algn="just"/>
            <a:r>
              <a:rPr lang="en-US" sz="1600" b="0" dirty="0" smtClean="0">
                <a:solidFill>
                  <a:schemeClr val="tx1"/>
                </a:solidFill>
              </a:rPr>
              <a:t>Unix provides us with various services such as :-</a:t>
            </a:r>
          </a:p>
          <a:p>
            <a:pPr algn="just"/>
            <a:endParaRPr lang="en-US" sz="1600" b="0" dirty="0">
              <a:solidFill>
                <a:schemeClr val="tx1"/>
              </a:solidFill>
            </a:endParaRPr>
          </a:p>
          <a:p>
            <a:pPr marL="285750" indent="-285750" algn="just">
              <a:buFont typeface="Wingdings" panose="05000000000000000000" pitchFamily="2" charset="2"/>
              <a:buChar char="v"/>
            </a:pPr>
            <a:r>
              <a:rPr lang="en-US" sz="1600" b="0" dirty="0" smtClean="0">
                <a:solidFill>
                  <a:schemeClr val="tx1"/>
                </a:solidFill>
              </a:rPr>
              <a:t>Process management</a:t>
            </a:r>
          </a:p>
          <a:p>
            <a:pPr marL="285750" indent="-285750" algn="just">
              <a:buFont typeface="Wingdings" panose="05000000000000000000" pitchFamily="2" charset="2"/>
              <a:buChar char="v"/>
            </a:pPr>
            <a:r>
              <a:rPr lang="en-US" sz="1600" b="0" dirty="0" smtClean="0">
                <a:solidFill>
                  <a:schemeClr val="tx1"/>
                </a:solidFill>
              </a:rPr>
              <a:t>File management</a:t>
            </a:r>
          </a:p>
          <a:p>
            <a:pPr algn="just"/>
            <a:endParaRPr lang="en-US" sz="1600" b="0" dirty="0">
              <a:solidFill>
                <a:schemeClr val="tx1"/>
              </a:solidFill>
            </a:endParaRPr>
          </a:p>
        </p:txBody>
      </p:sp>
    </p:spTree>
    <p:extLst>
      <p:ext uri="{BB962C8B-B14F-4D97-AF65-F5344CB8AC3E}">
        <p14:creationId xmlns:p14="http://schemas.microsoft.com/office/powerpoint/2010/main" val="3027845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Architecture Diagram</a:t>
            </a:r>
            <a:endParaRPr lang="en-US" b="1" dirty="0">
              <a:latin typeface="Times New Roman" panose="02020603050405020304" pitchFamily="18" charset="0"/>
              <a:cs typeface="Times New Roman" panose="02020603050405020304" pitchFamily="18" charset="0"/>
            </a:endParaRPr>
          </a:p>
        </p:txBody>
      </p:sp>
      <p:pic>
        <p:nvPicPr>
          <p:cNvPr id="5" name="Content Placeholder 4" descr="D:\Users\bhavegup\Desktop\unix_architectur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1831" y="1519707"/>
            <a:ext cx="5692462" cy="4468969"/>
          </a:xfrm>
          <a:prstGeom prst="rect">
            <a:avLst/>
          </a:prstGeom>
          <a:noFill/>
          <a:ln>
            <a:noFill/>
          </a:ln>
        </p:spPr>
      </p:pic>
    </p:spTree>
    <p:extLst>
      <p:ext uri="{BB962C8B-B14F-4D97-AF65-F5344CB8AC3E}">
        <p14:creationId xmlns:p14="http://schemas.microsoft.com/office/powerpoint/2010/main" val="3529246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57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itre 1"/>
          <p:cNvSpPr>
            <a:spLocks noGrp="1"/>
          </p:cNvSpPr>
          <p:nvPr>
            <p:ph type="title"/>
            <p:custDataLst>
              <p:tags r:id="rId3"/>
            </p:custDataLst>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323392" y="1585913"/>
            <a:ext cx="9582608" cy="4552603"/>
          </a:xfrm>
        </p:spPr>
        <p:txBody>
          <a:bodyPr/>
          <a:lstStyle/>
          <a:p>
            <a:pPr marL="0" indent="0" algn="just">
              <a:buNone/>
            </a:pPr>
            <a:r>
              <a:rPr lang="en-US" sz="1600" dirty="0"/>
              <a:t>The main concept that unites all the versions of Unix is the </a:t>
            </a:r>
            <a:r>
              <a:rPr lang="en-US" sz="1600" dirty="0" smtClean="0"/>
              <a:t>following </a:t>
            </a:r>
            <a:r>
              <a:rPr lang="en-US" sz="1600" dirty="0"/>
              <a:t>four basics </a:t>
            </a:r>
            <a:r>
              <a:rPr lang="en-US" sz="1600" dirty="0" smtClean="0"/>
              <a:t>:-</a:t>
            </a:r>
          </a:p>
          <a:p>
            <a:pPr marL="0" indent="0" algn="just">
              <a:buNone/>
            </a:pPr>
            <a:endParaRPr lang="en-US" sz="1600" dirty="0" smtClean="0"/>
          </a:p>
          <a:p>
            <a:pPr marL="342900" indent="-342900" algn="just">
              <a:buFont typeface="+mj-lt"/>
              <a:buAutoNum type="arabicPeriod"/>
            </a:pPr>
            <a:r>
              <a:rPr lang="en-US" sz="1600" b="1" dirty="0"/>
              <a:t>Kernel</a:t>
            </a:r>
            <a:r>
              <a:rPr lang="en-US" sz="1600" dirty="0"/>
              <a:t> − The kernel </a:t>
            </a:r>
            <a:r>
              <a:rPr lang="en-US" sz="1600" dirty="0" smtClean="0"/>
              <a:t>interacts </a:t>
            </a:r>
            <a:r>
              <a:rPr lang="en-US" sz="1600" dirty="0"/>
              <a:t>with the hardware and most of the tasks like memory management, task scheduling and file management</a:t>
            </a:r>
            <a:r>
              <a:rPr lang="en-US" sz="1600" dirty="0" smtClean="0"/>
              <a:t>.</a:t>
            </a:r>
          </a:p>
          <a:p>
            <a:pPr marL="342900" indent="-342900" algn="just">
              <a:buFont typeface="+mj-lt"/>
              <a:buAutoNum type="arabicPeriod"/>
            </a:pPr>
            <a:endParaRPr lang="en-US" sz="1600" dirty="0" smtClean="0"/>
          </a:p>
          <a:p>
            <a:pPr marL="342900" indent="-342900" algn="just">
              <a:buFont typeface="+mj-lt"/>
              <a:buAutoNum type="arabicPeriod"/>
            </a:pPr>
            <a:r>
              <a:rPr lang="en-US" sz="1600" b="1" dirty="0"/>
              <a:t>Shell</a:t>
            </a:r>
            <a:r>
              <a:rPr lang="en-US" sz="1600" dirty="0"/>
              <a:t> − The shell is the utility that processes your requests. When you type in a command at your terminal, the shell interprets the command and calls the program that you want. The shell uses standard syntax for all commands. C Shell, Bourne Shell and Korn Shell are the most famous shells which are available with most of the Unix variants</a:t>
            </a:r>
            <a:r>
              <a:rPr lang="en-US" sz="1600" dirty="0" smtClean="0"/>
              <a:t>.</a:t>
            </a:r>
          </a:p>
          <a:p>
            <a:pPr marL="342900" indent="-342900" algn="just">
              <a:buFont typeface="+mj-lt"/>
              <a:buAutoNum type="arabicPeriod"/>
            </a:pPr>
            <a:endParaRPr lang="en-US" sz="1600" dirty="0" smtClean="0"/>
          </a:p>
          <a:p>
            <a:pPr marL="342900" indent="-342900" algn="just">
              <a:buFont typeface="+mj-lt"/>
              <a:buAutoNum type="arabicPeriod"/>
            </a:pPr>
            <a:r>
              <a:rPr lang="en-US" sz="1600" b="1" dirty="0"/>
              <a:t>Commands and Utilities</a:t>
            </a:r>
            <a:r>
              <a:rPr lang="en-US" sz="1600" dirty="0"/>
              <a:t> − There are various commands and utilities which you can make use of in your day to day activities. </a:t>
            </a:r>
            <a:r>
              <a:rPr lang="en-US" sz="1600" b="1" dirty="0"/>
              <a:t>cp</a:t>
            </a:r>
            <a:r>
              <a:rPr lang="en-US" sz="1600" dirty="0"/>
              <a:t>, </a:t>
            </a:r>
            <a:r>
              <a:rPr lang="en-US" sz="1600" b="1" dirty="0"/>
              <a:t>mv</a:t>
            </a:r>
            <a:r>
              <a:rPr lang="en-US" sz="1600" dirty="0"/>
              <a:t>, </a:t>
            </a:r>
            <a:r>
              <a:rPr lang="en-US" sz="1600" b="1" dirty="0" smtClean="0"/>
              <a:t>cat </a:t>
            </a:r>
            <a:r>
              <a:rPr lang="en-US" sz="1600" dirty="0" smtClean="0"/>
              <a:t>and</a:t>
            </a:r>
            <a:r>
              <a:rPr lang="en-US" sz="1600" dirty="0"/>
              <a:t> </a:t>
            </a:r>
            <a:r>
              <a:rPr lang="en-US" sz="1600" b="1" dirty="0"/>
              <a:t>grep</a:t>
            </a:r>
            <a:r>
              <a:rPr lang="en-US" sz="1600" dirty="0"/>
              <a:t>, etc. </a:t>
            </a:r>
            <a:r>
              <a:rPr lang="en-US" sz="1600" dirty="0" smtClean="0"/>
              <a:t>are </a:t>
            </a:r>
            <a:r>
              <a:rPr lang="en-US" sz="1600" dirty="0"/>
              <a:t>few examples of commands and utilities</a:t>
            </a:r>
            <a:r>
              <a:rPr lang="en-US" sz="1600" dirty="0" smtClean="0"/>
              <a:t>.</a:t>
            </a:r>
          </a:p>
          <a:p>
            <a:pPr marL="342900" indent="-342900" algn="just">
              <a:buFont typeface="+mj-lt"/>
              <a:buAutoNum type="arabicPeriod"/>
            </a:pPr>
            <a:endParaRPr lang="en-US" sz="1600" dirty="0" smtClean="0"/>
          </a:p>
          <a:p>
            <a:pPr marL="342900" indent="-342900" algn="just">
              <a:buFont typeface="+mj-lt"/>
              <a:buAutoNum type="arabicPeriod"/>
            </a:pPr>
            <a:r>
              <a:rPr lang="en-US" sz="1600" b="1" dirty="0"/>
              <a:t>Files and Directories</a:t>
            </a:r>
            <a:r>
              <a:rPr lang="en-US" sz="1600" dirty="0"/>
              <a:t> − All the data of Unix is organized into files. All files are then organized into directories. These directories are further organized into a tree-like structure called the </a:t>
            </a:r>
            <a:r>
              <a:rPr lang="en-US" sz="1600" b="1" dirty="0"/>
              <a:t>filesystem</a:t>
            </a:r>
            <a:r>
              <a:rPr lang="en-US" sz="1600" dirty="0"/>
              <a:t>.</a:t>
            </a:r>
          </a:p>
        </p:txBody>
      </p:sp>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spTree>
    <p:extLst>
      <p:ext uri="{BB962C8B-B14F-4D97-AF65-F5344CB8AC3E}">
        <p14:creationId xmlns:p14="http://schemas.microsoft.com/office/powerpoint/2010/main" val="3529174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090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itre 1"/>
          <p:cNvSpPr>
            <a:spLocks noGrp="1"/>
          </p:cNvSpPr>
          <p:nvPr>
            <p:ph type="title"/>
            <p:custDataLst>
              <p:tags r:id="rId3"/>
            </p:custDataLst>
          </p:nvPr>
        </p:nvSpPr>
        <p:spPr/>
        <p:txBody>
          <a:bodyPr/>
          <a:lstStyle/>
          <a:p>
            <a:r>
              <a:rPr lang="en-US" b="1" dirty="0" smtClean="0">
                <a:latin typeface="Times New Roman" panose="02020603050405020304" pitchFamily="18" charset="0"/>
                <a:cs typeface="Times New Roman" panose="02020603050405020304" pitchFamily="18" charset="0"/>
              </a:rPr>
              <a:t>File System Structure</a:t>
            </a:r>
            <a:endParaRPr lang="en-US" b="1" dirty="0">
              <a:latin typeface="Times New Roman" panose="02020603050405020304" pitchFamily="18" charset="0"/>
              <a:cs typeface="Times New Roman" panose="02020603050405020304" pitchFamily="18" charset="0"/>
            </a:endParaRPr>
          </a:p>
        </p:txBody>
      </p:sp>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pic>
        <p:nvPicPr>
          <p:cNvPr id="14" name="Content Placeholder 13"/>
          <p:cNvPicPr>
            <a:picLocks noGrp="1" noChangeAspect="1"/>
          </p:cNvPicPr>
          <p:nvPr>
            <p:ph idx="1"/>
          </p:nvPr>
        </p:nvPicPr>
        <p:blipFill>
          <a:blip r:embed="rId7"/>
          <a:stretch>
            <a:fillRect/>
          </a:stretch>
        </p:blipFill>
        <p:spPr>
          <a:xfrm>
            <a:off x="927279" y="1585913"/>
            <a:ext cx="8036417" cy="4377005"/>
          </a:xfrm>
          <a:prstGeom prst="rect">
            <a:avLst/>
          </a:prstGeom>
        </p:spPr>
      </p:pic>
    </p:spTree>
    <p:extLst>
      <p:ext uri="{BB962C8B-B14F-4D97-AF65-F5344CB8AC3E}">
        <p14:creationId xmlns:p14="http://schemas.microsoft.com/office/powerpoint/2010/main" val="90116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989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itre 1"/>
          <p:cNvSpPr>
            <a:spLocks noGrp="1"/>
          </p:cNvSpPr>
          <p:nvPr>
            <p:ph type="title"/>
            <p:custDataLst>
              <p:tags r:id="rId3"/>
            </p:custDataLst>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8245233"/>
              </p:ext>
            </p:extLst>
          </p:nvPr>
        </p:nvGraphicFramePr>
        <p:xfrm>
          <a:off x="0" y="1585916"/>
          <a:ext cx="9906000" cy="4763368"/>
        </p:xfrm>
        <a:graphic>
          <a:graphicData uri="http://schemas.openxmlformats.org/drawingml/2006/table">
            <a:tbl>
              <a:tblPr firstRow="1" bandRow="1">
                <a:tableStyleId>{93296810-A885-4BE3-A3E7-6D5BEEA58F35}</a:tableStyleId>
              </a:tblPr>
              <a:tblGrid>
                <a:gridCol w="4953000"/>
                <a:gridCol w="4953000"/>
              </a:tblGrid>
              <a:tr h="667040">
                <a:tc>
                  <a:txBody>
                    <a:bodyPr/>
                    <a:lstStyle/>
                    <a:p>
                      <a:r>
                        <a:rPr lang="en-US" b="0" u="none" dirty="0" smtClean="0">
                          <a:ln>
                            <a:solidFill>
                              <a:sysClr val="windowText" lastClr="000000"/>
                            </a:solidFill>
                          </a:ln>
                          <a:solidFill>
                            <a:srgbClr val="1A1916"/>
                          </a:solidFill>
                          <a:effectLst/>
                        </a:rPr>
                        <a:t>Directories</a:t>
                      </a:r>
                      <a:endParaRPr lang="en-US" b="0" u="none" dirty="0">
                        <a:ln>
                          <a:solidFill>
                            <a:sysClr val="windowText" lastClr="000000"/>
                          </a:solidFill>
                        </a:ln>
                        <a:solidFill>
                          <a:srgbClr val="1A1916"/>
                        </a:solidFill>
                        <a:effectLst/>
                      </a:endParaRPr>
                    </a:p>
                  </a:txBody>
                  <a:tcPr/>
                </a:tc>
                <a:tc>
                  <a:txBody>
                    <a:bodyPr/>
                    <a:lstStyle/>
                    <a:p>
                      <a:r>
                        <a:rPr lang="en-US" b="0" dirty="0" smtClean="0">
                          <a:ln>
                            <a:solidFill>
                              <a:sysClr val="windowText" lastClr="000000"/>
                            </a:solidFill>
                          </a:ln>
                          <a:solidFill>
                            <a:sysClr val="windowText" lastClr="000000"/>
                          </a:solidFill>
                        </a:rPr>
                        <a:t>Description</a:t>
                      </a:r>
                      <a:endParaRPr lang="en-US" b="0" dirty="0">
                        <a:ln>
                          <a:solidFill>
                            <a:sysClr val="windowText" lastClr="000000"/>
                          </a:solidFill>
                        </a:ln>
                        <a:solidFill>
                          <a:sysClr val="windowText" lastClr="000000"/>
                        </a:solidFill>
                      </a:endParaRPr>
                    </a:p>
                  </a:txBody>
                  <a:tcPr/>
                </a:tc>
              </a:tr>
              <a:tr h="714084">
                <a:tc>
                  <a:txBody>
                    <a:bodyPr/>
                    <a:lstStyle/>
                    <a:p>
                      <a:pPr algn="ctr"/>
                      <a:r>
                        <a:rPr lang="en-US" b="1" dirty="0" smtClean="0"/>
                        <a:t>Root(/)</a:t>
                      </a:r>
                      <a:endParaRPr lang="en-US" b="1" dirty="0"/>
                    </a:p>
                  </a:txBody>
                  <a:tcPr/>
                </a:tc>
                <a:tc>
                  <a:txBody>
                    <a:bodyPr/>
                    <a:lstStyle/>
                    <a:p>
                      <a:r>
                        <a:rPr lang="en-US" sz="1800" kern="1200" dirty="0" smtClean="0">
                          <a:solidFill>
                            <a:schemeClr val="dk1"/>
                          </a:solidFill>
                          <a:effectLst/>
                          <a:latin typeface="+mn-lt"/>
                          <a:ea typeface="+mn-ea"/>
                          <a:cs typeface="+mn-cs"/>
                        </a:rPr>
                        <a:t>Root directory contains only the directories needed at the top level of the file structure.</a:t>
                      </a:r>
                      <a:endParaRPr lang="en-US" dirty="0"/>
                    </a:p>
                  </a:txBody>
                  <a:tcPr/>
                </a:tc>
              </a:tr>
              <a:tr h="714084">
                <a:tc>
                  <a:txBody>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/bin</a:t>
                      </a:r>
                      <a:endParaRPr lang="en-US" sz="1800" kern="1200" dirty="0" smtClean="0">
                        <a:solidFill>
                          <a:schemeClr val="dk1"/>
                        </a:solidFill>
                        <a:effectLst/>
                        <a:latin typeface="+mn-lt"/>
                        <a:ea typeface="+mn-ea"/>
                        <a:cs typeface="+mn-cs"/>
                      </a:endParaRPr>
                    </a:p>
                    <a:p>
                      <a:endParaRPr lang="en-US" dirty="0"/>
                    </a:p>
                  </a:txBody>
                  <a:tcPr/>
                </a:tc>
                <a:tc>
                  <a:txBody>
                    <a:bodyPr/>
                    <a:lstStyle/>
                    <a:p>
                      <a:r>
                        <a:rPr lang="en-US" sz="1800" kern="1200" dirty="0" smtClean="0">
                          <a:solidFill>
                            <a:schemeClr val="dk1"/>
                          </a:solidFill>
                          <a:effectLst/>
                          <a:latin typeface="+mn-lt"/>
                          <a:ea typeface="+mn-ea"/>
                          <a:cs typeface="+mn-cs"/>
                        </a:rPr>
                        <a:t>This is where the executable files are located. These files are available to all users</a:t>
                      </a:r>
                      <a:endParaRPr lang="en-US" dirty="0"/>
                    </a:p>
                  </a:txBody>
                  <a:tcPr/>
                </a:tc>
              </a:tr>
              <a:tr h="667040">
                <a:tc>
                  <a:txBody>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/dev</a:t>
                      </a:r>
                      <a:endParaRPr lang="en-US" sz="1800" kern="1200" dirty="0" smtClean="0">
                        <a:solidFill>
                          <a:schemeClr val="dk1"/>
                        </a:solidFill>
                        <a:effectLst/>
                        <a:latin typeface="+mn-lt"/>
                        <a:ea typeface="+mn-ea"/>
                        <a:cs typeface="+mn-cs"/>
                      </a:endParaRPr>
                    </a:p>
                    <a:p>
                      <a:pPr algn="ctr"/>
                      <a:endParaRPr lang="en-US" dirty="0"/>
                    </a:p>
                  </a:txBody>
                  <a:tcPr/>
                </a:tc>
                <a:tc>
                  <a:txBody>
                    <a:bodyPr/>
                    <a:lstStyle/>
                    <a:p>
                      <a:r>
                        <a:rPr lang="en-US" dirty="0" smtClean="0"/>
                        <a:t>It contains device files of all hardware devices.</a:t>
                      </a:r>
                      <a:endParaRPr lang="en-US" dirty="0"/>
                    </a:p>
                  </a:txBody>
                  <a:tcPr/>
                </a:tc>
              </a:tr>
              <a:tr h="667040">
                <a:tc>
                  <a:txBody>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etc</a:t>
                      </a:r>
                      <a:endParaRPr lang="en-US" sz="1800" kern="1200" dirty="0" smtClean="0">
                        <a:solidFill>
                          <a:schemeClr val="dk1"/>
                        </a:solidFill>
                        <a:effectLst/>
                        <a:latin typeface="+mn-lt"/>
                        <a:ea typeface="+mn-ea"/>
                        <a:cs typeface="+mn-cs"/>
                      </a:endParaRPr>
                    </a:p>
                    <a:p>
                      <a:pPr algn="ctr"/>
                      <a:endParaRPr lang="en-US" dirty="0"/>
                    </a:p>
                  </a:txBody>
                  <a:tcPr/>
                </a:tc>
                <a:tc>
                  <a:txBody>
                    <a:bodyPr/>
                    <a:lstStyle/>
                    <a:p>
                      <a:r>
                        <a:rPr lang="en-US" dirty="0" smtClean="0"/>
                        <a:t>It contains utilities used by administrator.</a:t>
                      </a:r>
                    </a:p>
                    <a:p>
                      <a:r>
                        <a:rPr lang="en-US" dirty="0" smtClean="0"/>
                        <a:t>Example : </a:t>
                      </a:r>
                      <a:r>
                        <a:rPr lang="en-US" dirty="0" err="1" smtClean="0"/>
                        <a:t>passwd</a:t>
                      </a:r>
                      <a:r>
                        <a:rPr lang="en-US" dirty="0" smtClean="0"/>
                        <a:t>, </a:t>
                      </a:r>
                      <a:r>
                        <a:rPr lang="en-US" dirty="0" err="1" smtClean="0"/>
                        <a:t>chmod</a:t>
                      </a:r>
                      <a:r>
                        <a:rPr lang="en-US" dirty="0" smtClean="0"/>
                        <a:t>, </a:t>
                      </a:r>
                      <a:r>
                        <a:rPr lang="en-US" dirty="0" err="1" smtClean="0"/>
                        <a:t>chown</a:t>
                      </a:r>
                      <a:endParaRPr lang="en-US" dirty="0"/>
                    </a:p>
                  </a:txBody>
                  <a:tcPr/>
                </a:tc>
              </a:tr>
              <a:tr h="667040">
                <a:tc>
                  <a:txBody>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/lib</a:t>
                      </a:r>
                      <a:endParaRPr lang="en-US" sz="1800" kern="1200" dirty="0" smtClean="0">
                        <a:solidFill>
                          <a:schemeClr val="dk1"/>
                        </a:solidFill>
                        <a:effectLst/>
                        <a:latin typeface="+mn-lt"/>
                        <a:ea typeface="+mn-ea"/>
                        <a:cs typeface="+mn-cs"/>
                      </a:endParaRPr>
                    </a:p>
                    <a:p>
                      <a:pPr algn="ctr"/>
                      <a:endParaRPr lang="en-US" dirty="0"/>
                    </a:p>
                  </a:txBody>
                  <a:tcPr/>
                </a:tc>
                <a:tc>
                  <a:txBody>
                    <a:bodyPr/>
                    <a:lstStyle/>
                    <a:p>
                      <a:r>
                        <a:rPr lang="en-US" sz="1800" kern="1200" dirty="0" smtClean="0">
                          <a:solidFill>
                            <a:schemeClr val="dk1"/>
                          </a:solidFill>
                          <a:effectLst/>
                          <a:latin typeface="+mn-lt"/>
                          <a:ea typeface="+mn-ea"/>
                          <a:cs typeface="+mn-cs"/>
                        </a:rPr>
                        <a:t>It contains shared library files.</a:t>
                      </a:r>
                      <a:endParaRPr lang="en-US" dirty="0"/>
                    </a:p>
                  </a:txBody>
                  <a:tcPr/>
                </a:tc>
              </a:tr>
              <a:tr h="667040">
                <a:tc>
                  <a:txBody>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/home</a:t>
                      </a:r>
                      <a:endParaRPr lang="en-US" sz="1800" kern="1200" dirty="0" smtClean="0">
                        <a:solidFill>
                          <a:schemeClr val="dk1"/>
                        </a:solidFill>
                        <a:effectLst/>
                        <a:latin typeface="+mn-lt"/>
                        <a:ea typeface="+mn-ea"/>
                        <a:cs typeface="+mn-cs"/>
                      </a:endParaRPr>
                    </a:p>
                    <a:p>
                      <a:endParaRPr lang="en-US" dirty="0"/>
                    </a:p>
                  </a:txBody>
                  <a:tcPr/>
                </a:tc>
                <a:tc>
                  <a:txBody>
                    <a:bodyPr/>
                    <a:lstStyle/>
                    <a:p>
                      <a:r>
                        <a:rPr lang="en-US" sz="1800" kern="1200" dirty="0" smtClean="0">
                          <a:solidFill>
                            <a:schemeClr val="dk1"/>
                          </a:solidFill>
                          <a:effectLst/>
                          <a:latin typeface="+mn-lt"/>
                          <a:ea typeface="+mn-ea"/>
                          <a:cs typeface="+mn-cs"/>
                        </a:rPr>
                        <a:t>It contains the home directory for users and other accounts</a:t>
                      </a:r>
                      <a:endParaRPr lang="en-US" dirty="0"/>
                    </a:p>
                  </a:txBody>
                  <a:tcPr/>
                </a:tc>
              </a:tr>
            </a:tbl>
          </a:graphicData>
        </a:graphic>
      </p:graphicFrame>
    </p:spTree>
    <p:extLst>
      <p:ext uri="{BB962C8B-B14F-4D97-AF65-F5344CB8AC3E}">
        <p14:creationId xmlns:p14="http://schemas.microsoft.com/office/powerpoint/2010/main" val="28103508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SP-SAP-PCB Jan-Dec 2015_Latest Template">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QT_Standard PPT Template.potx [Read-Only]" id="{68541AE3-445B-4EEA-8636-7B0B5AF20D21}" vid="{8454CCED-13E6-4D0A-8826-DDE14DAEB447}"/>
    </a:ext>
  </a:ext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QT_Standard PPT Template.potx [Read-Only]" id="{68541AE3-445B-4EEA-8636-7B0B5AF20D21}" vid="{BB4B0365-E9AA-44EC-ACE2-61963C64A23A}"/>
    </a:ext>
  </a:ext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QT_Standard PPT Template.potx [Read-Only]" id="{68541AE3-445B-4EEA-8636-7B0B5AF20D21}" vid="{1F9DA067-3BDD-46F4-ADDC-125823444D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QT_Standard PPT Template</Template>
  <TotalTime>1330</TotalTime>
  <Words>760</Words>
  <Application>Microsoft Office PowerPoint</Application>
  <PresentationFormat>A4 Paper (210x297 mm)</PresentationFormat>
  <Paragraphs>179</Paragraphs>
  <Slides>30</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Helvetica Light</vt:lpstr>
      <vt:lpstr>Times New Roman</vt:lpstr>
      <vt:lpstr>Wingdings</vt:lpstr>
      <vt:lpstr>TSP-SAP-PCB Jan-Dec 2015_Latest Template</vt:lpstr>
      <vt:lpstr>Section break</vt:lpstr>
      <vt:lpstr>Closing slides</vt:lpstr>
      <vt:lpstr>think-cell Slide</vt:lpstr>
      <vt:lpstr>PowerPoint Presentation</vt:lpstr>
      <vt:lpstr>Document Control</vt:lpstr>
      <vt:lpstr>Table of Contents</vt:lpstr>
      <vt:lpstr>Introduction</vt:lpstr>
      <vt:lpstr>Contd…</vt:lpstr>
      <vt:lpstr>Architecture Diagram</vt:lpstr>
      <vt:lpstr>Contd..</vt:lpstr>
      <vt:lpstr>File System Structure</vt:lpstr>
      <vt:lpstr>Contd..</vt:lpstr>
      <vt:lpstr>Commonly Used Commands</vt:lpstr>
      <vt:lpstr>File Access Permission</vt:lpstr>
      <vt:lpstr> File Access Modes </vt:lpstr>
      <vt:lpstr> Contd… </vt:lpstr>
      <vt:lpstr> Contd… </vt:lpstr>
      <vt:lpstr> I/O Redirections </vt:lpstr>
      <vt:lpstr>Pipes and filters</vt:lpstr>
      <vt:lpstr>Contd…</vt:lpstr>
      <vt:lpstr>Accessing CP sftp folder</vt:lpstr>
      <vt:lpstr>Contd…</vt:lpstr>
      <vt:lpstr>Contd…</vt:lpstr>
      <vt:lpstr>Checking audit logs</vt:lpstr>
      <vt:lpstr>Contd…</vt:lpstr>
      <vt:lpstr>Contd…</vt:lpstr>
      <vt:lpstr>Contd…</vt:lpstr>
      <vt:lpstr>Contd…</vt:lpstr>
      <vt:lpstr>Contd…</vt:lpstr>
      <vt:lpstr>PowerPoint Presentation</vt:lpstr>
      <vt:lpstr>Contd…</vt:lpstr>
      <vt:lpstr>Summary</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Technology Services India Ltd</dc:title>
  <dc:creator>Ahmed, Riyaz</dc:creator>
  <cp:lastModifiedBy>Agarwal, Kshitij</cp:lastModifiedBy>
  <cp:revision>72</cp:revision>
  <dcterms:created xsi:type="dcterms:W3CDTF">2017-02-20T13:09:33Z</dcterms:created>
  <dcterms:modified xsi:type="dcterms:W3CDTF">2019-05-13T11:52:21Z</dcterms:modified>
</cp:coreProperties>
</file>