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15"/>
  </p:notesMasterIdLst>
  <p:handoutMasterIdLst>
    <p:handoutMasterId r:id="rId16"/>
  </p:handoutMasterIdLst>
  <p:sldIdLst>
    <p:sldId id="256" r:id="rId2"/>
    <p:sldId id="258" r:id="rId3"/>
    <p:sldId id="261" r:id="rId4"/>
    <p:sldId id="263" r:id="rId5"/>
    <p:sldId id="259" r:id="rId6"/>
    <p:sldId id="262" r:id="rId7"/>
    <p:sldId id="266" r:id="rId8"/>
    <p:sldId id="267" r:id="rId9"/>
    <p:sldId id="269" r:id="rId10"/>
    <p:sldId id="268" r:id="rId11"/>
    <p:sldId id="265"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343" autoAdjust="0"/>
  </p:normalViewPr>
  <p:slideViewPr>
    <p:cSldViewPr snapToGrid="0">
      <p:cViewPr varScale="1">
        <p:scale>
          <a:sx n="65" d="100"/>
          <a:sy n="65" d="100"/>
        </p:scale>
        <p:origin x="87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 C. Patel Institute of Technology, Shirpur</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A7A40-3588-4576-8E9A-252FD50A0B53}" type="datetimeFigureOut">
              <a:rPr lang="en-IN" smtClean="0"/>
              <a:t>2021-03-05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Department of Mechanical Engineering</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5FF8F6-65B3-426D-84A2-10632CA2AB09}" type="slidenum">
              <a:rPr lang="en-IN" smtClean="0"/>
              <a:t>‹#›</a:t>
            </a:fld>
            <a:endParaRPr lang="en-IN"/>
          </a:p>
        </p:txBody>
      </p:sp>
    </p:spTree>
    <p:extLst>
      <p:ext uri="{BB962C8B-B14F-4D97-AF65-F5344CB8AC3E}">
        <p14:creationId xmlns:p14="http://schemas.microsoft.com/office/powerpoint/2010/main" val="27611621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 C. Patel Institute of Technology, Shirpur</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E2D0-CD68-40D6-98B7-E76958029AAF}" type="datetimeFigureOut">
              <a:rPr lang="en-IN" smtClean="0"/>
              <a:t>2021-03-05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Department of Mechanical Engineering</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4CDBC-70A4-4F67-8A4A-7EC9A5145551}" type="slidenum">
              <a:rPr lang="en-IN" smtClean="0"/>
              <a:t>‹#›</a:t>
            </a:fld>
            <a:endParaRPr lang="en-IN"/>
          </a:p>
        </p:txBody>
      </p:sp>
    </p:spTree>
    <p:extLst>
      <p:ext uri="{BB962C8B-B14F-4D97-AF65-F5344CB8AC3E}">
        <p14:creationId xmlns:p14="http://schemas.microsoft.com/office/powerpoint/2010/main" val="65483621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308D9-C19E-4D4A-9C39-63480F9B11DE}" type="datetime1">
              <a:rPr lang="en-IN" smtClean="0"/>
              <a:t>2021-03-05</a:t>
            </a:fld>
            <a:endParaRPr lang="en-IN"/>
          </a:p>
        </p:txBody>
      </p:sp>
      <p:sp>
        <p:nvSpPr>
          <p:cNvPr id="5" name="Footer Placeholder 4"/>
          <p:cNvSpPr>
            <a:spLocks noGrp="1"/>
          </p:cNvSpPr>
          <p:nvPr>
            <p:ph type="ftr" sz="quarter" idx="11"/>
          </p:nvPr>
        </p:nvSpPr>
        <p:spPr>
          <a:xfrm>
            <a:off x="5332412" y="5883275"/>
            <a:ext cx="4324044" cy="365125"/>
          </a:xfrm>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61341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D5A3E4-3779-4C1F-A394-6B637BB52322}" type="datetime1">
              <a:rPr lang="en-IN" smtClean="0"/>
              <a:t>2021-03-05</a:t>
            </a:fld>
            <a:endParaRPr lang="en-IN"/>
          </a:p>
        </p:txBody>
      </p:sp>
      <p:sp>
        <p:nvSpPr>
          <p:cNvPr id="6" name="Footer Placeholder 5"/>
          <p:cNvSpPr>
            <a:spLocks noGrp="1"/>
          </p:cNvSpPr>
          <p:nvPr>
            <p:ph type="ftr" sz="quarter" idx="11"/>
          </p:nvPr>
        </p:nvSpPr>
        <p:spPr/>
        <p:txBody>
          <a:bodyPr/>
          <a:lstStyle/>
          <a:p>
            <a:r>
              <a:rPr lang="en-US" smtClean="0"/>
              <a:t>R C Patel Institute of Technology, Shirpur </a:t>
            </a:r>
            <a:endParaRPr lang="en-IN"/>
          </a:p>
        </p:txBody>
      </p:sp>
      <p:sp>
        <p:nvSpPr>
          <p:cNvPr id="7" name="Slide Number Placeholder 6"/>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91230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A5AE5-A2E1-46F1-8D42-FA2D678BA8A7}"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1966961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096765-7285-4F7F-9AD6-EE0D954BD78E}"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248428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C34E01-A474-413C-8688-76E5E3E63141}"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8823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06CB9F-7081-4546-B7F9-3354B406A780}"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958158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8FD2FC-04F2-4A6A-A636-6A2CD5553848}"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1311146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769504-1955-4647-81ED-3FE6878974B0}"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1311192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9C6C80-C966-45D4-BD34-88356AF29A62}"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30053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05197-14C6-4F4C-9348-2F9B4C079AA2}"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26859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0B3A32-D1A1-4904-A37C-353ADD800F21}" type="datetime1">
              <a:rPr lang="en-IN" smtClean="0"/>
              <a:t>2021-03-05</a:t>
            </a:fld>
            <a:endParaRPr lang="en-IN"/>
          </a:p>
        </p:txBody>
      </p:sp>
      <p:sp>
        <p:nvSpPr>
          <p:cNvPr id="5" name="Footer Placeholder 4"/>
          <p:cNvSpPr>
            <a:spLocks noGrp="1"/>
          </p:cNvSpPr>
          <p:nvPr>
            <p:ph type="ftr" sz="quarter" idx="11"/>
          </p:nvPr>
        </p:nvSpPr>
        <p:spPr/>
        <p:txBody>
          <a:bodyPr/>
          <a:lstStyle/>
          <a:p>
            <a:r>
              <a:rPr lang="en-US" smtClean="0"/>
              <a:t>R C Patel Institute of Technology, Shirpur </a:t>
            </a:r>
            <a:endParaRPr lang="en-IN"/>
          </a:p>
        </p:txBody>
      </p:sp>
      <p:sp>
        <p:nvSpPr>
          <p:cNvPr id="6" name="Slide Number Placeholder 5"/>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1849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4E53AF-63E9-4EB7-ADC8-4C340E9B8785}" type="datetime1">
              <a:rPr lang="en-IN" smtClean="0"/>
              <a:t>2021-03-05</a:t>
            </a:fld>
            <a:endParaRPr lang="en-IN"/>
          </a:p>
        </p:txBody>
      </p:sp>
      <p:sp>
        <p:nvSpPr>
          <p:cNvPr id="6" name="Footer Placeholder 5"/>
          <p:cNvSpPr>
            <a:spLocks noGrp="1"/>
          </p:cNvSpPr>
          <p:nvPr>
            <p:ph type="ftr" sz="quarter" idx="11"/>
          </p:nvPr>
        </p:nvSpPr>
        <p:spPr/>
        <p:txBody>
          <a:bodyPr/>
          <a:lstStyle/>
          <a:p>
            <a:r>
              <a:rPr lang="en-US" smtClean="0"/>
              <a:t>R C Patel Institute of Technology, Shirpur </a:t>
            </a:r>
            <a:endParaRPr lang="en-IN"/>
          </a:p>
        </p:txBody>
      </p:sp>
      <p:sp>
        <p:nvSpPr>
          <p:cNvPr id="7" name="Slide Number Placeholder 6"/>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117109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074E92-0B10-45BF-A8CF-1B48B4CB0580}" type="datetime1">
              <a:rPr lang="en-IN" smtClean="0"/>
              <a:t>2021-03-05</a:t>
            </a:fld>
            <a:endParaRPr lang="en-IN"/>
          </a:p>
        </p:txBody>
      </p:sp>
      <p:sp>
        <p:nvSpPr>
          <p:cNvPr id="8" name="Footer Placeholder 7"/>
          <p:cNvSpPr>
            <a:spLocks noGrp="1"/>
          </p:cNvSpPr>
          <p:nvPr>
            <p:ph type="ftr" sz="quarter" idx="11"/>
          </p:nvPr>
        </p:nvSpPr>
        <p:spPr/>
        <p:txBody>
          <a:bodyPr/>
          <a:lstStyle/>
          <a:p>
            <a:r>
              <a:rPr lang="en-US" smtClean="0"/>
              <a:t>R C Patel Institute of Technology, Shirpur </a:t>
            </a:r>
            <a:endParaRPr lang="en-IN"/>
          </a:p>
        </p:txBody>
      </p:sp>
      <p:sp>
        <p:nvSpPr>
          <p:cNvPr id="9" name="Slide Number Placeholder 8"/>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1579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81A15A-62D7-4968-AF12-7078330E59F1}" type="datetime1">
              <a:rPr lang="en-IN" smtClean="0"/>
              <a:t>2021-03-05</a:t>
            </a:fld>
            <a:endParaRPr lang="en-IN"/>
          </a:p>
        </p:txBody>
      </p:sp>
      <p:sp>
        <p:nvSpPr>
          <p:cNvPr id="4" name="Footer Placeholder 3"/>
          <p:cNvSpPr>
            <a:spLocks noGrp="1"/>
          </p:cNvSpPr>
          <p:nvPr>
            <p:ph type="ftr" sz="quarter" idx="11"/>
          </p:nvPr>
        </p:nvSpPr>
        <p:spPr/>
        <p:txBody>
          <a:bodyPr/>
          <a:lstStyle/>
          <a:p>
            <a:r>
              <a:rPr lang="en-US" smtClean="0"/>
              <a:t>R C Patel Institute of Technology, Shirpur </a:t>
            </a:r>
            <a:endParaRPr lang="en-IN"/>
          </a:p>
        </p:txBody>
      </p:sp>
      <p:sp>
        <p:nvSpPr>
          <p:cNvPr id="5" name="Slide Number Placeholder 4"/>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83771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CC9F-E1F1-472C-B78D-E79CA97E1E40}" type="datetime1">
              <a:rPr lang="en-IN" smtClean="0"/>
              <a:t>2021-03-05</a:t>
            </a:fld>
            <a:endParaRPr lang="en-IN"/>
          </a:p>
        </p:txBody>
      </p:sp>
      <p:sp>
        <p:nvSpPr>
          <p:cNvPr id="3" name="Footer Placeholder 2"/>
          <p:cNvSpPr>
            <a:spLocks noGrp="1"/>
          </p:cNvSpPr>
          <p:nvPr>
            <p:ph type="ftr" sz="quarter" idx="11"/>
          </p:nvPr>
        </p:nvSpPr>
        <p:spPr/>
        <p:txBody>
          <a:bodyPr/>
          <a:lstStyle/>
          <a:p>
            <a:r>
              <a:rPr lang="en-US" smtClean="0"/>
              <a:t>R C Patel Institute of Technology, Shirpur </a:t>
            </a:r>
            <a:endParaRPr lang="en-IN"/>
          </a:p>
        </p:txBody>
      </p:sp>
      <p:sp>
        <p:nvSpPr>
          <p:cNvPr id="4" name="Slide Number Placeholder 3"/>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340862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458DD0-3949-4766-BCF3-391432A49772}" type="datetime1">
              <a:rPr lang="en-IN" smtClean="0"/>
              <a:t>2021-03-05</a:t>
            </a:fld>
            <a:endParaRPr lang="en-IN"/>
          </a:p>
        </p:txBody>
      </p:sp>
      <p:sp>
        <p:nvSpPr>
          <p:cNvPr id="6" name="Footer Placeholder 5"/>
          <p:cNvSpPr>
            <a:spLocks noGrp="1"/>
          </p:cNvSpPr>
          <p:nvPr>
            <p:ph type="ftr" sz="quarter" idx="11"/>
          </p:nvPr>
        </p:nvSpPr>
        <p:spPr/>
        <p:txBody>
          <a:bodyPr/>
          <a:lstStyle/>
          <a:p>
            <a:r>
              <a:rPr lang="en-US" smtClean="0"/>
              <a:t>R C Patel Institute of Technology, Shirpur </a:t>
            </a:r>
            <a:endParaRPr lang="en-IN"/>
          </a:p>
        </p:txBody>
      </p:sp>
      <p:sp>
        <p:nvSpPr>
          <p:cNvPr id="7" name="Slide Number Placeholder 6"/>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9951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45ED97-A152-4599-9EB8-8FFA6935092A}" type="datetime1">
              <a:rPr lang="en-IN" smtClean="0"/>
              <a:t>2021-03-05</a:t>
            </a:fld>
            <a:endParaRPr lang="en-IN"/>
          </a:p>
        </p:txBody>
      </p:sp>
      <p:sp>
        <p:nvSpPr>
          <p:cNvPr id="6" name="Footer Placeholder 5"/>
          <p:cNvSpPr>
            <a:spLocks noGrp="1"/>
          </p:cNvSpPr>
          <p:nvPr>
            <p:ph type="ftr" sz="quarter" idx="11"/>
          </p:nvPr>
        </p:nvSpPr>
        <p:spPr/>
        <p:txBody>
          <a:bodyPr/>
          <a:lstStyle/>
          <a:p>
            <a:r>
              <a:rPr lang="en-US" smtClean="0"/>
              <a:t>R C Patel Institute of Technology, Shirpur </a:t>
            </a:r>
            <a:endParaRPr lang="en-IN"/>
          </a:p>
        </p:txBody>
      </p:sp>
      <p:sp>
        <p:nvSpPr>
          <p:cNvPr id="7" name="Slide Number Placeholder 6"/>
          <p:cNvSpPr>
            <a:spLocks noGrp="1"/>
          </p:cNvSpPr>
          <p:nvPr>
            <p:ph type="sldNum" sz="quarter" idx="12"/>
          </p:nvPr>
        </p:nvSpPr>
        <p:spPr/>
        <p:txBody>
          <a:bodyPr/>
          <a:lstStyle/>
          <a:p>
            <a:fld id="{5EDA8BF2-A490-4C61-AC34-689C70F84437}" type="slidenum">
              <a:rPr lang="en-IN" smtClean="0"/>
              <a:t>‹#›</a:t>
            </a:fld>
            <a:endParaRPr lang="en-IN"/>
          </a:p>
        </p:txBody>
      </p:sp>
    </p:spTree>
    <p:extLst>
      <p:ext uri="{BB962C8B-B14F-4D97-AF65-F5344CB8AC3E}">
        <p14:creationId xmlns:p14="http://schemas.microsoft.com/office/powerpoint/2010/main" val="70586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E26D2A-E6FE-46B5-8F18-A76F28DF381A}" type="datetime1">
              <a:rPr lang="en-IN" smtClean="0"/>
              <a:t>2021-03-05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R C Patel Institute of Technology, Shirpur </a:t>
            </a:r>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DA8BF2-A490-4C61-AC34-689C70F84437}" type="slidenum">
              <a:rPr lang="en-IN" smtClean="0"/>
              <a:t>‹#›</a:t>
            </a:fld>
            <a:endParaRPr lang="en-IN"/>
          </a:p>
        </p:txBody>
      </p:sp>
    </p:spTree>
    <p:extLst>
      <p:ext uri="{BB962C8B-B14F-4D97-AF65-F5344CB8AC3E}">
        <p14:creationId xmlns:p14="http://schemas.microsoft.com/office/powerpoint/2010/main" val="88469987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2025832" y="352395"/>
            <a:ext cx="8140336" cy="1175657"/>
          </a:xfrm>
        </p:spPr>
        <p:txBody>
          <a:bodyPr>
            <a:noAutofit/>
          </a:bodyPr>
          <a:lstStyle/>
          <a:p>
            <a:pPr algn="ctr"/>
            <a:r>
              <a:rPr lang="en-US" sz="3600" dirty="0" smtClean="0">
                <a:solidFill>
                  <a:srgbClr val="C00000"/>
                </a:solidFill>
                <a:latin typeface="Times New Roman" panose="02020603050405020304" pitchFamily="18" charset="0"/>
                <a:cs typeface="Times New Roman" panose="02020603050405020304" pitchFamily="18" charset="0"/>
              </a:rPr>
              <a:t>Automatic Room Light Intensity Based Window Blind Control System</a:t>
            </a:r>
          </a:p>
        </p:txBody>
      </p:sp>
      <p:grpSp>
        <p:nvGrpSpPr>
          <p:cNvPr id="16" name="Group 15"/>
          <p:cNvGrpSpPr/>
          <p:nvPr/>
        </p:nvGrpSpPr>
        <p:grpSpPr>
          <a:xfrm>
            <a:off x="1460863" y="1733989"/>
            <a:ext cx="9270274" cy="4802065"/>
            <a:chOff x="1397727" y="2217729"/>
            <a:chExt cx="9270274" cy="4802065"/>
          </a:xfrm>
        </p:grpSpPr>
        <p:sp>
          <p:nvSpPr>
            <p:cNvPr id="8" name="TextBox 7"/>
            <p:cNvSpPr txBox="1"/>
            <p:nvPr/>
          </p:nvSpPr>
          <p:spPr>
            <a:xfrm>
              <a:off x="1397727" y="2217729"/>
              <a:ext cx="9270274" cy="369332"/>
            </a:xfrm>
            <a:prstGeom prst="rect">
              <a:avLst/>
            </a:prstGeom>
            <a:noFill/>
          </p:spPr>
          <p:txBody>
            <a:bodyPr wrap="square" rtlCol="0">
              <a:spAutoFit/>
            </a:bodyPr>
            <a:lstStyle/>
            <a:p>
              <a:pPr algn="ctr"/>
              <a:r>
                <a:rPr lang="en-IN" dirty="0" smtClean="0">
                  <a:latin typeface="Arial" panose="020B0604020202020204" pitchFamily="34" charset="0"/>
                  <a:cs typeface="Arial" panose="020B0604020202020204" pitchFamily="34" charset="0"/>
                </a:rPr>
                <a:t>Proposed project </a:t>
              </a:r>
              <a:r>
                <a:rPr lang="en-US" dirty="0" smtClean="0">
                  <a:latin typeface="Arial" panose="020B0604020202020204" pitchFamily="34" charset="0"/>
                  <a:cs typeface="Arial" panose="020B0604020202020204" pitchFamily="34" charset="0"/>
                </a:rPr>
                <a:t>power</a:t>
              </a:r>
              <a:r>
                <a:rPr lang="en-I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point presentation</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15" name="TextBox 14"/>
            <p:cNvSpPr txBox="1"/>
            <p:nvPr/>
          </p:nvSpPr>
          <p:spPr>
            <a:xfrm>
              <a:off x="2602646" y="2495479"/>
              <a:ext cx="6986708" cy="4524315"/>
            </a:xfrm>
            <a:prstGeom prst="rect">
              <a:avLst/>
            </a:prstGeom>
            <a:noFill/>
          </p:spPr>
          <p:txBody>
            <a:bodyPr wrap="square" rtlCol="0">
              <a:spAutoFit/>
            </a:bodyPr>
            <a:lstStyle/>
            <a:p>
              <a:pPr algn="ctr"/>
              <a:r>
                <a:rPr lang="en-IN" dirty="0" smtClean="0">
                  <a:latin typeface="Arial" panose="020B0604020202020204" pitchFamily="34" charset="0"/>
                  <a:cs typeface="Arial" panose="020B0604020202020204" pitchFamily="34" charset="0"/>
                </a:rPr>
                <a:t>Submitted In partial fulfilment of requirement for degree of </a:t>
              </a:r>
            </a:p>
            <a:p>
              <a:pPr algn="ctr"/>
              <a:r>
                <a:rPr lang="en-IN" b="1" dirty="0" smtClean="0">
                  <a:solidFill>
                    <a:srgbClr val="C00000"/>
                  </a:solidFill>
                  <a:latin typeface="Arial" panose="020B0604020202020204" pitchFamily="34" charset="0"/>
                  <a:cs typeface="Arial" panose="020B0604020202020204" pitchFamily="34" charset="0"/>
                </a:rPr>
                <a:t>Bachelor</a:t>
              </a:r>
              <a:r>
                <a:rPr lang="en-IN" b="1" dirty="0" smtClean="0">
                  <a:latin typeface="Arial" panose="020B0604020202020204" pitchFamily="34" charset="0"/>
                  <a:cs typeface="Arial" panose="020B0604020202020204" pitchFamily="34" charset="0"/>
                </a:rPr>
                <a:t> </a:t>
              </a:r>
              <a:r>
                <a:rPr lang="en-IN" b="1" dirty="0" smtClean="0">
                  <a:solidFill>
                    <a:srgbClr val="C00000"/>
                  </a:solidFill>
                  <a:latin typeface="Arial" panose="020B0604020202020204" pitchFamily="34" charset="0"/>
                  <a:cs typeface="Arial" panose="020B0604020202020204" pitchFamily="34" charset="0"/>
                </a:rPr>
                <a:t>of</a:t>
              </a:r>
              <a:r>
                <a:rPr lang="en-IN" b="1" dirty="0" smtClean="0">
                  <a:latin typeface="Arial" panose="020B0604020202020204" pitchFamily="34" charset="0"/>
                  <a:cs typeface="Arial" panose="020B0604020202020204" pitchFamily="34" charset="0"/>
                </a:rPr>
                <a:t> </a:t>
              </a:r>
              <a:r>
                <a:rPr lang="en-IN" b="1" dirty="0" smtClean="0">
                  <a:solidFill>
                    <a:srgbClr val="C00000"/>
                  </a:solidFill>
                  <a:latin typeface="Arial" panose="020B0604020202020204" pitchFamily="34" charset="0"/>
                  <a:cs typeface="Arial" panose="020B0604020202020204" pitchFamily="34" charset="0"/>
                </a:rPr>
                <a:t>Technology </a:t>
              </a:r>
            </a:p>
            <a:p>
              <a:pPr algn="ctr"/>
              <a:r>
                <a:rPr lang="en-IN" dirty="0" smtClean="0">
                  <a:latin typeface="Arial" panose="020B0604020202020204" pitchFamily="34" charset="0"/>
                  <a:cs typeface="Arial" panose="020B0604020202020204" pitchFamily="34" charset="0"/>
                </a:rPr>
                <a:t>In</a:t>
              </a:r>
            </a:p>
            <a:p>
              <a:pPr algn="ctr"/>
              <a:r>
                <a:rPr lang="en-IN" dirty="0" smtClean="0">
                  <a:latin typeface="Arial" panose="020B0604020202020204" pitchFamily="34" charset="0"/>
                  <a:cs typeface="Arial" panose="020B0604020202020204" pitchFamily="34" charset="0"/>
                </a:rPr>
                <a:t> </a:t>
              </a:r>
              <a:r>
                <a:rPr lang="en-IN" b="1" dirty="0" smtClean="0">
                  <a:solidFill>
                    <a:srgbClr val="C00000"/>
                  </a:solidFill>
                  <a:latin typeface="Arial" panose="020B0604020202020204" pitchFamily="34" charset="0"/>
                  <a:cs typeface="Arial" panose="020B0604020202020204" pitchFamily="34" charset="0"/>
                </a:rPr>
                <a:t>Mechanical</a:t>
              </a:r>
              <a:r>
                <a:rPr lang="en-IN" b="1" dirty="0" smtClean="0">
                  <a:latin typeface="Arial" panose="020B0604020202020204" pitchFamily="34" charset="0"/>
                  <a:cs typeface="Arial" panose="020B0604020202020204" pitchFamily="34" charset="0"/>
                </a:rPr>
                <a:t> </a:t>
              </a:r>
              <a:r>
                <a:rPr lang="en-IN" b="1" dirty="0" smtClean="0">
                  <a:solidFill>
                    <a:srgbClr val="C00000"/>
                  </a:solidFill>
                  <a:latin typeface="Arial" panose="020B0604020202020204" pitchFamily="34" charset="0"/>
                  <a:cs typeface="Arial" panose="020B0604020202020204" pitchFamily="34" charset="0"/>
                </a:rPr>
                <a:t>Engineering</a:t>
              </a:r>
            </a:p>
            <a:p>
              <a:pPr algn="ctr"/>
              <a:endParaRPr lang="en-IN" b="1" dirty="0" smtClean="0">
                <a:solidFill>
                  <a:srgbClr val="C00000"/>
                </a:solidFill>
                <a:latin typeface="Arial" panose="020B0604020202020204" pitchFamily="34" charset="0"/>
                <a:cs typeface="Arial" panose="020B0604020202020204" pitchFamily="34" charset="0"/>
              </a:endParaRPr>
            </a:p>
            <a:p>
              <a:pPr algn="ct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Submitted By </a:t>
              </a:r>
            </a:p>
            <a:p>
              <a:pPr algn="ctr"/>
              <a:r>
                <a:rPr lang="en-IN" b="1" dirty="0" err="1" smtClean="0">
                  <a:solidFill>
                    <a:srgbClr val="C00000"/>
                  </a:solidFill>
                  <a:latin typeface="Arial" panose="020B0604020202020204" pitchFamily="34" charset="0"/>
                  <a:cs typeface="Arial" panose="020B0604020202020204" pitchFamily="34" charset="0"/>
                </a:rPr>
                <a:t>Bhavesh</a:t>
              </a:r>
              <a:r>
                <a:rPr lang="en-IN" b="1" dirty="0" smtClean="0">
                  <a:solidFill>
                    <a:srgbClr val="C00000"/>
                  </a:solidFill>
                  <a:latin typeface="Arial" panose="020B0604020202020204" pitchFamily="34" charset="0"/>
                  <a:cs typeface="Arial" panose="020B0604020202020204" pitchFamily="34" charset="0"/>
                </a:rPr>
                <a:t> Sanjay </a:t>
              </a:r>
              <a:r>
                <a:rPr lang="en-IN" b="1" dirty="0" err="1" smtClean="0">
                  <a:solidFill>
                    <a:srgbClr val="C00000"/>
                  </a:solidFill>
                  <a:latin typeface="Arial" panose="020B0604020202020204" pitchFamily="34" charset="0"/>
                  <a:cs typeface="Arial" panose="020B0604020202020204" pitchFamily="34" charset="0"/>
                </a:rPr>
                <a:t>Patil</a:t>
              </a:r>
              <a:r>
                <a:rPr lang="en-IN" b="1" dirty="0" smtClean="0">
                  <a:solidFill>
                    <a:srgbClr val="C00000"/>
                  </a:solidFill>
                  <a:latin typeface="Arial" panose="020B0604020202020204" pitchFamily="34" charset="0"/>
                  <a:cs typeface="Arial" panose="020B0604020202020204" pitchFamily="34" charset="0"/>
                </a:rPr>
                <a:t> </a:t>
              </a:r>
            </a:p>
            <a:p>
              <a:pPr algn="ctr"/>
              <a:r>
                <a:rPr lang="en-IN" b="1" dirty="0" smtClean="0">
                  <a:solidFill>
                    <a:srgbClr val="C00000"/>
                  </a:solidFill>
                  <a:latin typeface="Arial" panose="020B0604020202020204" pitchFamily="34" charset="0"/>
                  <a:cs typeface="Arial" panose="020B0604020202020204" pitchFamily="34" charset="0"/>
                </a:rPr>
                <a:t>Dinesh </a:t>
              </a:r>
              <a:r>
                <a:rPr lang="en-IN" b="1" dirty="0" err="1" smtClean="0">
                  <a:solidFill>
                    <a:srgbClr val="C00000"/>
                  </a:solidFill>
                  <a:latin typeface="Arial" panose="020B0604020202020204" pitchFamily="34" charset="0"/>
                  <a:cs typeface="Arial" panose="020B0604020202020204" pitchFamily="34" charset="0"/>
                </a:rPr>
                <a:t>Nimba</a:t>
              </a:r>
              <a:r>
                <a:rPr lang="en-IN" b="1" dirty="0" smtClean="0">
                  <a:solidFill>
                    <a:srgbClr val="C00000"/>
                  </a:solidFill>
                  <a:latin typeface="Arial" panose="020B0604020202020204" pitchFamily="34" charset="0"/>
                  <a:cs typeface="Arial" panose="020B0604020202020204" pitchFamily="34" charset="0"/>
                </a:rPr>
                <a:t> </a:t>
              </a:r>
              <a:r>
                <a:rPr lang="en-IN" b="1" dirty="0" err="1" smtClean="0">
                  <a:solidFill>
                    <a:srgbClr val="C00000"/>
                  </a:solidFill>
                  <a:latin typeface="Arial" panose="020B0604020202020204" pitchFamily="34" charset="0"/>
                  <a:cs typeface="Arial" panose="020B0604020202020204" pitchFamily="34" charset="0"/>
                </a:rPr>
                <a:t>Kuwar</a:t>
              </a:r>
              <a:r>
                <a:rPr lang="en-IN" b="1" dirty="0" smtClean="0">
                  <a:solidFill>
                    <a:srgbClr val="C00000"/>
                  </a:solidFill>
                  <a:latin typeface="Arial" panose="020B0604020202020204" pitchFamily="34" charset="0"/>
                  <a:cs typeface="Arial" panose="020B0604020202020204" pitchFamily="34" charset="0"/>
                </a:rPr>
                <a:t> </a:t>
              </a:r>
            </a:p>
            <a:p>
              <a:pPr algn="ctr"/>
              <a:r>
                <a:rPr lang="en-IN" b="1" dirty="0" err="1" smtClean="0">
                  <a:solidFill>
                    <a:srgbClr val="C00000"/>
                  </a:solidFill>
                  <a:latin typeface="Arial" panose="020B0604020202020204" pitchFamily="34" charset="0"/>
                  <a:cs typeface="Arial" panose="020B0604020202020204" pitchFamily="34" charset="0"/>
                </a:rPr>
                <a:t>Sudarshan</a:t>
              </a:r>
              <a:r>
                <a:rPr lang="en-IN" b="1" dirty="0" smtClean="0">
                  <a:solidFill>
                    <a:srgbClr val="C00000"/>
                  </a:solidFill>
                  <a:latin typeface="Arial" panose="020B0604020202020204" pitchFamily="34" charset="0"/>
                  <a:cs typeface="Arial" panose="020B0604020202020204" pitchFamily="34" charset="0"/>
                </a:rPr>
                <a:t> </a:t>
              </a:r>
              <a:r>
                <a:rPr lang="en-IN" b="1" dirty="0" err="1" smtClean="0">
                  <a:solidFill>
                    <a:srgbClr val="C00000"/>
                  </a:solidFill>
                  <a:latin typeface="Arial" panose="020B0604020202020204" pitchFamily="34" charset="0"/>
                  <a:cs typeface="Arial" panose="020B0604020202020204" pitchFamily="34" charset="0"/>
                </a:rPr>
                <a:t>Dilip</a:t>
              </a:r>
              <a:r>
                <a:rPr lang="en-IN" b="1" dirty="0" smtClean="0">
                  <a:solidFill>
                    <a:srgbClr val="C00000"/>
                  </a:solidFill>
                  <a:latin typeface="Arial" panose="020B0604020202020204" pitchFamily="34" charset="0"/>
                  <a:cs typeface="Arial" panose="020B0604020202020204" pitchFamily="34" charset="0"/>
                </a:rPr>
                <a:t> </a:t>
              </a:r>
              <a:r>
                <a:rPr lang="en-IN" b="1" dirty="0" err="1" smtClean="0">
                  <a:solidFill>
                    <a:srgbClr val="C00000"/>
                  </a:solidFill>
                  <a:latin typeface="Arial" panose="020B0604020202020204" pitchFamily="34" charset="0"/>
                  <a:cs typeface="Arial" panose="020B0604020202020204" pitchFamily="34" charset="0"/>
                </a:rPr>
                <a:t>Chavan</a:t>
              </a:r>
              <a:r>
                <a:rPr lang="en-IN" b="1" dirty="0" smtClean="0">
                  <a:solidFill>
                    <a:srgbClr val="C00000"/>
                  </a:solidFill>
                  <a:latin typeface="Arial" panose="020B0604020202020204" pitchFamily="34" charset="0"/>
                  <a:cs typeface="Arial" panose="020B0604020202020204" pitchFamily="34" charset="0"/>
                </a:rPr>
                <a:t> </a:t>
              </a:r>
            </a:p>
            <a:p>
              <a:pPr algn="ctr"/>
              <a:r>
                <a:rPr lang="en-IN" b="1" dirty="0" err="1" smtClean="0">
                  <a:solidFill>
                    <a:srgbClr val="C00000"/>
                  </a:solidFill>
                  <a:latin typeface="Arial" panose="020B0604020202020204" pitchFamily="34" charset="0"/>
                  <a:cs typeface="Arial" panose="020B0604020202020204" pitchFamily="34" charset="0"/>
                </a:rPr>
                <a:t>Sagar</a:t>
              </a:r>
              <a:r>
                <a:rPr lang="en-IN" b="1" dirty="0" smtClean="0">
                  <a:solidFill>
                    <a:srgbClr val="C00000"/>
                  </a:solidFill>
                  <a:latin typeface="Arial" panose="020B0604020202020204" pitchFamily="34" charset="0"/>
                  <a:cs typeface="Arial" panose="020B0604020202020204" pitchFamily="34" charset="0"/>
                </a:rPr>
                <a:t> </a:t>
              </a:r>
              <a:r>
                <a:rPr lang="en-IN" b="1" dirty="0" err="1" smtClean="0">
                  <a:solidFill>
                    <a:srgbClr val="C00000"/>
                  </a:solidFill>
                  <a:latin typeface="Arial" panose="020B0604020202020204" pitchFamily="34" charset="0"/>
                  <a:cs typeface="Arial" panose="020B0604020202020204" pitchFamily="34" charset="0"/>
                </a:rPr>
                <a:t>Dnyaneshwar</a:t>
              </a:r>
              <a:r>
                <a:rPr lang="en-IN" b="1" dirty="0" smtClean="0">
                  <a:solidFill>
                    <a:srgbClr val="C00000"/>
                  </a:solidFill>
                  <a:latin typeface="Arial" panose="020B0604020202020204" pitchFamily="34" charset="0"/>
                  <a:cs typeface="Arial" panose="020B0604020202020204" pitchFamily="34" charset="0"/>
                </a:rPr>
                <a:t> </a:t>
              </a:r>
              <a:r>
                <a:rPr lang="en-IN" b="1" dirty="0" err="1" smtClean="0">
                  <a:solidFill>
                    <a:srgbClr val="C00000"/>
                  </a:solidFill>
                  <a:latin typeface="Arial" panose="020B0604020202020204" pitchFamily="34" charset="0"/>
                  <a:cs typeface="Arial" panose="020B0604020202020204" pitchFamily="34" charset="0"/>
                </a:rPr>
                <a:t>Pawar</a:t>
              </a:r>
              <a:r>
                <a:rPr lang="en-IN" b="1" dirty="0" smtClean="0">
                  <a:latin typeface="Arial" panose="020B0604020202020204" pitchFamily="34" charset="0"/>
                  <a:cs typeface="Arial" panose="020B0604020202020204" pitchFamily="34" charset="0"/>
                </a:rPr>
                <a:t> </a:t>
              </a:r>
            </a:p>
            <a:p>
              <a:pPr algn="ctr"/>
              <a:endParaRPr lang="en-IN" b="1" dirty="0" smtClean="0">
                <a:latin typeface="Arial" panose="020B0604020202020204" pitchFamily="34" charset="0"/>
                <a:cs typeface="Arial" panose="020B0604020202020204" pitchFamily="34" charset="0"/>
              </a:endParaRPr>
            </a:p>
            <a:p>
              <a:pPr algn="ctr"/>
              <a:r>
                <a:rPr lang="en-IN" dirty="0" smtClean="0">
                  <a:latin typeface="Arial" panose="020B0604020202020204" pitchFamily="34" charset="0"/>
                  <a:cs typeface="Arial" panose="020B0604020202020204" pitchFamily="34" charset="0"/>
                </a:rPr>
                <a:t>Under the Guidance of </a:t>
              </a:r>
            </a:p>
            <a:p>
              <a:pPr algn="ctr"/>
              <a:endParaRPr lang="en-IN" dirty="0" smtClean="0">
                <a:latin typeface="Arial" panose="020B0604020202020204" pitchFamily="34" charset="0"/>
                <a:cs typeface="Arial" panose="020B0604020202020204" pitchFamily="34" charset="0"/>
              </a:endParaRPr>
            </a:p>
            <a:p>
              <a:pPr algn="ctr"/>
              <a:r>
                <a:rPr lang="en-IN" b="1" dirty="0" err="1" smtClean="0">
                  <a:solidFill>
                    <a:srgbClr val="C00000"/>
                  </a:solidFill>
                  <a:latin typeface="Arial" panose="020B0604020202020204" pitchFamily="34" charset="0"/>
                  <a:cs typeface="Arial" panose="020B0604020202020204" pitchFamily="34" charset="0"/>
                </a:rPr>
                <a:t>Prof.</a:t>
              </a:r>
              <a:r>
                <a:rPr lang="en-IN" b="1" dirty="0" smtClean="0">
                  <a:solidFill>
                    <a:srgbClr val="C00000"/>
                  </a:solidFill>
                  <a:latin typeface="Arial" panose="020B0604020202020204" pitchFamily="34" charset="0"/>
                  <a:cs typeface="Arial" panose="020B0604020202020204" pitchFamily="34" charset="0"/>
                </a:rPr>
                <a:t> S. P. </a:t>
              </a:r>
              <a:r>
                <a:rPr lang="en-IN" b="1" dirty="0" err="1" smtClean="0">
                  <a:solidFill>
                    <a:srgbClr val="C00000"/>
                  </a:solidFill>
                  <a:latin typeface="Arial" panose="020B0604020202020204" pitchFamily="34" charset="0"/>
                  <a:cs typeface="Arial" panose="020B0604020202020204" pitchFamily="34" charset="0"/>
                </a:rPr>
                <a:t>Badgujar</a:t>
              </a:r>
              <a:endParaRPr lang="en-IN" b="1" dirty="0" smtClean="0">
                <a:solidFill>
                  <a:srgbClr val="C00000"/>
                </a:solidFill>
                <a:latin typeface="Arial" panose="020B0604020202020204" pitchFamily="34" charset="0"/>
                <a:cs typeface="Arial" panose="020B0604020202020204" pitchFamily="34" charset="0"/>
              </a:endParaRPr>
            </a:p>
            <a:p>
              <a:pPr algn="ctr"/>
              <a:r>
                <a:rPr lang="en-IN" dirty="0">
                  <a:solidFill>
                    <a:srgbClr val="C00000"/>
                  </a:solidFill>
                  <a:latin typeface="Arial" panose="020B0604020202020204" pitchFamily="34" charset="0"/>
                  <a:cs typeface="Arial" panose="020B0604020202020204" pitchFamily="34" charset="0"/>
                </a:rPr>
                <a:t>Department of Mechanical Engineering</a:t>
              </a:r>
            </a:p>
            <a:p>
              <a:pPr algn="ctr"/>
              <a:r>
                <a:rPr lang="en-IN" b="1" dirty="0" smtClean="0">
                  <a:solidFill>
                    <a:srgbClr val="C00000"/>
                  </a:solidFill>
                  <a:latin typeface="Arial" panose="020B0604020202020204" pitchFamily="34" charset="0"/>
                  <a:cs typeface="Arial" panose="020B0604020202020204" pitchFamily="34" charset="0"/>
                </a:rPr>
                <a:t> RCPIT, </a:t>
              </a:r>
              <a:r>
                <a:rPr lang="en-IN" b="1" dirty="0" err="1" smtClean="0">
                  <a:solidFill>
                    <a:srgbClr val="C00000"/>
                  </a:solidFill>
                  <a:latin typeface="Arial" panose="020B0604020202020204" pitchFamily="34" charset="0"/>
                  <a:cs typeface="Arial" panose="020B0604020202020204" pitchFamily="34" charset="0"/>
                </a:rPr>
                <a:t>Shirpur</a:t>
              </a:r>
              <a:r>
                <a:rPr lang="en-IN" b="1" dirty="0" smtClean="0">
                  <a:solidFill>
                    <a:srgbClr val="C00000"/>
                  </a:solidFill>
                  <a:latin typeface="Arial" panose="020B0604020202020204" pitchFamily="34" charset="0"/>
                  <a:cs typeface="Arial" panose="020B0604020202020204" pitchFamily="34" charset="0"/>
                </a:rPr>
                <a:t>.</a:t>
              </a:r>
              <a:endParaRPr lang="en-IN" b="1" dirty="0">
                <a:solidFill>
                  <a:srgbClr val="C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94455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5" y="0"/>
            <a:ext cx="10018711" cy="1016876"/>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Applications </a:t>
            </a:r>
            <a:endParaRPr lang="en-IN" sz="3600" dirty="0">
              <a:solidFill>
                <a:srgbClr val="00B05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87810" y="1041838"/>
            <a:ext cx="10416380" cy="4774324"/>
          </a:xfrm>
        </p:spPr>
        <p:txBody>
          <a:bodyPr>
            <a:normAutofit/>
          </a:bodyPr>
          <a:lstStyle/>
          <a:p>
            <a:pPr marL="457200" indent="-457200" algn="just">
              <a:buSzPct val="100000"/>
              <a:buFont typeface="+mj-lt"/>
              <a:buAutoNum type="arabicPeriod"/>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use blind control system where windows is on </a:t>
            </a:r>
            <a:r>
              <a:rPr lang="en-US" dirty="0" smtClean="0">
                <a:latin typeface="Arial" panose="020B0604020202020204" pitchFamily="34" charset="0"/>
                <a:cs typeface="Arial" panose="020B0604020202020204" pitchFamily="34" charset="0"/>
              </a:rPr>
              <a:t>height </a:t>
            </a:r>
            <a:r>
              <a:rPr lang="en-US" dirty="0">
                <a:latin typeface="Arial" panose="020B0604020202020204" pitchFamily="34" charset="0"/>
                <a:cs typeface="Arial" panose="020B0604020202020204" pitchFamily="34" charset="0"/>
              </a:rPr>
              <a:t>like </a:t>
            </a:r>
            <a:r>
              <a:rPr lang="en-US" dirty="0" smtClean="0">
                <a:latin typeface="Arial" panose="020B0604020202020204" pitchFamily="34" charset="0"/>
                <a:cs typeface="Arial" panose="020B0604020202020204" pitchFamily="34" charset="0"/>
              </a:rPr>
              <a:t>go-downs</a:t>
            </a:r>
            <a:r>
              <a:rPr lang="en-US" dirty="0">
                <a:latin typeface="Arial" panose="020B0604020202020204" pitchFamily="34" charset="0"/>
                <a:cs typeface="Arial" panose="020B0604020202020204" pitchFamily="34" charset="0"/>
              </a:rPr>
              <a:t>, warehouses because manually it's quite difficult to open or close the window that's why we use blind control system in that place</a:t>
            </a:r>
            <a:r>
              <a:rPr lang="en-US" dirty="0" smtClean="0">
                <a:latin typeface="Arial" panose="020B0604020202020204" pitchFamily="34" charset="0"/>
                <a:cs typeface="Arial" panose="020B0604020202020204" pitchFamily="34" charset="0"/>
              </a:rPr>
              <a:t>.</a:t>
            </a:r>
          </a:p>
          <a:p>
            <a:pPr marL="457200" indent="-457200" algn="just">
              <a:buSzPct val="100000"/>
              <a:buFont typeface="+mj-lt"/>
              <a:buAutoNum type="arabicPeriod"/>
            </a:pPr>
            <a:r>
              <a:rPr lang="en-US" dirty="0" smtClean="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also used in luxurious houses where owner don't want to take efforts to open or close window</a:t>
            </a:r>
            <a:r>
              <a:rPr lang="en-US" dirty="0" smtClean="0">
                <a:latin typeface="Arial" panose="020B0604020202020204" pitchFamily="34" charset="0"/>
                <a:cs typeface="Arial" panose="020B0604020202020204" pitchFamily="34" charset="0"/>
              </a:rPr>
              <a:t>.</a:t>
            </a:r>
          </a:p>
          <a:p>
            <a:pPr marL="457200" indent="-457200" algn="just">
              <a:buSzPct val="100000"/>
              <a:buFont typeface="+mj-lt"/>
              <a:buAutoNum type="arabicPeriod"/>
            </a:pPr>
            <a:r>
              <a:rPr lang="en-US" dirty="0">
                <a:latin typeface="Arial" panose="020B0604020202020204" pitchFamily="34" charset="0"/>
                <a:cs typeface="Arial" panose="020B0604020202020204" pitchFamily="34" charset="0"/>
              </a:rPr>
              <a:t>The application of </a:t>
            </a:r>
            <a:r>
              <a:rPr lang="en-US" dirty="0" smtClean="0">
                <a:latin typeface="Arial" panose="020B0604020202020204" pitchFamily="34" charset="0"/>
                <a:cs typeface="Arial" panose="020B0604020202020204" pitchFamily="34" charset="0"/>
              </a:rPr>
              <a:t>this technology </a:t>
            </a:r>
            <a:r>
              <a:rPr lang="en-US" dirty="0">
                <a:latin typeface="Arial" panose="020B0604020202020204" pitchFamily="34" charset="0"/>
                <a:cs typeface="Arial" panose="020B0604020202020204" pitchFamily="34" charset="0"/>
              </a:rPr>
              <a:t>working for people in homes, industries, </a:t>
            </a:r>
            <a:r>
              <a:rPr lang="en-US" dirty="0" smtClean="0">
                <a:latin typeface="Arial" panose="020B0604020202020204" pitchFamily="34" charset="0"/>
                <a:cs typeface="Arial" panose="020B0604020202020204" pitchFamily="34" charset="0"/>
              </a:rPr>
              <a:t>factories</a:t>
            </a:r>
            <a:r>
              <a:rPr lang="en-US" dirty="0">
                <a:latin typeface="Arial" panose="020B0604020202020204" pitchFamily="34" charset="0"/>
                <a:cs typeface="Arial" panose="020B0604020202020204" pitchFamily="34" charset="0"/>
              </a:rPr>
              <a:t>, warehouses and laboratories</a:t>
            </a:r>
            <a:r>
              <a:rPr lang="en-US" dirty="0" smtClean="0">
                <a:latin typeface="Arial" panose="020B0604020202020204" pitchFamily="34" charset="0"/>
                <a:cs typeface="Arial" panose="020B0604020202020204" pitchFamily="34" charset="0"/>
              </a:rPr>
              <a:t>.</a:t>
            </a:r>
          </a:p>
          <a:p>
            <a:pPr marL="457200" indent="-457200" algn="just">
              <a:buSzPct val="100000"/>
              <a:buFont typeface="+mj-lt"/>
              <a:buAutoNum type="arabicPeriod"/>
            </a:pPr>
            <a:r>
              <a:rPr lang="en-US" dirty="0">
                <a:latin typeface="Arial" panose="020B0604020202020204" pitchFamily="34" charset="0"/>
                <a:cs typeface="Arial" panose="020B0604020202020204" pitchFamily="34" charset="0"/>
              </a:rPr>
              <a:t>Automatic Blind control system are useful in many ways, it can reduce the </a:t>
            </a:r>
            <a:r>
              <a:rPr lang="en-US" dirty="0" smtClean="0">
                <a:latin typeface="Arial" panose="020B0604020202020204" pitchFamily="34" charset="0"/>
                <a:cs typeface="Arial" panose="020B0604020202020204" pitchFamily="34" charset="0"/>
              </a:rPr>
              <a:t>mundane </a:t>
            </a:r>
            <a:r>
              <a:rPr lang="en-US" dirty="0">
                <a:latin typeface="Arial" panose="020B0604020202020204" pitchFamily="34" charset="0"/>
                <a:cs typeface="Arial" panose="020B0604020202020204" pitchFamily="34" charset="0"/>
              </a:rPr>
              <a:t>work load that industry or people at home have </a:t>
            </a:r>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care about</a:t>
            </a:r>
            <a:r>
              <a:rPr lang="en-US" dirty="0" smtClean="0">
                <a:latin typeface="Arial" panose="020B0604020202020204" pitchFamily="34" charset="0"/>
                <a:cs typeface="Arial" panose="020B0604020202020204" pitchFamily="34" charset="0"/>
              </a:rPr>
              <a:t>.</a:t>
            </a:r>
          </a:p>
          <a:p>
            <a:pPr marL="457200" indent="-457200" algn="just">
              <a:buSzPct val="1000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428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5" y="0"/>
            <a:ext cx="10018711" cy="1113503"/>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Advantages &amp; Disadvantages </a:t>
            </a:r>
            <a:endParaRPr lang="en-IN" sz="3600" dirty="0">
              <a:solidFill>
                <a:srgbClr val="00B05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87810" y="1113503"/>
            <a:ext cx="10416380" cy="5744497"/>
          </a:xfrm>
        </p:spPr>
        <p:txBody>
          <a:bodyPr>
            <a:noAutofit/>
          </a:bodyPr>
          <a:lstStyle/>
          <a:p>
            <a:pPr marL="342900" indent="-342900" algn="just">
              <a:spcBef>
                <a:spcPts val="100"/>
              </a:spcBef>
              <a:spcAft>
                <a:spcPts val="100"/>
              </a:spcAft>
              <a:buFont typeface="Wingdings" panose="05000000000000000000" pitchFamily="2" charset="2"/>
              <a:buChar char="§"/>
            </a:pPr>
            <a:r>
              <a:rPr lang="en-US" b="1" dirty="0" smtClean="0">
                <a:latin typeface="Arial" panose="020B0604020202020204" pitchFamily="34" charset="0"/>
                <a:cs typeface="Arial" panose="020B0604020202020204" pitchFamily="34" charset="0"/>
              </a:rPr>
              <a:t>Advantage of </a:t>
            </a:r>
            <a:r>
              <a:rPr lang="en-US" b="1" dirty="0">
                <a:latin typeface="Arial" panose="020B0604020202020204" pitchFamily="34" charset="0"/>
                <a:cs typeface="Arial" panose="020B0604020202020204" pitchFamily="34" charset="0"/>
              </a:rPr>
              <a:t>blinds in windows </a:t>
            </a:r>
            <a:r>
              <a:rPr lang="en-US" b="1" dirty="0" smtClean="0">
                <a:latin typeface="Arial" panose="020B0604020202020204" pitchFamily="34" charset="0"/>
                <a:cs typeface="Arial" panose="020B0604020202020204" pitchFamily="34" charset="0"/>
              </a:rPr>
              <a:t>:</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style of window treatments is more </a:t>
            </a:r>
            <a:r>
              <a:rPr lang="en-US" dirty="0" smtClean="0">
                <a:latin typeface="Arial" panose="020B0604020202020204" pitchFamily="34" charset="0"/>
                <a:cs typeface="Arial" panose="020B0604020202020204" pitchFamily="34" charset="0"/>
              </a:rPr>
              <a:t>affordable.</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user is provided with complete </a:t>
            </a:r>
            <a:r>
              <a:rPr lang="en-US" dirty="0" smtClean="0">
                <a:latin typeface="Arial" panose="020B0604020202020204" pitchFamily="34" charset="0"/>
                <a:cs typeface="Arial" panose="020B0604020202020204" pitchFamily="34" charset="0"/>
              </a:rPr>
              <a:t>light control. </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advantage of choosing blinds as your preferred window covering, is that they are easier to </a:t>
            </a:r>
            <a:r>
              <a:rPr lang="en-US" dirty="0" smtClean="0">
                <a:latin typeface="Arial" panose="020B0604020202020204" pitchFamily="34" charset="0"/>
                <a:cs typeface="Arial" panose="020B0604020202020204" pitchFamily="34" charset="0"/>
              </a:rPr>
              <a:t>clean.</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Blinds </a:t>
            </a:r>
            <a:r>
              <a:rPr lang="en-US" dirty="0">
                <a:latin typeface="Arial" panose="020B0604020202020204" pitchFamily="34" charset="0"/>
                <a:cs typeface="Arial" panose="020B0604020202020204" pitchFamily="34" charset="0"/>
              </a:rPr>
              <a:t>are also more hygienic as they don’t collect dust so easily and won’t attract dust mites unlike curtains</a:t>
            </a:r>
            <a:r>
              <a:rPr lang="en-US" dirty="0" smtClean="0">
                <a:latin typeface="Arial" panose="020B0604020202020204" pitchFamily="34" charset="0"/>
                <a:cs typeface="Arial" panose="020B0604020202020204" pitchFamily="34" charset="0"/>
              </a:rPr>
              <a:t>. </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style of window dressing suit small rooms and rooms with lots of windows, as they don’t appear as overwhelming in comparison to curtains</a:t>
            </a:r>
            <a:r>
              <a:rPr lang="en-US" dirty="0" smtClean="0">
                <a:latin typeface="Arial" panose="020B0604020202020204" pitchFamily="34" charset="0"/>
                <a:cs typeface="Arial" panose="020B0604020202020204" pitchFamily="34" charset="0"/>
              </a:rPr>
              <a:t>. </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Window </a:t>
            </a:r>
            <a:r>
              <a:rPr lang="en-US" dirty="0">
                <a:latin typeface="Arial" panose="020B0604020202020204" pitchFamily="34" charset="0"/>
                <a:cs typeface="Arial" panose="020B0604020202020204" pitchFamily="34" charset="0"/>
              </a:rPr>
              <a:t>blinds take up less space in comparison to curtains</a:t>
            </a:r>
            <a:r>
              <a:rPr lang="en-US" dirty="0" smtClean="0">
                <a:latin typeface="Arial" panose="020B0604020202020204" pitchFamily="34" charset="0"/>
                <a:cs typeface="Arial" panose="020B0604020202020204" pitchFamily="34" charset="0"/>
              </a:rPr>
              <a:t>.</a:t>
            </a:r>
          </a:p>
          <a:p>
            <a:pPr algn="just">
              <a:spcBef>
                <a:spcPts val="100"/>
              </a:spcBef>
              <a:spcAft>
                <a:spcPts val="100"/>
              </a:spcAft>
              <a:buSzPct val="100000"/>
            </a:pPr>
            <a:endParaRPr lang="en-US" dirty="0" smtClean="0">
              <a:latin typeface="Arial" panose="020B0604020202020204" pitchFamily="34" charset="0"/>
              <a:cs typeface="Arial" panose="020B0604020202020204" pitchFamily="34" charset="0"/>
            </a:endParaRPr>
          </a:p>
          <a:p>
            <a:pPr marL="342900" indent="-342900" algn="just">
              <a:spcBef>
                <a:spcPts val="100"/>
              </a:spcBef>
              <a:spcAft>
                <a:spcPts val="100"/>
              </a:spcAft>
              <a:buFont typeface="Wingdings" panose="05000000000000000000" pitchFamily="2" charset="2"/>
              <a:buChar char="§"/>
            </a:pPr>
            <a:r>
              <a:rPr lang="en-US" b="1" dirty="0" smtClean="0">
                <a:latin typeface="Arial" panose="020B0604020202020204" pitchFamily="34" charset="0"/>
                <a:cs typeface="Arial" panose="020B0604020202020204" pitchFamily="34" charset="0"/>
              </a:rPr>
              <a:t>Disadvantages of </a:t>
            </a:r>
            <a:r>
              <a:rPr lang="en-US" b="1" dirty="0">
                <a:latin typeface="Arial" panose="020B0604020202020204" pitchFamily="34" charset="0"/>
                <a:cs typeface="Arial" panose="020B0604020202020204" pitchFamily="34" charset="0"/>
              </a:rPr>
              <a:t>blinds in </a:t>
            </a:r>
            <a:r>
              <a:rPr lang="en-US" b="1" dirty="0" smtClean="0">
                <a:latin typeface="Arial" panose="020B0604020202020204" pitchFamily="34" charset="0"/>
                <a:cs typeface="Arial" panose="020B0604020202020204" pitchFamily="34" charset="0"/>
              </a:rPr>
              <a:t>windows :</a:t>
            </a:r>
          </a:p>
          <a:p>
            <a:pPr marL="457200" indent="-457200" algn="just">
              <a:spcBef>
                <a:spcPts val="100"/>
              </a:spcBef>
              <a:spcAft>
                <a:spcPts val="100"/>
              </a:spcAft>
              <a:buClr>
                <a:schemeClr val="tx1"/>
              </a:buClr>
              <a:buSzPct val="100000"/>
              <a:buFont typeface="+mj-lt"/>
              <a:buAutoNum type="arabicPeriod"/>
            </a:pPr>
            <a:r>
              <a:rPr lang="en-US" dirty="0">
                <a:latin typeface="Arial" panose="020B0604020202020204" pitchFamily="34" charset="0"/>
                <a:cs typeface="Arial" panose="020B0604020202020204" pitchFamily="34" charset="0"/>
              </a:rPr>
              <a:t>On the other hand, blinds will need to be cleaned more often</a:t>
            </a:r>
            <a:r>
              <a:rPr lang="en-US" dirty="0" smtClean="0">
                <a:latin typeface="Arial" panose="020B0604020202020204" pitchFamily="34" charset="0"/>
                <a:cs typeface="Arial" panose="020B0604020202020204" pitchFamily="34" charset="0"/>
              </a:rPr>
              <a:t>.</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addition, blinds are less efficient at keeping in the heat</a:t>
            </a:r>
            <a:r>
              <a:rPr lang="en-US" dirty="0" smtClean="0">
                <a:latin typeface="Arial" panose="020B0604020202020204" pitchFamily="34" charset="0"/>
                <a:cs typeface="Arial" panose="020B0604020202020204" pitchFamily="34" charset="0"/>
              </a:rPr>
              <a:t>.</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window blind slats can easily get damaged, especially if you choose </a:t>
            </a:r>
            <a:r>
              <a:rPr lang="en-US" dirty="0" err="1">
                <a:latin typeface="Arial" panose="020B0604020202020204" pitchFamily="34" charset="0"/>
                <a:cs typeface="Arial" panose="020B0604020202020204" pitchFamily="34" charset="0"/>
              </a:rPr>
              <a:t>aluminium</a:t>
            </a:r>
            <a:r>
              <a:rPr lang="en-US" dirty="0">
                <a:latin typeface="Arial" panose="020B0604020202020204" pitchFamily="34" charset="0"/>
                <a:cs typeface="Arial" panose="020B0604020202020204" pitchFamily="34" charset="0"/>
              </a:rPr>
              <a:t> or plastic blinds</a:t>
            </a:r>
            <a:r>
              <a:rPr lang="en-US" dirty="0" smtClean="0">
                <a:latin typeface="Arial" panose="020B0604020202020204" pitchFamily="34" charset="0"/>
                <a:cs typeface="Arial" panose="020B0604020202020204" pitchFamily="34" charset="0"/>
              </a:rPr>
              <a:t>.</a:t>
            </a:r>
          </a:p>
          <a:p>
            <a:pPr marL="457200" indent="-457200" algn="just">
              <a:spcBef>
                <a:spcPts val="100"/>
              </a:spcBef>
              <a:spcAft>
                <a:spcPts val="100"/>
              </a:spcAft>
              <a:buClr>
                <a:schemeClr val="tx1"/>
              </a:buClr>
              <a:buSzPct val="100000"/>
              <a:buFont typeface="+mj-lt"/>
              <a:buAutoNum type="arabicPeriod"/>
            </a:pPr>
            <a:r>
              <a:rPr lang="en-US" dirty="0" smtClean="0">
                <a:latin typeface="Arial" panose="020B0604020202020204" pitchFamily="34" charset="0"/>
                <a:cs typeface="Arial" panose="020B0604020202020204" pitchFamily="34" charset="0"/>
              </a:rPr>
              <a:t>Blind </a:t>
            </a:r>
            <a:r>
              <a:rPr lang="en-US" dirty="0">
                <a:latin typeface="Arial" panose="020B0604020202020204" pitchFamily="34" charset="0"/>
                <a:cs typeface="Arial" panose="020B0604020202020204" pitchFamily="34" charset="0"/>
              </a:rPr>
              <a:t>cords can be a hazard around young children.</a:t>
            </a:r>
            <a:endParaRPr lang="en-US" dirty="0" smtClean="0">
              <a:latin typeface="Arial" panose="020B0604020202020204" pitchFamily="34" charset="0"/>
              <a:cs typeface="Arial" panose="020B0604020202020204" pitchFamily="34" charset="0"/>
            </a:endParaRPr>
          </a:p>
          <a:p>
            <a:pPr algn="just">
              <a:spcBef>
                <a:spcPts val="100"/>
              </a:spcBef>
              <a:spcAft>
                <a:spcPts val="100"/>
              </a:spcAft>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00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5" y="-1"/>
            <a:ext cx="10018711" cy="898649"/>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References </a:t>
            </a:r>
            <a:endParaRPr lang="en-IN" sz="3600" dirty="0">
              <a:solidFill>
                <a:srgbClr val="00B05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086644" y="898648"/>
            <a:ext cx="10018713" cy="5880529"/>
          </a:xfrm>
        </p:spPr>
        <p:txBody>
          <a:bodyPr>
            <a:noAutofit/>
          </a:bodyPr>
          <a:lstStyle/>
          <a:p>
            <a:pPr marL="342900" indent="-342900" algn="just">
              <a:buSzPct val="100000"/>
              <a:buFont typeface="+mj-lt"/>
              <a:buAutoNum type="arabicPeriod"/>
            </a:pPr>
            <a:r>
              <a:rPr lang="en-US" dirty="0" smtClean="0">
                <a:latin typeface="Arial" panose="020B0604020202020204" pitchFamily="34" charset="0"/>
                <a:cs typeface="Arial" panose="020B0604020202020204" pitchFamily="34" charset="0"/>
              </a:rPr>
              <a:t>Rubin</a:t>
            </a:r>
            <a:r>
              <a:rPr lang="en-US" dirty="0">
                <a:latin typeface="Arial" panose="020B0604020202020204" pitchFamily="34" charset="0"/>
                <a:cs typeface="Arial" panose="020B0604020202020204" pitchFamily="34" charset="0"/>
              </a:rPr>
              <a:t>, A I, Collins, B L, and Tibbott, R L. 1978. Window blinds as a potential energy saver –a case </a:t>
            </a:r>
            <a:r>
              <a:rPr lang="en-US" dirty="0" smtClean="0">
                <a:latin typeface="Arial" panose="020B0604020202020204" pitchFamily="34" charset="0"/>
                <a:cs typeface="Arial" panose="020B0604020202020204" pitchFamily="34" charset="0"/>
              </a:rPr>
              <a:t>study. NSB </a:t>
            </a:r>
            <a:r>
              <a:rPr lang="en-US" dirty="0">
                <a:latin typeface="Arial" panose="020B0604020202020204" pitchFamily="34" charset="0"/>
                <a:cs typeface="Arial" panose="020B0604020202020204" pitchFamily="34" charset="0"/>
              </a:rPr>
              <a:t>Building Science Series Vol. 112. National Institute for Standards and Technology. </a:t>
            </a:r>
            <a:endParaRPr lang="en-US" dirty="0" smtClean="0">
              <a:latin typeface="Arial" panose="020B0604020202020204" pitchFamily="34" charset="0"/>
              <a:cs typeface="Arial" panose="020B0604020202020204" pitchFamily="34" charset="0"/>
            </a:endParaRPr>
          </a:p>
          <a:p>
            <a:pPr marL="342900" indent="-342900" algn="just">
              <a:buSzPct val="100000"/>
              <a:buFont typeface="+mj-lt"/>
              <a:buAutoNum type="arabicPeriod"/>
            </a:pPr>
            <a:r>
              <a:rPr lang="en-US" dirty="0" smtClean="0">
                <a:latin typeface="Arial" panose="020B0604020202020204" pitchFamily="34" charset="0"/>
                <a:cs typeface="Arial" panose="020B0604020202020204" pitchFamily="34" charset="0"/>
              </a:rPr>
              <a:t>Rea</a:t>
            </a:r>
            <a:r>
              <a:rPr lang="en-US" dirty="0">
                <a:latin typeface="Arial" panose="020B0604020202020204" pitchFamily="34" charset="0"/>
                <a:cs typeface="Arial" panose="020B0604020202020204" pitchFamily="34" charset="0"/>
              </a:rPr>
              <a:t>, M. 1984. Window blind occlusion: a pilot study. Building and Environment. Vol. 19 (2), pp 133–137. 3.  Foster, M and </a:t>
            </a:r>
            <a:r>
              <a:rPr lang="en-US" dirty="0" err="1">
                <a:latin typeface="Arial" panose="020B0604020202020204" pitchFamily="34" charset="0"/>
                <a:cs typeface="Arial" panose="020B0604020202020204" pitchFamily="34" charset="0"/>
              </a:rPr>
              <a:t>Oreszczyn</a:t>
            </a:r>
            <a:r>
              <a:rPr lang="en-US" dirty="0">
                <a:latin typeface="Arial" panose="020B0604020202020204" pitchFamily="34" charset="0"/>
                <a:cs typeface="Arial" panose="020B0604020202020204" pitchFamily="34" charset="0"/>
              </a:rPr>
              <a:t>, T. 2001. Occupant control of passive systems: the use of Venetian blinds. Building and Environment. Vol. 36 (2), pp 149–155. </a:t>
            </a:r>
          </a:p>
          <a:p>
            <a:pPr marL="342900" indent="-342900" algn="just">
              <a:buSzPct val="100000"/>
              <a:buFont typeface="+mj-lt"/>
              <a:buAutoNum type="arabicPeriod"/>
            </a:pPr>
            <a:r>
              <a:rPr lang="en-US" dirty="0" smtClean="0">
                <a:latin typeface="Arial" panose="020B0604020202020204" pitchFamily="34" charset="0"/>
                <a:cs typeface="Arial" panose="020B0604020202020204" pitchFamily="34" charset="0"/>
              </a:rPr>
              <a:t>Reinhart</a:t>
            </a:r>
            <a:r>
              <a:rPr lang="en-US" dirty="0">
                <a:latin typeface="Arial" panose="020B0604020202020204" pitchFamily="34" charset="0"/>
                <a:cs typeface="Arial" panose="020B0604020202020204" pitchFamily="34" charset="0"/>
              </a:rPr>
              <a:t>, C F and Voss, K. 2003. Monitoring manual control of electric lighting and blinds. Lighting Research and Technology. Vol. 35 (3), pp 243–260. </a:t>
            </a:r>
          </a:p>
          <a:p>
            <a:pPr marL="342900" indent="-342900" algn="just">
              <a:buSzPct val="100000"/>
              <a:buFont typeface="+mj-lt"/>
              <a:buAutoNum type="arabicPeriod"/>
            </a:pPr>
            <a:r>
              <a:rPr lang="en-US" dirty="0" smtClean="0">
                <a:latin typeface="Arial" panose="020B0604020202020204" pitchFamily="34" charset="0"/>
                <a:cs typeface="Arial" panose="020B0604020202020204" pitchFamily="34" charset="0"/>
              </a:rPr>
              <a:t>Lindsay</a:t>
            </a:r>
            <a:r>
              <a:rPr lang="en-US" dirty="0">
                <a:latin typeface="Arial" panose="020B0604020202020204" pitchFamily="34" charset="0"/>
                <a:cs typeface="Arial" panose="020B0604020202020204" pitchFamily="34" charset="0"/>
              </a:rPr>
              <a:t>, C T R and </a:t>
            </a:r>
            <a:r>
              <a:rPr lang="en-US" dirty="0" err="1">
                <a:latin typeface="Arial" panose="020B0604020202020204" pitchFamily="34" charset="0"/>
                <a:cs typeface="Arial" panose="020B0604020202020204" pitchFamily="34" charset="0"/>
              </a:rPr>
              <a:t>Littlefair</a:t>
            </a:r>
            <a:r>
              <a:rPr lang="en-US" dirty="0">
                <a:latin typeface="Arial" panose="020B0604020202020204" pitchFamily="34" charset="0"/>
                <a:cs typeface="Arial" panose="020B0604020202020204" pitchFamily="34" charset="0"/>
              </a:rPr>
              <a:t>, P J. 1992. Occupant use of Venetian blinds in offices. Building Research Establishment contract </a:t>
            </a:r>
            <a:r>
              <a:rPr lang="en-US" dirty="0" smtClean="0">
                <a:latin typeface="Arial" panose="020B0604020202020204" pitchFamily="34" charset="0"/>
                <a:cs typeface="Arial" panose="020B0604020202020204" pitchFamily="34" charset="0"/>
              </a:rPr>
              <a:t>PD233/92.</a:t>
            </a:r>
          </a:p>
          <a:p>
            <a:pPr marL="342900" indent="-342900" algn="just">
              <a:buSzPct val="100000"/>
              <a:buFont typeface="+mj-lt"/>
              <a:buAutoNum type="arabicPeriod"/>
            </a:pPr>
            <a:r>
              <a:rPr lang="en-US" dirty="0" err="1" smtClean="0">
                <a:latin typeface="Arial" panose="020B0604020202020204" pitchFamily="34" charset="0"/>
                <a:cs typeface="Arial" panose="020B0604020202020204" pitchFamily="34" charset="0"/>
              </a:rPr>
              <a:t>Escuyer</a:t>
            </a:r>
            <a:r>
              <a:rPr lang="en-US" dirty="0">
                <a:latin typeface="Arial" panose="020B0604020202020204" pitchFamily="34" charset="0"/>
                <a:cs typeface="Arial" panose="020B0604020202020204" pitchFamily="34" charset="0"/>
              </a:rPr>
              <a:t>, S and </a:t>
            </a:r>
            <a:r>
              <a:rPr lang="en-US" dirty="0" err="1">
                <a:latin typeface="Arial" panose="020B0604020202020204" pitchFamily="34" charset="0"/>
                <a:cs typeface="Arial" panose="020B0604020202020204" pitchFamily="34" charset="0"/>
              </a:rPr>
              <a:t>Fontoynont</a:t>
            </a:r>
            <a:r>
              <a:rPr lang="en-US" dirty="0">
                <a:latin typeface="Arial" panose="020B0604020202020204" pitchFamily="34" charset="0"/>
                <a:cs typeface="Arial" panose="020B0604020202020204" pitchFamily="34" charset="0"/>
              </a:rPr>
              <a:t>, M. 2001. Lighting controls: a field study of office workers’ reactions. Lighting Research and Technology. Vol. 33 (2), pp 77–96. </a:t>
            </a:r>
          </a:p>
          <a:p>
            <a:pPr marL="342900" indent="-342900" algn="just">
              <a:buSzPct val="100000"/>
              <a:buFont typeface="+mj-lt"/>
              <a:buAutoNum type="arabicPeriod"/>
            </a:pPr>
            <a:r>
              <a:rPr lang="en-US" dirty="0" smtClean="0">
                <a:latin typeface="Arial" panose="020B0604020202020204" pitchFamily="34" charset="0"/>
                <a:cs typeface="Arial" panose="020B0604020202020204" pitchFamily="34" charset="0"/>
              </a:rPr>
              <a:t>Massimo </a:t>
            </a:r>
            <a:r>
              <a:rPr lang="en-US" dirty="0" err="1" smtClean="0">
                <a:latin typeface="Arial" panose="020B0604020202020204" pitchFamily="34" charset="0"/>
                <a:cs typeface="Arial" panose="020B0604020202020204" pitchFamily="34" charset="0"/>
              </a:rPr>
              <a:t>Banzi</a:t>
            </a:r>
            <a:r>
              <a:rPr lang="en-US" dirty="0" smtClean="0">
                <a:latin typeface="Arial" panose="020B0604020202020204" pitchFamily="34" charset="0"/>
                <a:cs typeface="Arial" panose="020B0604020202020204" pitchFamily="34" charset="0"/>
              </a:rPr>
              <a:t>, first </a:t>
            </a:r>
            <a:r>
              <a:rPr lang="en-US" dirty="0">
                <a:latin typeface="Arial" panose="020B0604020202020204" pitchFamily="34" charset="0"/>
                <a:cs typeface="Arial" panose="020B0604020202020204" pitchFamily="34" charset="0"/>
              </a:rPr>
              <a:t>edition. Getting started with </a:t>
            </a:r>
            <a:r>
              <a:rPr lang="en-US" dirty="0" smtClean="0">
                <a:latin typeface="Arial" panose="020B0604020202020204" pitchFamily="34" charset="0"/>
                <a:cs typeface="Arial" panose="020B0604020202020204" pitchFamily="34" charset="0"/>
              </a:rPr>
              <a:t>Arduino https</a:t>
            </a:r>
            <a:r>
              <a:rPr lang="en-US" dirty="0">
                <a:latin typeface="Arial" panose="020B0604020202020204" pitchFamily="34" charset="0"/>
                <a:cs typeface="Arial" panose="020B0604020202020204" pitchFamily="34" charset="0"/>
              </a:rPr>
              <a:t>://www.google.co.th/#</a:t>
            </a:r>
            <a:r>
              <a:rPr lang="en-US" dirty="0" smtClean="0">
                <a:latin typeface="Arial" panose="020B0604020202020204" pitchFamily="34" charset="0"/>
                <a:cs typeface="Arial" panose="020B0604020202020204" pitchFamily="34" charset="0"/>
              </a:rPr>
              <a:t>hl=en&amp;sclient=psyab&amp;q=getting+started+with+arduino+pdf&amp;oq</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652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2552701"/>
            <a:ext cx="10018713" cy="1752599"/>
          </a:xfrm>
        </p:spPr>
        <p:txBody>
          <a:bodyPr>
            <a:normAutofit/>
          </a:bodyPr>
          <a:lstStyle/>
          <a:p>
            <a:r>
              <a:rPr lang="en-US" sz="8800" dirty="0" smtClean="0">
                <a:solidFill>
                  <a:srgbClr val="FF0000"/>
                </a:solidFill>
                <a:latin typeface="Algerian" panose="04020705040A02060702" pitchFamily="82" charset="0"/>
              </a:rPr>
              <a:t>thank you </a:t>
            </a:r>
            <a:endParaRPr lang="en-IN" sz="8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1327593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615440" y="509450"/>
            <a:ext cx="8961120" cy="6068330"/>
            <a:chOff x="1615440" y="509452"/>
            <a:chExt cx="8961120" cy="5486008"/>
          </a:xfrm>
        </p:grpSpPr>
        <p:grpSp>
          <p:nvGrpSpPr>
            <p:cNvPr id="8" name="Group 7"/>
            <p:cNvGrpSpPr/>
            <p:nvPr/>
          </p:nvGrpSpPr>
          <p:grpSpPr>
            <a:xfrm>
              <a:off x="1615440" y="900919"/>
              <a:ext cx="8961120" cy="5094541"/>
              <a:chOff x="1582929" y="352562"/>
              <a:chExt cx="8584475" cy="5094541"/>
            </a:xfrm>
          </p:grpSpPr>
          <p:grpSp>
            <p:nvGrpSpPr>
              <p:cNvPr id="6" name="Group 5"/>
              <p:cNvGrpSpPr/>
              <p:nvPr/>
            </p:nvGrpSpPr>
            <p:grpSpPr>
              <a:xfrm>
                <a:off x="1582929" y="352562"/>
                <a:ext cx="8584475" cy="4373199"/>
                <a:chOff x="1779790" y="971773"/>
                <a:chExt cx="8584475" cy="4373199"/>
              </a:xfrm>
            </p:grpSpPr>
            <p:grpSp>
              <p:nvGrpSpPr>
                <p:cNvPr id="4" name="Group 3"/>
                <p:cNvGrpSpPr/>
                <p:nvPr/>
              </p:nvGrpSpPr>
              <p:grpSpPr>
                <a:xfrm>
                  <a:off x="1779790" y="971773"/>
                  <a:ext cx="8584475" cy="4373199"/>
                  <a:chOff x="1779790" y="177586"/>
                  <a:chExt cx="8584475" cy="4373199"/>
                </a:xfrm>
              </p:grpSpPr>
              <p:pic>
                <p:nvPicPr>
                  <p:cNvPr id="2" name="Picture 1"/>
                  <p:cNvPicPr>
                    <a:picLocks noChangeAspect="1"/>
                  </p:cNvPicPr>
                  <p:nvPr/>
                </p:nvPicPr>
                <p:blipFill>
                  <a:blip r:embed="rId2"/>
                  <a:stretch>
                    <a:fillRect/>
                  </a:stretch>
                </p:blipFill>
                <p:spPr>
                  <a:xfrm>
                    <a:off x="4845057" y="177586"/>
                    <a:ext cx="2453942" cy="2099869"/>
                  </a:xfrm>
                  <a:prstGeom prst="roundRect">
                    <a:avLst>
                      <a:gd name="adj" fmla="val 50000"/>
                    </a:avLst>
                  </a:prstGeom>
                </p:spPr>
              </p:pic>
              <p:sp>
                <p:nvSpPr>
                  <p:cNvPr id="3" name="TextBox 2"/>
                  <p:cNvSpPr txBox="1"/>
                  <p:nvPr/>
                </p:nvSpPr>
                <p:spPr>
                  <a:xfrm>
                    <a:off x="1779790" y="2981125"/>
                    <a:ext cx="8584475" cy="1569660"/>
                  </a:xfrm>
                  <a:prstGeom prst="rect">
                    <a:avLst/>
                  </a:prstGeom>
                  <a:noFill/>
                </p:spPr>
                <p:txBody>
                  <a:bodyPr wrap="square" rtlCol="0">
                    <a:spAutoFit/>
                  </a:bodyPr>
                  <a:lstStyle/>
                  <a:p>
                    <a:pPr algn="ctr"/>
                    <a:r>
                      <a:rPr lang="en-US" sz="3200" b="1" dirty="0" smtClean="0">
                        <a:solidFill>
                          <a:srgbClr val="C00000"/>
                        </a:solidFill>
                        <a:latin typeface="Algerian" panose="04020705040A02060702" pitchFamily="82" charset="0"/>
                        <a:cs typeface="Arial" panose="020B0604020202020204" pitchFamily="34" charset="0"/>
                      </a:rPr>
                      <a:t>R. C. Patel Institute of Technology, </a:t>
                    </a:r>
                    <a:r>
                      <a:rPr lang="en-US" sz="3200" b="1" dirty="0" err="1" smtClean="0">
                        <a:solidFill>
                          <a:srgbClr val="C00000"/>
                        </a:solidFill>
                        <a:latin typeface="Algerian" panose="04020705040A02060702" pitchFamily="82" charset="0"/>
                        <a:cs typeface="Arial" panose="020B0604020202020204" pitchFamily="34" charset="0"/>
                      </a:rPr>
                      <a:t>Shirpur</a:t>
                    </a:r>
                    <a:endParaRPr lang="en-US" sz="3200" b="1" dirty="0" smtClean="0">
                      <a:solidFill>
                        <a:srgbClr val="C00000"/>
                      </a:solidFill>
                      <a:latin typeface="Algerian" panose="04020705040A02060702" pitchFamily="82" charset="0"/>
                      <a:cs typeface="Arial" panose="020B0604020202020204" pitchFamily="34" charset="0"/>
                    </a:endParaRPr>
                  </a:p>
                  <a:p>
                    <a:pPr algn="ctr"/>
                    <a:r>
                      <a:rPr lang="en-US" sz="3200" b="1" dirty="0" smtClean="0">
                        <a:solidFill>
                          <a:srgbClr val="C00000"/>
                        </a:solidFill>
                        <a:latin typeface="Algerian" panose="04020705040A02060702" pitchFamily="82" charset="0"/>
                        <a:cs typeface="Arial" panose="020B0604020202020204" pitchFamily="34" charset="0"/>
                      </a:rPr>
                      <a:t> Maharashtra State, India</a:t>
                    </a:r>
                    <a:endParaRPr lang="en-IN" sz="3200" b="1" dirty="0">
                      <a:solidFill>
                        <a:srgbClr val="C00000"/>
                      </a:solidFill>
                      <a:latin typeface="Algerian" panose="04020705040A02060702" pitchFamily="82" charset="0"/>
                      <a:cs typeface="Arial" panose="020B0604020202020204" pitchFamily="34" charset="0"/>
                    </a:endParaRPr>
                  </a:p>
                </p:txBody>
              </p:sp>
            </p:grpSp>
            <p:sp>
              <p:nvSpPr>
                <p:cNvPr id="5" name="TextBox 4"/>
                <p:cNvSpPr txBox="1"/>
                <p:nvPr/>
              </p:nvSpPr>
              <p:spPr>
                <a:xfrm>
                  <a:off x="3938120" y="3206324"/>
                  <a:ext cx="4267815" cy="333891"/>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Department of Mechanical Engineering</a:t>
                  </a:r>
                  <a:endParaRPr lang="en-IN" b="1" dirty="0">
                    <a:latin typeface="Arial" panose="020B0604020202020204" pitchFamily="34" charset="0"/>
                    <a:cs typeface="Arial" panose="020B0604020202020204" pitchFamily="34" charset="0"/>
                  </a:endParaRPr>
                </a:p>
              </p:txBody>
            </p:sp>
          </p:grpSp>
          <p:sp>
            <p:nvSpPr>
              <p:cNvPr id="7" name="TextBox 6"/>
              <p:cNvSpPr txBox="1"/>
              <p:nvPr/>
            </p:nvSpPr>
            <p:spPr>
              <a:xfrm>
                <a:off x="5121595" y="4923883"/>
                <a:ext cx="1507144" cy="523220"/>
              </a:xfrm>
              <a:prstGeom prst="rect">
                <a:avLst/>
              </a:prstGeom>
              <a:noFill/>
            </p:spPr>
            <p:txBody>
              <a:bodyPr wrap="none" rtlCol="0">
                <a:spAutoFit/>
              </a:bodyPr>
              <a:lstStyle/>
              <a:p>
                <a:r>
                  <a:rPr lang="en-IN" sz="2800" b="1" dirty="0" smtClean="0">
                    <a:latin typeface="Arial" panose="020B0604020202020204" pitchFamily="34" charset="0"/>
                    <a:cs typeface="Arial" panose="020B0604020202020204" pitchFamily="34" charset="0"/>
                  </a:rPr>
                  <a:t>2020-21</a:t>
                </a:r>
                <a:endParaRPr lang="en-IN" sz="2800" b="1" dirty="0">
                  <a:latin typeface="Arial" panose="020B0604020202020204" pitchFamily="34" charset="0"/>
                  <a:cs typeface="Arial" panose="020B0604020202020204" pitchFamily="34" charset="0"/>
                </a:endParaRPr>
              </a:p>
            </p:txBody>
          </p:sp>
        </p:grpSp>
        <p:sp>
          <p:nvSpPr>
            <p:cNvPr id="10" name="TextBox 9"/>
            <p:cNvSpPr txBox="1"/>
            <p:nvPr/>
          </p:nvSpPr>
          <p:spPr>
            <a:xfrm>
              <a:off x="5907487" y="509452"/>
              <a:ext cx="37702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to</a:t>
              </a:r>
              <a:endParaRPr lang="en-IN"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43941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308" y="0"/>
            <a:ext cx="9989385" cy="1515292"/>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Flow of Presentation</a:t>
            </a:r>
            <a:endParaRPr lang="en-IN" sz="3600" dirty="0">
              <a:solidFill>
                <a:srgbClr val="00B050"/>
              </a:solidFill>
              <a:latin typeface="Arial" panose="020B0604020202020204" pitchFamily="34" charset="0"/>
              <a:cs typeface="Arial" panose="020B0604020202020204" pitchFamily="34" charset="0"/>
            </a:endParaRPr>
          </a:p>
        </p:txBody>
      </p:sp>
      <p:sp>
        <p:nvSpPr>
          <p:cNvPr id="3" name="TextBox 2"/>
          <p:cNvSpPr txBox="1"/>
          <p:nvPr/>
        </p:nvSpPr>
        <p:spPr>
          <a:xfrm>
            <a:off x="1477780" y="1515292"/>
            <a:ext cx="9236441" cy="3785652"/>
          </a:xfrm>
          <a:prstGeom prst="rect">
            <a:avLst/>
          </a:prstGeom>
          <a:noFill/>
        </p:spPr>
        <p:txBody>
          <a:bodyPr wrap="square" rtlCol="0">
            <a:spAutoFit/>
          </a:bodyPr>
          <a:lstStyle/>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Abstract </a:t>
            </a:r>
            <a:endParaRPr lang="en-US" sz="2000"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Introduction </a:t>
            </a: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Objective &amp; Scope </a:t>
            </a:r>
            <a:endParaRPr lang="en-US" sz="2000" dirty="0" smtClean="0">
              <a:solidFill>
                <a:srgbClr val="00B0F0"/>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Literature survey </a:t>
            </a: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Design Methodology </a:t>
            </a:r>
            <a:endParaRPr lang="en-US" sz="2000" dirty="0" smtClean="0">
              <a:solidFill>
                <a:srgbClr val="FF0000"/>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Application </a:t>
            </a: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Advantages &amp; Disadvantages </a:t>
            </a:r>
            <a:endParaRPr lang="en-US" sz="2000" dirty="0">
              <a:solidFill>
                <a:srgbClr val="00B0F0"/>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000" dirty="0" smtClean="0">
                <a:latin typeface="Arial" panose="020B0604020202020204" pitchFamily="34" charset="0"/>
                <a:cs typeface="Arial" panose="020B0604020202020204" pitchFamily="34" charset="0"/>
              </a:rPr>
              <a:t> References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946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523" y="0"/>
            <a:ext cx="9376954" cy="1371600"/>
          </a:xfrm>
        </p:spPr>
        <p:txBody>
          <a:bodyPr>
            <a:normAutofit/>
          </a:bodyPr>
          <a:lstStyle/>
          <a:p>
            <a:r>
              <a:rPr lang="en-IN" sz="3600" dirty="0" smtClean="0">
                <a:solidFill>
                  <a:srgbClr val="00B050"/>
                </a:solidFill>
                <a:latin typeface="Arial" panose="020B0604020202020204" pitchFamily="34" charset="0"/>
                <a:cs typeface="Arial" panose="020B0604020202020204" pitchFamily="34" charset="0"/>
              </a:rPr>
              <a:t>Abstract</a:t>
            </a:r>
            <a:endParaRPr lang="en-IN" sz="36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9555" y="897334"/>
            <a:ext cx="9792890" cy="5063332"/>
          </a:xfrm>
        </p:spPr>
        <p:txBody>
          <a:bodyPr>
            <a:noAutofit/>
          </a:bodyPr>
          <a:lstStyle/>
          <a:p>
            <a:pPr marL="0" indent="0" algn="just">
              <a:lnSpc>
                <a:spcPct val="100000"/>
              </a:lnSpc>
              <a:buNone/>
            </a:pPr>
            <a:r>
              <a:rPr lang="en-US" sz="2000" dirty="0" smtClean="0">
                <a:latin typeface="Arial" panose="020B0604020202020204" pitchFamily="34" charset="0"/>
                <a:cs typeface="Arial" panose="020B0604020202020204" pitchFamily="34" charset="0"/>
              </a:rPr>
              <a:t>	Electricity costs RS. 500-700 a month for an average middle-income household (800 to 1000 kWh) (kilo watts hours). Many households could potentially save 50 percent to 70 percent of this if they used energy-efficient appliances, and even more if they used natural light for illumination. We plan to create an automatic blind control system that responds to the amount of sunlight outside in order to conserve energy in this project. If there is sunshine outdoors, the blinds are opened to take advantage of it and prevent the use of electric lighting. The amount of light that passes though the blinds is equal to its size. We intended to use a stepper motor to power the blinds, and the strength of sunlight is sensed using light based resistance interfaced to the microcontroller's on-chip ADC. It collects data from the sensor, specifies if the blinds should be opened, and activates the motor through the motor driver. PIC microcontrollers with high source and sink currents were selected because of the robust technological and paper support and integrated on-chip peripherals available. Firmware (software for embedded systems) is written in Micro C since it takes less time to build, is easier to debug, and is easier to understand than assembly language.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12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58994"/>
            <a:ext cx="10018713" cy="1548581"/>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Introduction </a:t>
            </a:r>
            <a:endParaRPr lang="en-IN" sz="3600" dirty="0">
              <a:solidFill>
                <a:srgbClr val="00B050"/>
              </a:solidFill>
              <a:latin typeface="Arial" panose="020B0604020202020204" pitchFamily="34" charset="0"/>
              <a:cs typeface="Arial" panose="020B0604020202020204" pitchFamily="34" charset="0"/>
            </a:endParaRPr>
          </a:p>
        </p:txBody>
      </p:sp>
      <p:sp>
        <p:nvSpPr>
          <p:cNvPr id="3" name="TextBox 2"/>
          <p:cNvSpPr txBox="1"/>
          <p:nvPr/>
        </p:nvSpPr>
        <p:spPr>
          <a:xfrm>
            <a:off x="1167626" y="1430594"/>
            <a:ext cx="9856749" cy="4708981"/>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main purpose of this project is to open &amp; </a:t>
            </a:r>
            <a:r>
              <a:rPr lang="en-US" sz="2000" dirty="0" smtClean="0">
                <a:latin typeface="Arial" panose="020B0604020202020204" pitchFamily="34" charset="0"/>
                <a:cs typeface="Arial" panose="020B0604020202020204" pitchFamily="34" charset="0"/>
              </a:rPr>
              <a:t>close </a:t>
            </a:r>
            <a:r>
              <a:rPr lang="en-US" sz="2000" dirty="0">
                <a:latin typeface="Arial" panose="020B0604020202020204" pitchFamily="34" charset="0"/>
                <a:cs typeface="Arial" panose="020B0604020202020204" pitchFamily="34" charset="0"/>
              </a:rPr>
              <a:t>window without manual operation. By using this </a:t>
            </a:r>
            <a:r>
              <a:rPr lang="en-US" sz="2000" dirty="0" smtClean="0">
                <a:latin typeface="Arial" panose="020B0604020202020204" pitchFamily="34" charset="0"/>
                <a:cs typeface="Arial" panose="020B0604020202020204" pitchFamily="34" charset="0"/>
              </a:rPr>
              <a:t>system</a:t>
            </a:r>
            <a:r>
              <a:rPr lang="en-US" sz="2000" dirty="0">
                <a:latin typeface="Arial" panose="020B0604020202020204" pitchFamily="34" charset="0"/>
                <a:cs typeface="Arial" panose="020B0604020202020204" pitchFamily="34" charset="0"/>
              </a:rPr>
              <a:t>, manual work will be reduced. LDR sensors &amp; </a:t>
            </a:r>
            <a:r>
              <a:rPr lang="en-US" sz="2000" dirty="0" smtClean="0">
                <a:latin typeface="Arial" panose="020B0604020202020204" pitchFamily="34" charset="0"/>
                <a:cs typeface="Arial" panose="020B0604020202020204" pitchFamily="34" charset="0"/>
              </a:rPr>
              <a:t>micro </a:t>
            </a:r>
            <a:r>
              <a:rPr lang="en-US" sz="2000" dirty="0">
                <a:latin typeface="Arial" panose="020B0604020202020204" pitchFamily="34" charset="0"/>
                <a:cs typeface="Arial" panose="020B0604020202020204" pitchFamily="34" charset="0"/>
              </a:rPr>
              <a:t>controller (8051) are the main components of the </a:t>
            </a:r>
            <a:r>
              <a:rPr lang="en-US" sz="2000" dirty="0" smtClean="0">
                <a:latin typeface="Arial" panose="020B0604020202020204" pitchFamily="34" charset="0"/>
                <a:cs typeface="Arial" panose="020B0604020202020204" pitchFamily="34" charset="0"/>
              </a:rPr>
              <a:t>project</a:t>
            </a:r>
            <a:r>
              <a:rPr lang="en-US" sz="2000" dirty="0">
                <a:latin typeface="Arial" panose="020B0604020202020204" pitchFamily="34" charset="0"/>
                <a:cs typeface="Arial" panose="020B0604020202020204" pitchFamily="34" charset="0"/>
              </a:rPr>
              <a:t>. LDR sensor is like our eye which detects </a:t>
            </a:r>
            <a:r>
              <a:rPr lang="en-US" sz="2000" dirty="0" smtClean="0">
                <a:latin typeface="Arial" panose="020B0604020202020204" pitchFamily="34" charset="0"/>
                <a:cs typeface="Arial" panose="020B0604020202020204" pitchFamily="34" charset="0"/>
              </a:rPr>
              <a:t>the presence </a:t>
            </a:r>
            <a:r>
              <a:rPr lang="en-US" sz="2000" dirty="0">
                <a:latin typeface="Arial" panose="020B0604020202020204" pitchFamily="34" charset="0"/>
                <a:cs typeface="Arial" panose="020B0604020202020204" pitchFamily="34" charset="0"/>
              </a:rPr>
              <a:t>of an object. This system works on 2 </a:t>
            </a:r>
            <a:r>
              <a:rPr lang="en-US" sz="2000" dirty="0" smtClean="0">
                <a:latin typeface="Arial" panose="020B0604020202020204" pitchFamily="34" charset="0"/>
                <a:cs typeface="Arial" panose="020B0604020202020204" pitchFamily="34" charset="0"/>
              </a:rPr>
              <a:t>principles</a:t>
            </a:r>
            <a:r>
              <a:rPr lang="en-US" sz="2000" dirty="0">
                <a:latin typeface="Arial" panose="020B0604020202020204" pitchFamily="34" charset="0"/>
                <a:cs typeface="Arial" panose="020B0604020202020204" pitchFamily="34" charset="0"/>
              </a:rPr>
              <a:t>, which are:  </a:t>
            </a:r>
            <a:endParaRPr lang="en-US" sz="2000"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Providing the right amount of light.</a:t>
            </a: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Providing that light when it’s needed</a:t>
            </a:r>
            <a:r>
              <a:rPr lang="en-US" sz="2000" dirty="0" smtClean="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	When </a:t>
            </a:r>
            <a:r>
              <a:rPr lang="en-US" sz="2000" dirty="0">
                <a:latin typeface="Arial" panose="020B0604020202020204" pitchFamily="34" charset="0"/>
                <a:cs typeface="Arial" panose="020B0604020202020204" pitchFamily="34" charset="0"/>
              </a:rPr>
              <a:t>the right amount of light falls on LDR, </a:t>
            </a:r>
            <a:r>
              <a:rPr lang="en-US" sz="2000" dirty="0" smtClean="0">
                <a:latin typeface="Arial" panose="020B0604020202020204" pitchFamily="34" charset="0"/>
                <a:cs typeface="Arial" panose="020B0604020202020204" pitchFamily="34" charset="0"/>
              </a:rPr>
              <a:t>circuit </a:t>
            </a:r>
            <a:r>
              <a:rPr lang="en-US" sz="2000" dirty="0">
                <a:latin typeface="Arial" panose="020B0604020202020204" pitchFamily="34" charset="0"/>
                <a:cs typeface="Arial" panose="020B0604020202020204" pitchFamily="34" charset="0"/>
              </a:rPr>
              <a:t>gives signal to op-amp, this op-amp generates </a:t>
            </a:r>
            <a:r>
              <a:rPr lang="en-US" sz="2000" dirty="0" smtClean="0">
                <a:latin typeface="Arial" panose="020B0604020202020204" pitchFamily="34" charset="0"/>
                <a:cs typeface="Arial" panose="020B0604020202020204" pitchFamily="34" charset="0"/>
              </a:rPr>
              <a:t>single </a:t>
            </a:r>
            <a:r>
              <a:rPr lang="en-US" sz="2000" dirty="0">
                <a:latin typeface="Arial" panose="020B0604020202020204" pitchFamily="34" charset="0"/>
                <a:cs typeface="Arial" panose="020B0604020202020204" pitchFamily="34" charset="0"/>
              </a:rPr>
              <a:t>digit output to microcontroller, which generates </a:t>
            </a:r>
            <a:r>
              <a:rPr lang="en-US" sz="2000" dirty="0" smtClean="0">
                <a:latin typeface="Arial" panose="020B0604020202020204" pitchFamily="34" charset="0"/>
                <a:cs typeface="Arial" panose="020B0604020202020204" pitchFamily="34" charset="0"/>
              </a:rPr>
              <a:t>binary </a:t>
            </a:r>
            <a:r>
              <a:rPr lang="en-US" sz="2000" dirty="0">
                <a:latin typeface="Arial" panose="020B0604020202020204" pitchFamily="34" charset="0"/>
                <a:cs typeface="Arial" panose="020B0604020202020204" pitchFamily="34" charset="0"/>
              </a:rPr>
              <a:t>digit output and gives the signal to motor </a:t>
            </a:r>
            <a:r>
              <a:rPr lang="en-US" sz="2000" dirty="0" smtClean="0">
                <a:latin typeface="Arial" panose="020B0604020202020204" pitchFamily="34" charset="0"/>
                <a:cs typeface="Arial" panose="020B0604020202020204" pitchFamily="34" charset="0"/>
              </a:rPr>
              <a:t>controller</a:t>
            </a:r>
            <a:r>
              <a:rPr lang="en-US" sz="2000" dirty="0">
                <a:latin typeface="Arial" panose="020B0604020202020204" pitchFamily="34" charset="0"/>
                <a:cs typeface="Arial" panose="020B0604020202020204" pitchFamily="34" charset="0"/>
              </a:rPr>
              <a:t>, which then rotates in anticlockwise. When no </a:t>
            </a:r>
            <a:r>
              <a:rPr lang="en-US" sz="2000" dirty="0" smtClean="0">
                <a:latin typeface="Arial" panose="020B0604020202020204" pitchFamily="34" charset="0"/>
                <a:cs typeface="Arial" panose="020B0604020202020204" pitchFamily="34" charset="0"/>
              </a:rPr>
              <a:t>light </a:t>
            </a:r>
            <a:r>
              <a:rPr lang="en-US" sz="2000" dirty="0">
                <a:latin typeface="Arial" panose="020B0604020202020204" pitchFamily="34" charset="0"/>
                <a:cs typeface="Arial" panose="020B0604020202020204" pitchFamily="34" charset="0"/>
              </a:rPr>
              <a:t>is detected by LDR, it gives signal to op-amp which </a:t>
            </a:r>
            <a:r>
              <a:rPr lang="en-US" sz="2000" dirty="0" smtClean="0">
                <a:latin typeface="Arial" panose="020B0604020202020204" pitchFamily="34" charset="0"/>
                <a:cs typeface="Arial" panose="020B0604020202020204" pitchFamily="34" charset="0"/>
              </a:rPr>
              <a:t>further </a:t>
            </a:r>
            <a:r>
              <a:rPr lang="en-US" sz="2000" dirty="0">
                <a:latin typeface="Arial" panose="020B0604020202020204" pitchFamily="34" charset="0"/>
                <a:cs typeface="Arial" panose="020B0604020202020204" pitchFamily="34" charset="0"/>
              </a:rPr>
              <a:t>reaches to motor controller and it rotates in </a:t>
            </a:r>
            <a:r>
              <a:rPr lang="en-US" sz="2000" dirty="0" smtClean="0">
                <a:latin typeface="Arial" panose="020B0604020202020204" pitchFamily="34" charset="0"/>
                <a:cs typeface="Arial" panose="020B0604020202020204" pitchFamily="34" charset="0"/>
              </a:rPr>
              <a:t>clockwise </a:t>
            </a:r>
            <a:r>
              <a:rPr lang="en-US" sz="2000" dirty="0">
                <a:latin typeface="Arial" panose="020B0604020202020204" pitchFamily="34" charset="0"/>
                <a:cs typeface="Arial" panose="020B0604020202020204" pitchFamily="34" charset="0"/>
              </a:rPr>
              <a:t>direction</a:t>
            </a:r>
            <a:r>
              <a:rPr lang="en-US" sz="2000" dirty="0" smtClean="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Hence</a:t>
            </a:r>
            <a:r>
              <a:rPr lang="en-US" sz="2000" dirty="0">
                <a:latin typeface="Arial" panose="020B0604020202020204" pitchFamily="34" charset="0"/>
                <a:cs typeface="Arial" panose="020B0604020202020204" pitchFamily="34" charset="0"/>
              </a:rPr>
              <a:t>, LDR is preferable compared to </a:t>
            </a:r>
            <a:r>
              <a:rPr lang="en-US" sz="2000" dirty="0" smtClean="0">
                <a:latin typeface="Arial" panose="020B0604020202020204" pitchFamily="34" charset="0"/>
                <a:cs typeface="Arial" panose="020B0604020202020204" pitchFamily="34" charset="0"/>
              </a:rPr>
              <a:t>other </a:t>
            </a:r>
            <a:r>
              <a:rPr lang="en-US" sz="2000" dirty="0">
                <a:latin typeface="Arial" panose="020B0604020202020204" pitchFamily="34" charset="0"/>
                <a:cs typeface="Arial" panose="020B0604020202020204" pitchFamily="34" charset="0"/>
              </a:rPr>
              <a:t>light sensors as it can be used even in the outdoor </a:t>
            </a:r>
            <a:r>
              <a:rPr lang="en-US" sz="2000" dirty="0" smtClean="0">
                <a:latin typeface="Arial" panose="020B0604020202020204" pitchFamily="34" charset="0"/>
                <a:cs typeface="Arial" panose="020B0604020202020204" pitchFamily="34" charset="0"/>
              </a:rPr>
              <a:t>lighting </a:t>
            </a:r>
            <a:r>
              <a:rPr lang="en-US" sz="2000" dirty="0">
                <a:latin typeface="Arial" panose="020B0604020202020204" pitchFamily="34" charset="0"/>
                <a:cs typeface="Arial" panose="020B0604020202020204" pitchFamily="34" charset="0"/>
              </a:rPr>
              <a:t>of homes and in automatic street lights.</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785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55700" y="0"/>
            <a:ext cx="9880600" cy="776288"/>
          </a:xfrm>
        </p:spPr>
        <p:txBody>
          <a:bodyPr>
            <a:normAutofit/>
          </a:bodyPr>
          <a:lstStyle/>
          <a:p>
            <a:pPr algn="ctr"/>
            <a:r>
              <a:rPr lang="en-US" sz="3600" dirty="0" smtClean="0">
                <a:solidFill>
                  <a:srgbClr val="00B050"/>
                </a:solidFill>
                <a:latin typeface="Arial" panose="020B0604020202020204" pitchFamily="34" charset="0"/>
                <a:cs typeface="Arial" panose="020B0604020202020204" pitchFamily="34" charset="0"/>
              </a:rPr>
              <a:t>Objective &amp; Scope </a:t>
            </a:r>
            <a:endParaRPr lang="en-IN" sz="3600" dirty="0">
              <a:solidFill>
                <a:srgbClr val="00B050"/>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922338" y="720725"/>
            <a:ext cx="10347325" cy="5416550"/>
          </a:xfrm>
        </p:spPr>
        <p:txBody>
          <a:bodyPr>
            <a:noAutofit/>
          </a:bodyPr>
          <a:lstStyle/>
          <a:p>
            <a:pPr algn="just">
              <a:buSzPct val="100000"/>
              <a:buFont typeface="Wingdings" panose="05000000000000000000" pitchFamily="2" charset="2"/>
              <a:buChar char="§"/>
            </a:pPr>
            <a:r>
              <a:rPr lang="en-US" sz="2000" b="1" dirty="0" smtClean="0">
                <a:latin typeface="Arial" panose="020B0604020202020204" pitchFamily="34" charset="0"/>
                <a:cs typeface="Arial" panose="020B0604020202020204" pitchFamily="34" charset="0"/>
              </a:rPr>
              <a:t> Objective</a:t>
            </a: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a:t>
            </a:r>
          </a:p>
          <a:p>
            <a:pPr algn="just">
              <a:buSzPct val="100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	Objective </a:t>
            </a:r>
            <a:r>
              <a:rPr lang="en-US" sz="2000" dirty="0">
                <a:latin typeface="Arial" panose="020B0604020202020204" pitchFamily="34" charset="0"/>
                <a:cs typeface="Arial" panose="020B0604020202020204" pitchFamily="34" charset="0"/>
              </a:rPr>
              <a:t>of this project is to make a </a:t>
            </a:r>
            <a:r>
              <a:rPr lang="en-US" sz="2000" dirty="0" smtClean="0">
                <a:latin typeface="Arial" panose="020B0604020202020204" pitchFamily="34" charset="0"/>
                <a:cs typeface="Arial" panose="020B0604020202020204" pitchFamily="34" charset="0"/>
              </a:rPr>
              <a:t>prototype </a:t>
            </a:r>
            <a:r>
              <a:rPr lang="en-US" sz="2000" dirty="0">
                <a:latin typeface="Arial" panose="020B0604020202020204" pitchFamily="34" charset="0"/>
                <a:cs typeface="Arial" panose="020B0604020202020204" pitchFamily="34" charset="0"/>
              </a:rPr>
              <a:t>blind system which automatically control </a:t>
            </a:r>
            <a:r>
              <a:rPr lang="en-US" sz="2000" dirty="0" smtClean="0">
                <a:latin typeface="Arial" panose="020B0604020202020204" pitchFamily="34" charset="0"/>
                <a:cs typeface="Arial" panose="020B0604020202020204" pitchFamily="34" charset="0"/>
              </a:rPr>
              <a:t>daylight </a:t>
            </a:r>
            <a:r>
              <a:rPr lang="en-US" sz="2000" dirty="0">
                <a:latin typeface="Arial" panose="020B0604020202020204" pitchFamily="34" charset="0"/>
                <a:cs typeface="Arial" panose="020B0604020202020204" pitchFamily="34" charset="0"/>
              </a:rPr>
              <a:t>which enters the room while maintain room privacy of the user. </a:t>
            </a:r>
            <a:r>
              <a:rPr lang="en-US" sz="2000" dirty="0" smtClean="0">
                <a:latin typeface="Arial" panose="020B0604020202020204" pitchFamily="34" charset="0"/>
                <a:cs typeface="Arial" panose="020B0604020202020204" pitchFamily="34" charset="0"/>
              </a:rPr>
              <a:t>Project includes </a:t>
            </a:r>
            <a:r>
              <a:rPr lang="en-US" sz="2000" dirty="0">
                <a:latin typeface="Arial" panose="020B0604020202020204" pitchFamily="34" charset="0"/>
                <a:cs typeface="Arial" panose="020B0604020202020204" pitchFamily="34" charset="0"/>
              </a:rPr>
              <a:t>design </a:t>
            </a:r>
            <a:r>
              <a:rPr lang="en-US" sz="2000" dirty="0" smtClean="0">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making a prototype model, compile a program using </a:t>
            </a:r>
            <a:r>
              <a:rPr lang="en-US" sz="2000" dirty="0" smtClean="0">
                <a:latin typeface="Arial" panose="020B0604020202020204" pitchFamily="34" charset="0"/>
                <a:cs typeface="Arial" panose="020B0604020202020204" pitchFamily="34" charset="0"/>
              </a:rPr>
              <a:t>Arduino </a:t>
            </a:r>
            <a:r>
              <a:rPr lang="en-US" sz="2000" dirty="0">
                <a:latin typeface="Arial" panose="020B0604020202020204" pitchFamily="34" charset="0"/>
                <a:cs typeface="Arial" panose="020B0604020202020204" pitchFamily="34" charset="0"/>
              </a:rPr>
              <a:t>IDE, </a:t>
            </a:r>
            <a:r>
              <a:rPr lang="en-US" sz="2000" dirty="0" smtClean="0">
                <a:latin typeface="Arial" panose="020B0604020202020204" pitchFamily="34" charset="0"/>
                <a:cs typeface="Arial" panose="020B0604020202020204" pitchFamily="34" charset="0"/>
              </a:rPr>
              <a:t>makes necessary </a:t>
            </a:r>
            <a:r>
              <a:rPr lang="en-US" sz="2000" dirty="0">
                <a:latin typeface="Arial" panose="020B0604020202020204" pitchFamily="34" charset="0"/>
                <a:cs typeface="Arial" panose="020B0604020202020204" pitchFamily="34" charset="0"/>
              </a:rPr>
              <a:t>circuitry </a:t>
            </a:r>
            <a:r>
              <a:rPr lang="en-US" sz="2000" dirty="0" smtClean="0">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DC motor controlling</a:t>
            </a:r>
            <a:r>
              <a:rPr lang="en-US" sz="2000" dirty="0" smtClean="0">
                <a:latin typeface="Arial" panose="020B0604020202020204" pitchFamily="34" charset="0"/>
                <a:cs typeface="Arial" panose="020B0604020202020204" pitchFamily="34" charset="0"/>
              </a:rPr>
              <a:t>.</a:t>
            </a:r>
          </a:p>
          <a:p>
            <a:pPr algn="just">
              <a:buSzPct val="100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overall objective of our project is therefore to design a system that will </a:t>
            </a:r>
            <a:r>
              <a:rPr lang="en-US" sz="2000" dirty="0" smtClean="0">
                <a:latin typeface="Arial" panose="020B0604020202020204" pitchFamily="34" charset="0"/>
                <a:cs typeface="Arial" panose="020B0604020202020204" pitchFamily="34" charset="0"/>
              </a:rPr>
              <a:t>save </a:t>
            </a:r>
            <a:r>
              <a:rPr lang="en-US" sz="2000" dirty="0">
                <a:latin typeface="Arial" panose="020B0604020202020204" pitchFamily="34" charset="0"/>
                <a:cs typeface="Arial" panose="020B0604020202020204" pitchFamily="34" charset="0"/>
              </a:rPr>
              <a:t>energy and money by incorporating indoor lighting and automated blinds to give the </a:t>
            </a:r>
            <a:r>
              <a:rPr lang="en-US" sz="2000" dirty="0" smtClean="0">
                <a:latin typeface="Arial" panose="020B0604020202020204" pitchFamily="34" charset="0"/>
                <a:cs typeface="Arial" panose="020B0604020202020204" pitchFamily="34" charset="0"/>
              </a:rPr>
              <a:t>homeowner </a:t>
            </a:r>
            <a:r>
              <a:rPr lang="en-US" sz="2000" dirty="0">
                <a:latin typeface="Arial" panose="020B0604020202020204" pitchFamily="34" charset="0"/>
                <a:cs typeface="Arial" panose="020B0604020202020204" pitchFamily="34" charset="0"/>
              </a:rPr>
              <a:t>a comfortable amount of light in their homes</a:t>
            </a:r>
            <a:r>
              <a:rPr lang="en-US" sz="2000" dirty="0" smtClean="0">
                <a:latin typeface="Arial" panose="020B0604020202020204" pitchFamily="34" charset="0"/>
                <a:cs typeface="Arial" panose="020B0604020202020204" pitchFamily="34" charset="0"/>
              </a:rPr>
              <a:t>.</a:t>
            </a:r>
          </a:p>
          <a:p>
            <a:pPr algn="just">
              <a:buSzPct val="100000"/>
              <a:buFont typeface="Wingdings" panose="05000000000000000000" pitchFamily="2" charset="2"/>
              <a:buChar char="§"/>
            </a:pPr>
            <a:r>
              <a:rPr lang="en-US" sz="2000" b="1" dirty="0" smtClean="0">
                <a:latin typeface="Arial" panose="020B0604020202020204" pitchFamily="34" charset="0"/>
                <a:cs typeface="Arial" panose="020B0604020202020204" pitchFamily="34" charset="0"/>
              </a:rPr>
              <a:t> Scope :</a:t>
            </a:r>
            <a:endParaRPr lang="en-US" sz="2000" b="1" dirty="0">
              <a:latin typeface="Arial" panose="020B0604020202020204" pitchFamily="34" charset="0"/>
              <a:cs typeface="Arial" panose="020B0604020202020204" pitchFamily="34" charset="0"/>
            </a:endParaRPr>
          </a:p>
          <a:p>
            <a:pPr algn="just">
              <a:buSzPct val="100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	Blind </a:t>
            </a:r>
            <a:r>
              <a:rPr lang="en-US" sz="2000" dirty="0">
                <a:latin typeface="Arial" panose="020B0604020202020204" pitchFamily="34" charset="0"/>
                <a:cs typeface="Arial" panose="020B0604020202020204" pitchFamily="34" charset="0"/>
              </a:rPr>
              <a:t>system prototype consists with several flaps and uses a standard window. Reason </a:t>
            </a:r>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use several flaps is to reduce the motor torque need to control the flaps. This project can be </a:t>
            </a:r>
            <a:r>
              <a:rPr lang="en-US" sz="2000" dirty="0" smtClean="0">
                <a:latin typeface="Arial" panose="020B0604020202020204" pitchFamily="34" charset="0"/>
                <a:cs typeface="Arial" panose="020B0604020202020204" pitchFamily="34" charset="0"/>
              </a:rPr>
              <a:t>developed </a:t>
            </a:r>
            <a:r>
              <a:rPr lang="en-US" sz="2000" dirty="0">
                <a:latin typeface="Arial" panose="020B0604020202020204" pitchFamily="34" charset="0"/>
                <a:cs typeface="Arial" panose="020B0604020202020204" pitchFamily="34" charset="0"/>
              </a:rPr>
              <a:t>in to a solar powered blind system by installing simple circuitry to recharge the </a:t>
            </a:r>
            <a:r>
              <a:rPr lang="en-US" sz="2000" dirty="0" smtClean="0">
                <a:latin typeface="Arial" panose="020B0604020202020204" pitchFamily="34" charset="0"/>
                <a:cs typeface="Arial" panose="020B0604020202020204" pitchFamily="34" charset="0"/>
              </a:rPr>
              <a:t>batteries </a:t>
            </a:r>
            <a:r>
              <a:rPr lang="en-US" sz="2000" dirty="0">
                <a:latin typeface="Arial" panose="020B0604020202020204" pitchFamily="34" charset="0"/>
                <a:cs typeface="Arial" panose="020B0604020202020204" pitchFamily="34" charset="0"/>
              </a:rPr>
              <a:t>in day time. blind system can be developed in to a more advanced device by </a:t>
            </a:r>
            <a:r>
              <a:rPr lang="en-US" sz="2000" dirty="0" smtClean="0">
                <a:latin typeface="Arial" panose="020B0604020202020204" pitchFamily="34" charset="0"/>
                <a:cs typeface="Arial" panose="020B0604020202020204" pitchFamily="34" charset="0"/>
              </a:rPr>
              <a:t>making </a:t>
            </a:r>
            <a:r>
              <a:rPr lang="en-US" sz="2000" dirty="0">
                <a:latin typeface="Arial" panose="020B0604020202020204" pitchFamily="34" charset="0"/>
                <a:cs typeface="Arial" panose="020B0604020202020204" pitchFamily="34" charset="0"/>
              </a:rPr>
              <a:t>switch inputs to automate light bulbs, HVAC systems and advanced security systems.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58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5" y="0"/>
            <a:ext cx="10018711" cy="1216742"/>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Literature survey </a:t>
            </a:r>
            <a:endParaRPr lang="en-IN"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94314" y="1031887"/>
            <a:ext cx="10603373" cy="5393332"/>
          </a:xfrm>
        </p:spPr>
        <p:txBody>
          <a:bodyPr>
            <a:noAutofit/>
          </a:bodyPr>
          <a:lstStyle/>
          <a:p>
            <a:pPr marL="342900" indent="-342900" algn="just">
              <a:buFont typeface="Wingdings" panose="05000000000000000000" pitchFamily="2" charset="2"/>
              <a:buChar char="§"/>
            </a:pPr>
            <a:endParaRPr lang="en-IN" b="1"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b="1" dirty="0">
                <a:latin typeface="Arial" panose="020B0604020202020204" pitchFamily="34" charset="0"/>
                <a:cs typeface="Arial" panose="020B0604020202020204" pitchFamily="34" charset="0"/>
              </a:rPr>
              <a:t>Hunter Douglas (2014) </a:t>
            </a:r>
            <a:r>
              <a:rPr lang="en-US" dirty="0">
                <a:latin typeface="Arial" panose="020B0604020202020204" pitchFamily="34" charset="0"/>
                <a:cs typeface="Arial" panose="020B0604020202020204" pitchFamily="34" charset="0"/>
              </a:rPr>
              <a:t>was the first company to develop a light, aluminum Venetian blind in 1946. Other notable improvements include the use of motors to automatically control the blinds rolling up and/or changing the angle. more popular motorized blinds include a screen that is being controlled to let in sunlight, although motorized venetian blinds are also available. </a:t>
            </a:r>
            <a:endParaRPr lang="en-US"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b="1" dirty="0" smtClean="0">
                <a:latin typeface="Arial" panose="020B0604020202020204" pitchFamily="34" charset="0"/>
                <a:cs typeface="Arial" panose="020B0604020202020204" pitchFamily="34" charset="0"/>
              </a:rPr>
              <a:t>John </a:t>
            </a:r>
            <a:r>
              <a:rPr lang="en-US" b="1" dirty="0">
                <a:latin typeface="Arial" panose="020B0604020202020204" pitchFamily="34" charset="0"/>
                <a:cs typeface="Arial" panose="020B0604020202020204" pitchFamily="34" charset="0"/>
              </a:rPr>
              <a:t>Hampson (2012) </a:t>
            </a:r>
            <a:r>
              <a:rPr lang="en-US" dirty="0">
                <a:latin typeface="Arial" panose="020B0604020202020204" pitchFamily="34" charset="0"/>
                <a:cs typeface="Arial" panose="020B0604020202020204" pitchFamily="34" charset="0"/>
              </a:rPr>
              <a:t>approach stated the history of Venetian window blinds is mostly conjectural, they are thought to have originated in Persia, not Venice. Venetian traders discovered the window coverings through their trade interactions in the East and brought them back to Venice and Paris. To this day, the French call Venetian blinds “Les </a:t>
            </a:r>
            <a:r>
              <a:rPr lang="en-US" dirty="0" err="1">
                <a:latin typeface="Arial" panose="020B0604020202020204" pitchFamily="34" charset="0"/>
                <a:cs typeface="Arial" panose="020B0604020202020204" pitchFamily="34" charset="0"/>
              </a:rPr>
              <a:t>Persienes</a:t>
            </a:r>
            <a:r>
              <a:rPr lang="en-US" dirty="0">
                <a:latin typeface="Arial" panose="020B0604020202020204" pitchFamily="34" charset="0"/>
                <a:cs typeface="Arial" panose="020B0604020202020204" pitchFamily="34" charset="0"/>
              </a:rPr>
              <a:t>,” and remain loyal to their true place of origin. After their introduction to Europe in 1760, they became popular window coverings across the continent.</a:t>
            </a:r>
            <a:endParaRPr lang="en-US"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b="1" dirty="0" err="1">
                <a:latin typeface="Arial" panose="020B0604020202020204" pitchFamily="34" charset="0"/>
                <a:cs typeface="Arial" panose="020B0604020202020204" pitchFamily="34" charset="0"/>
              </a:rPr>
              <a:t>Cuttle</a:t>
            </a:r>
            <a:r>
              <a:rPr lang="en-US" b="1" dirty="0">
                <a:latin typeface="Arial" panose="020B0604020202020204" pitchFamily="34" charset="0"/>
                <a:cs typeface="Arial" panose="020B0604020202020204" pitchFamily="34" charset="0"/>
              </a:rPr>
              <a:t> (1983) </a:t>
            </a:r>
            <a:r>
              <a:rPr lang="en-US" dirty="0">
                <a:latin typeface="Arial" panose="020B0604020202020204" pitchFamily="34" charset="0"/>
                <a:cs typeface="Arial" panose="020B0604020202020204" pitchFamily="34" charset="0"/>
              </a:rPr>
              <a:t>survey also investigate the perceived attribute of windows found that 86% of the participants preferred daylighting over artificial lighting. Results from interviews conducted by Wells (1965) showed that 69% of the participants believe that it is better to work under natural lighting than electric lighting.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320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5" y="1"/>
            <a:ext cx="10018711" cy="1040524"/>
          </a:xfrm>
        </p:spPr>
        <p:txBody>
          <a:bodyPr>
            <a:normAutofit/>
          </a:bodyPr>
          <a:lstStyle/>
          <a:p>
            <a:r>
              <a:rPr lang="en-US" sz="3600" dirty="0" smtClean="0">
                <a:solidFill>
                  <a:srgbClr val="00B050"/>
                </a:solidFill>
                <a:latin typeface="Arial" panose="020B0604020202020204" pitchFamily="34" charset="0"/>
                <a:cs typeface="Arial" panose="020B0604020202020204" pitchFamily="34" charset="0"/>
              </a:rPr>
              <a:t>Design Methodology </a:t>
            </a:r>
            <a:endParaRPr lang="en-IN" sz="3600" dirty="0">
              <a:solidFill>
                <a:srgbClr val="00B05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758784" y="1714160"/>
            <a:ext cx="10674432" cy="3429680"/>
          </a:xfrm>
        </p:spPr>
        <p:txBody>
          <a:bodyPr>
            <a:noAutofit/>
          </a:bodyPr>
          <a:lstStyle/>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aim of the project is to design such as sliding windows are used in house. There are two LDRs used to automate the house. First LDR used to control the window as open/close when sun lights fall on to the LDR. Second LDR used to control the intensity of light in the house according to the sun light intensity using PWM technique system. </a:t>
            </a:r>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basic concept of our automated system is that the position of the blinds is dependent on the intensity of light. A microcontroller receives the level of intensity from a photo resistor and sends an appropriate signal to the motor driver, which then steers the stepper motor to one of two desired states. The first state is referred to as our ground state. The ground state is achieved when ambient light is present at the face of the window. At this particular time, the blinds are turned to a fully open </a:t>
            </a:r>
            <a:r>
              <a:rPr lang="en-US" dirty="0" smtClean="0">
                <a:latin typeface="Arial" panose="020B0604020202020204" pitchFamily="34" charset="0"/>
                <a:cs typeface="Arial" panose="020B0604020202020204" pitchFamily="34" charset="0"/>
              </a:rPr>
              <a:t>position.</a:t>
            </a:r>
          </a:p>
        </p:txBody>
      </p:sp>
    </p:spTree>
    <p:extLst>
      <p:ext uri="{BB962C8B-B14F-4D97-AF65-F5344CB8AC3E}">
        <p14:creationId xmlns:p14="http://schemas.microsoft.com/office/powerpoint/2010/main" val="2599542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851" t="7332" r="4992"/>
          <a:stretch/>
        </p:blipFill>
        <p:spPr>
          <a:xfrm>
            <a:off x="2873477" y="250725"/>
            <a:ext cx="6445046" cy="3168736"/>
          </a:xfrm>
          <a:prstGeom prst="roundRect">
            <a:avLst/>
          </a:prstGeom>
        </p:spPr>
      </p:pic>
      <p:sp>
        <p:nvSpPr>
          <p:cNvPr id="5" name="TextBox 4"/>
          <p:cNvSpPr txBox="1"/>
          <p:nvPr/>
        </p:nvSpPr>
        <p:spPr>
          <a:xfrm flipH="1">
            <a:off x="2029545" y="3819836"/>
            <a:ext cx="8132910" cy="2798202"/>
          </a:xfrm>
          <a:prstGeom prst="rect">
            <a:avLst/>
          </a:prstGeom>
          <a:noFill/>
        </p:spPr>
        <p:txBody>
          <a:bodyPr wrap="square" rtlCol="0">
            <a:spAutoFit/>
          </a:bodyPr>
          <a:lstStyle/>
          <a:p>
            <a:pPr lvl="0" algn="just">
              <a:spcBef>
                <a:spcPct val="20000"/>
              </a:spcBef>
              <a:spcAft>
                <a:spcPts val="600"/>
              </a:spcAft>
              <a:buClr>
                <a:srgbClr val="3494BA">
                  <a:lumMod val="75000"/>
                </a:srgbClr>
              </a:buClr>
              <a:buSzPct val="145000"/>
            </a:pPr>
            <a:r>
              <a:rPr lang="en-IN" sz="2000" b="1" dirty="0">
                <a:solidFill>
                  <a:prstClr val="black"/>
                </a:solidFill>
                <a:latin typeface="Arial" panose="020B0604020202020204" pitchFamily="34" charset="0"/>
                <a:cs typeface="Arial" panose="020B0604020202020204" pitchFamily="34" charset="0"/>
              </a:rPr>
              <a:t>Design Requirements :</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US" sz="2000" dirty="0">
                <a:solidFill>
                  <a:prstClr val="black"/>
                </a:solidFill>
                <a:latin typeface="Arial" panose="020B0604020202020204" pitchFamily="34" charset="0"/>
                <a:cs typeface="Arial" panose="020B0604020202020204" pitchFamily="34" charset="0"/>
              </a:rPr>
              <a:t>Microcontroller </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IN" sz="2000" dirty="0">
                <a:solidFill>
                  <a:prstClr val="black"/>
                </a:solidFill>
                <a:latin typeface="Arial" panose="020B0604020202020204" pitchFamily="34" charset="0"/>
                <a:cs typeface="Arial" panose="020B0604020202020204" pitchFamily="34" charset="0"/>
              </a:rPr>
              <a:t>LDR </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IN" sz="2000" dirty="0" smtClean="0">
                <a:solidFill>
                  <a:prstClr val="black"/>
                </a:solidFill>
                <a:latin typeface="Arial" panose="020B0604020202020204" pitchFamily="34" charset="0"/>
                <a:cs typeface="Arial" panose="020B0604020202020204" pitchFamily="34" charset="0"/>
              </a:rPr>
              <a:t>Lights </a:t>
            </a:r>
            <a:r>
              <a:rPr lang="en-IN" sz="2000" dirty="0">
                <a:solidFill>
                  <a:prstClr val="black"/>
                </a:solidFill>
                <a:latin typeface="Arial" panose="020B0604020202020204" pitchFamily="34" charset="0"/>
                <a:cs typeface="Arial" panose="020B0604020202020204" pitchFamily="34" charset="0"/>
              </a:rPr>
              <a:t>Sensor </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US" sz="2000" dirty="0">
                <a:solidFill>
                  <a:prstClr val="black"/>
                </a:solidFill>
                <a:latin typeface="Arial" panose="020B0604020202020204" pitchFamily="34" charset="0"/>
                <a:cs typeface="Arial" panose="020B0604020202020204" pitchFamily="34" charset="0"/>
              </a:rPr>
              <a:t>Sliding  Window </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IN" sz="2000" dirty="0">
                <a:solidFill>
                  <a:prstClr val="black"/>
                </a:solidFill>
                <a:latin typeface="Arial" panose="020B0604020202020204" pitchFamily="34" charset="0"/>
                <a:cs typeface="Arial" panose="020B0604020202020204" pitchFamily="34" charset="0"/>
              </a:rPr>
              <a:t>Power Supply</a:t>
            </a: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IN" sz="2000" dirty="0">
                <a:solidFill>
                  <a:prstClr val="black"/>
                </a:solidFill>
                <a:latin typeface="Arial" panose="020B0604020202020204" pitchFamily="34" charset="0"/>
                <a:cs typeface="Arial" panose="020B0604020202020204" pitchFamily="34" charset="0"/>
              </a:rPr>
              <a:t>Stepper motor </a:t>
            </a:r>
            <a:endParaRPr lang="en-IN" sz="2000" dirty="0" smtClean="0">
              <a:solidFill>
                <a:prstClr val="black"/>
              </a:solidFill>
              <a:latin typeface="Arial" panose="020B0604020202020204" pitchFamily="34" charset="0"/>
              <a:cs typeface="Arial" panose="020B0604020202020204" pitchFamily="34" charset="0"/>
            </a:endParaRPr>
          </a:p>
          <a:p>
            <a:pPr marL="342900" lvl="0" indent="-342900" algn="just">
              <a:spcBef>
                <a:spcPts val="100"/>
              </a:spcBef>
              <a:spcAft>
                <a:spcPts val="100"/>
              </a:spcAft>
              <a:buClr>
                <a:srgbClr val="3494BA">
                  <a:lumMod val="75000"/>
                </a:srgbClr>
              </a:buClr>
              <a:buSzPct val="100000"/>
              <a:buFont typeface="Wingdings" panose="05000000000000000000" pitchFamily="2" charset="2"/>
              <a:buChar char="§"/>
            </a:pPr>
            <a:r>
              <a:rPr lang="en-IN" sz="2000" dirty="0" smtClean="0">
                <a:solidFill>
                  <a:prstClr val="black"/>
                </a:solidFill>
                <a:latin typeface="Arial" panose="020B0604020202020204" pitchFamily="34" charset="0"/>
                <a:cs typeface="Arial" panose="020B0604020202020204" pitchFamily="34" charset="0"/>
              </a:rPr>
              <a:t>Bipolar </a:t>
            </a:r>
            <a:r>
              <a:rPr lang="en-IN" sz="2000" dirty="0">
                <a:solidFill>
                  <a:prstClr val="black"/>
                </a:solidFill>
                <a:latin typeface="Arial" panose="020B0604020202020204" pitchFamily="34" charset="0"/>
                <a:cs typeface="Arial" panose="020B0604020202020204" pitchFamily="34" charset="0"/>
              </a:rPr>
              <a:t>Stepper Motor </a:t>
            </a:r>
          </a:p>
        </p:txBody>
      </p:sp>
    </p:spTree>
    <p:extLst>
      <p:ext uri="{BB962C8B-B14F-4D97-AF65-F5344CB8AC3E}">
        <p14:creationId xmlns:p14="http://schemas.microsoft.com/office/powerpoint/2010/main" val="413910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390</TotalTime>
  <Words>1598</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Corbel</vt:lpstr>
      <vt:lpstr>Times New Roman</vt:lpstr>
      <vt:lpstr>Wingdings</vt:lpstr>
      <vt:lpstr>Parallax</vt:lpstr>
      <vt:lpstr>PowerPoint Presentation</vt:lpstr>
      <vt:lpstr>PowerPoint Presentation</vt:lpstr>
      <vt:lpstr>Flow of Presentation</vt:lpstr>
      <vt:lpstr>Abstract</vt:lpstr>
      <vt:lpstr>Introduction </vt:lpstr>
      <vt:lpstr>Objective &amp; Scope </vt:lpstr>
      <vt:lpstr>Literature survey </vt:lpstr>
      <vt:lpstr>Design Methodology </vt:lpstr>
      <vt:lpstr>PowerPoint Presentation</vt:lpstr>
      <vt:lpstr>Applications </vt:lpstr>
      <vt:lpstr>Advantages &amp; Disadvantages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Sutar</dc:creator>
  <cp:lastModifiedBy>Krishna Sutar</cp:lastModifiedBy>
  <cp:revision>37</cp:revision>
  <dcterms:created xsi:type="dcterms:W3CDTF">2021-03-05T04:06:58Z</dcterms:created>
  <dcterms:modified xsi:type="dcterms:W3CDTF">2021-03-05T20:36:05Z</dcterms:modified>
</cp:coreProperties>
</file>