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59"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vesh" userId="1722190df5fdb8a3" providerId="LiveId" clId="{07B4A679-8932-49C0-95A0-A875629ACE26}"/>
    <pc:docChg chg="undo redo custSel addSld modSld">
      <pc:chgData name="Bhavesh" userId="1722190df5fdb8a3" providerId="LiveId" clId="{07B4A679-8932-49C0-95A0-A875629ACE26}" dt="2022-07-16T15:55:53.851" v="1474" actId="20577"/>
      <pc:docMkLst>
        <pc:docMk/>
      </pc:docMkLst>
      <pc:sldChg chg="modSp mod">
        <pc:chgData name="Bhavesh" userId="1722190df5fdb8a3" providerId="LiveId" clId="{07B4A679-8932-49C0-95A0-A875629ACE26}" dt="2022-07-16T15:30:36.754" v="260" actId="20577"/>
        <pc:sldMkLst>
          <pc:docMk/>
          <pc:sldMk cId="1727206143" sldId="256"/>
        </pc:sldMkLst>
        <pc:spChg chg="mod">
          <ac:chgData name="Bhavesh" userId="1722190df5fdb8a3" providerId="LiveId" clId="{07B4A679-8932-49C0-95A0-A875629ACE26}" dt="2022-07-16T15:30:36.754" v="260" actId="20577"/>
          <ac:spMkLst>
            <pc:docMk/>
            <pc:sldMk cId="1727206143" sldId="256"/>
            <ac:spMk id="3" creationId="{B3CE1CD9-3EB9-E875-7003-7F8CF55C46EA}"/>
          </ac:spMkLst>
        </pc:spChg>
      </pc:sldChg>
      <pc:sldChg chg="modSp mod">
        <pc:chgData name="Bhavesh" userId="1722190df5fdb8a3" providerId="LiveId" clId="{07B4A679-8932-49C0-95A0-A875629ACE26}" dt="2022-07-16T14:01:52.208" v="203" actId="20577"/>
        <pc:sldMkLst>
          <pc:docMk/>
          <pc:sldMk cId="1938274294" sldId="262"/>
        </pc:sldMkLst>
        <pc:spChg chg="mod">
          <ac:chgData name="Bhavesh" userId="1722190df5fdb8a3" providerId="LiveId" clId="{07B4A679-8932-49C0-95A0-A875629ACE26}" dt="2022-07-16T14:01:52.208" v="203" actId="20577"/>
          <ac:spMkLst>
            <pc:docMk/>
            <pc:sldMk cId="1938274294" sldId="262"/>
            <ac:spMk id="3" creationId="{F781EBD9-674C-89C0-9477-4B03F191C1BF}"/>
          </ac:spMkLst>
        </pc:spChg>
      </pc:sldChg>
      <pc:sldChg chg="modSp new mod">
        <pc:chgData name="Bhavesh" userId="1722190df5fdb8a3" providerId="LiveId" clId="{07B4A679-8932-49C0-95A0-A875629ACE26}" dt="2022-07-16T15:55:53.851" v="1474" actId="20577"/>
        <pc:sldMkLst>
          <pc:docMk/>
          <pc:sldMk cId="954664616" sldId="263"/>
        </pc:sldMkLst>
        <pc:spChg chg="mod">
          <ac:chgData name="Bhavesh" userId="1722190df5fdb8a3" providerId="LiveId" clId="{07B4A679-8932-49C0-95A0-A875629ACE26}" dt="2022-07-16T15:31:22.485" v="295" actId="14100"/>
          <ac:spMkLst>
            <pc:docMk/>
            <pc:sldMk cId="954664616" sldId="263"/>
            <ac:spMk id="2" creationId="{F8629BA0-8A54-8EEF-75EE-8274FB9F7279}"/>
          </ac:spMkLst>
        </pc:spChg>
        <pc:spChg chg="mod">
          <ac:chgData name="Bhavesh" userId="1722190df5fdb8a3" providerId="LiveId" clId="{07B4A679-8932-49C0-95A0-A875629ACE26}" dt="2022-07-16T15:55:53.851" v="1474" actId="20577"/>
          <ac:spMkLst>
            <pc:docMk/>
            <pc:sldMk cId="954664616" sldId="263"/>
            <ac:spMk id="3" creationId="{D22DD0B4-4996-E52E-AE21-4E4FDEC9738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38DC9-9B59-3517-E64B-097347B18D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DC0AE13-1ABC-3AD8-207E-5626C54A38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8DC1193-F378-234E-D7F0-248D025EE38C}"/>
              </a:ext>
            </a:extLst>
          </p:cNvPr>
          <p:cNvSpPr>
            <a:spLocks noGrp="1"/>
          </p:cNvSpPr>
          <p:nvPr>
            <p:ph type="dt" sz="half" idx="10"/>
          </p:nvPr>
        </p:nvSpPr>
        <p:spPr/>
        <p:txBody>
          <a:bodyPr/>
          <a:lstStyle/>
          <a:p>
            <a:fld id="{C5064EEA-9B9D-40F9-A190-1C910705CFE6}" type="datetimeFigureOut">
              <a:rPr lang="en-IN" smtClean="0"/>
              <a:t>16-07-2022</a:t>
            </a:fld>
            <a:endParaRPr lang="en-IN"/>
          </a:p>
        </p:txBody>
      </p:sp>
      <p:sp>
        <p:nvSpPr>
          <p:cNvPr id="5" name="Footer Placeholder 4">
            <a:extLst>
              <a:ext uri="{FF2B5EF4-FFF2-40B4-BE49-F238E27FC236}">
                <a16:creationId xmlns:a16="http://schemas.microsoft.com/office/drawing/2014/main" id="{C837BDF6-8799-A5B4-0443-128E3442B4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C026B9-3656-6119-E9EE-DC7AD4A192AA}"/>
              </a:ext>
            </a:extLst>
          </p:cNvPr>
          <p:cNvSpPr>
            <a:spLocks noGrp="1"/>
          </p:cNvSpPr>
          <p:nvPr>
            <p:ph type="sldNum" sz="quarter" idx="12"/>
          </p:nvPr>
        </p:nvSpPr>
        <p:spPr/>
        <p:txBody>
          <a:bodyPr/>
          <a:lstStyle/>
          <a:p>
            <a:fld id="{0063375A-8AC1-4935-AEA7-79F2AF6432D2}" type="slidenum">
              <a:rPr lang="en-IN" smtClean="0"/>
              <a:t>‹#›</a:t>
            </a:fld>
            <a:endParaRPr lang="en-IN"/>
          </a:p>
        </p:txBody>
      </p:sp>
    </p:spTree>
    <p:extLst>
      <p:ext uri="{BB962C8B-B14F-4D97-AF65-F5344CB8AC3E}">
        <p14:creationId xmlns:p14="http://schemas.microsoft.com/office/powerpoint/2010/main" val="4057855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16129-DFC7-3A91-DD70-8958C5D2B5D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76AB6D7-0E97-C5AB-E561-F518C3D924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33BA8E-65A3-23F4-BA42-D34FE7AB86A9}"/>
              </a:ext>
            </a:extLst>
          </p:cNvPr>
          <p:cNvSpPr>
            <a:spLocks noGrp="1"/>
          </p:cNvSpPr>
          <p:nvPr>
            <p:ph type="dt" sz="half" idx="10"/>
          </p:nvPr>
        </p:nvSpPr>
        <p:spPr/>
        <p:txBody>
          <a:bodyPr/>
          <a:lstStyle/>
          <a:p>
            <a:fld id="{C5064EEA-9B9D-40F9-A190-1C910705CFE6}" type="datetimeFigureOut">
              <a:rPr lang="en-IN" smtClean="0"/>
              <a:t>16-07-2022</a:t>
            </a:fld>
            <a:endParaRPr lang="en-IN"/>
          </a:p>
        </p:txBody>
      </p:sp>
      <p:sp>
        <p:nvSpPr>
          <p:cNvPr id="5" name="Footer Placeholder 4">
            <a:extLst>
              <a:ext uri="{FF2B5EF4-FFF2-40B4-BE49-F238E27FC236}">
                <a16:creationId xmlns:a16="http://schemas.microsoft.com/office/drawing/2014/main" id="{EBA3CDC5-B867-6CB6-1B92-C0C282387A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70E9D7-9C0B-65A9-4543-2DE455B69586}"/>
              </a:ext>
            </a:extLst>
          </p:cNvPr>
          <p:cNvSpPr>
            <a:spLocks noGrp="1"/>
          </p:cNvSpPr>
          <p:nvPr>
            <p:ph type="sldNum" sz="quarter" idx="12"/>
          </p:nvPr>
        </p:nvSpPr>
        <p:spPr/>
        <p:txBody>
          <a:bodyPr/>
          <a:lstStyle/>
          <a:p>
            <a:fld id="{0063375A-8AC1-4935-AEA7-79F2AF6432D2}" type="slidenum">
              <a:rPr lang="en-IN" smtClean="0"/>
              <a:t>‹#›</a:t>
            </a:fld>
            <a:endParaRPr lang="en-IN"/>
          </a:p>
        </p:txBody>
      </p:sp>
    </p:spTree>
    <p:extLst>
      <p:ext uri="{BB962C8B-B14F-4D97-AF65-F5344CB8AC3E}">
        <p14:creationId xmlns:p14="http://schemas.microsoft.com/office/powerpoint/2010/main" val="1647176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8EC442-3444-5EE6-5BBA-EA60F91F4C1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C5E9192-B544-E859-4BE1-69F69AF20D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46A909-CEF9-2719-45DE-D900CF5917E4}"/>
              </a:ext>
            </a:extLst>
          </p:cNvPr>
          <p:cNvSpPr>
            <a:spLocks noGrp="1"/>
          </p:cNvSpPr>
          <p:nvPr>
            <p:ph type="dt" sz="half" idx="10"/>
          </p:nvPr>
        </p:nvSpPr>
        <p:spPr/>
        <p:txBody>
          <a:bodyPr/>
          <a:lstStyle/>
          <a:p>
            <a:fld id="{C5064EEA-9B9D-40F9-A190-1C910705CFE6}" type="datetimeFigureOut">
              <a:rPr lang="en-IN" smtClean="0"/>
              <a:t>16-07-2022</a:t>
            </a:fld>
            <a:endParaRPr lang="en-IN"/>
          </a:p>
        </p:txBody>
      </p:sp>
      <p:sp>
        <p:nvSpPr>
          <p:cNvPr id="5" name="Footer Placeholder 4">
            <a:extLst>
              <a:ext uri="{FF2B5EF4-FFF2-40B4-BE49-F238E27FC236}">
                <a16:creationId xmlns:a16="http://schemas.microsoft.com/office/drawing/2014/main" id="{57CF1CF2-684B-3436-013E-53DAB7DE66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A41D96-0471-DAB5-0BCD-8CC4154D95F6}"/>
              </a:ext>
            </a:extLst>
          </p:cNvPr>
          <p:cNvSpPr>
            <a:spLocks noGrp="1"/>
          </p:cNvSpPr>
          <p:nvPr>
            <p:ph type="sldNum" sz="quarter" idx="12"/>
          </p:nvPr>
        </p:nvSpPr>
        <p:spPr/>
        <p:txBody>
          <a:bodyPr/>
          <a:lstStyle/>
          <a:p>
            <a:fld id="{0063375A-8AC1-4935-AEA7-79F2AF6432D2}" type="slidenum">
              <a:rPr lang="en-IN" smtClean="0"/>
              <a:t>‹#›</a:t>
            </a:fld>
            <a:endParaRPr lang="en-IN"/>
          </a:p>
        </p:txBody>
      </p:sp>
    </p:spTree>
    <p:extLst>
      <p:ext uri="{BB962C8B-B14F-4D97-AF65-F5344CB8AC3E}">
        <p14:creationId xmlns:p14="http://schemas.microsoft.com/office/powerpoint/2010/main" val="4147038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00981-626F-8E10-4A77-96A0E6D807F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B4BF2B7-179F-23A0-460D-375E28F242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EC6984-A14B-DE58-91DB-EFC8CA4D119D}"/>
              </a:ext>
            </a:extLst>
          </p:cNvPr>
          <p:cNvSpPr>
            <a:spLocks noGrp="1"/>
          </p:cNvSpPr>
          <p:nvPr>
            <p:ph type="dt" sz="half" idx="10"/>
          </p:nvPr>
        </p:nvSpPr>
        <p:spPr/>
        <p:txBody>
          <a:bodyPr/>
          <a:lstStyle/>
          <a:p>
            <a:fld id="{C5064EEA-9B9D-40F9-A190-1C910705CFE6}" type="datetimeFigureOut">
              <a:rPr lang="en-IN" smtClean="0"/>
              <a:t>16-07-2022</a:t>
            </a:fld>
            <a:endParaRPr lang="en-IN"/>
          </a:p>
        </p:txBody>
      </p:sp>
      <p:sp>
        <p:nvSpPr>
          <p:cNvPr id="5" name="Footer Placeholder 4">
            <a:extLst>
              <a:ext uri="{FF2B5EF4-FFF2-40B4-BE49-F238E27FC236}">
                <a16:creationId xmlns:a16="http://schemas.microsoft.com/office/drawing/2014/main" id="{45621A4C-9C8D-D7BE-741A-3FE6935B66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7770E8-EB1B-EB4B-54BF-3FC2162C37FD}"/>
              </a:ext>
            </a:extLst>
          </p:cNvPr>
          <p:cNvSpPr>
            <a:spLocks noGrp="1"/>
          </p:cNvSpPr>
          <p:nvPr>
            <p:ph type="sldNum" sz="quarter" idx="12"/>
          </p:nvPr>
        </p:nvSpPr>
        <p:spPr/>
        <p:txBody>
          <a:bodyPr/>
          <a:lstStyle/>
          <a:p>
            <a:fld id="{0063375A-8AC1-4935-AEA7-79F2AF6432D2}" type="slidenum">
              <a:rPr lang="en-IN" smtClean="0"/>
              <a:t>‹#›</a:t>
            </a:fld>
            <a:endParaRPr lang="en-IN"/>
          </a:p>
        </p:txBody>
      </p:sp>
    </p:spTree>
    <p:extLst>
      <p:ext uri="{BB962C8B-B14F-4D97-AF65-F5344CB8AC3E}">
        <p14:creationId xmlns:p14="http://schemas.microsoft.com/office/powerpoint/2010/main" val="3034144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B4486-E161-53FB-D113-E2C4B8AF4A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D8C7B8C-F36A-3C54-2127-5BA7F42B4A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F7C065-C48F-08C0-541D-59B4D741CF1B}"/>
              </a:ext>
            </a:extLst>
          </p:cNvPr>
          <p:cNvSpPr>
            <a:spLocks noGrp="1"/>
          </p:cNvSpPr>
          <p:nvPr>
            <p:ph type="dt" sz="half" idx="10"/>
          </p:nvPr>
        </p:nvSpPr>
        <p:spPr/>
        <p:txBody>
          <a:bodyPr/>
          <a:lstStyle/>
          <a:p>
            <a:fld id="{C5064EEA-9B9D-40F9-A190-1C910705CFE6}" type="datetimeFigureOut">
              <a:rPr lang="en-IN" smtClean="0"/>
              <a:t>16-07-2022</a:t>
            </a:fld>
            <a:endParaRPr lang="en-IN"/>
          </a:p>
        </p:txBody>
      </p:sp>
      <p:sp>
        <p:nvSpPr>
          <p:cNvPr id="5" name="Footer Placeholder 4">
            <a:extLst>
              <a:ext uri="{FF2B5EF4-FFF2-40B4-BE49-F238E27FC236}">
                <a16:creationId xmlns:a16="http://schemas.microsoft.com/office/drawing/2014/main" id="{84699D6F-336C-3F0B-3B9E-655129681D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37FC43-9206-3973-A601-F10004DB0244}"/>
              </a:ext>
            </a:extLst>
          </p:cNvPr>
          <p:cNvSpPr>
            <a:spLocks noGrp="1"/>
          </p:cNvSpPr>
          <p:nvPr>
            <p:ph type="sldNum" sz="quarter" idx="12"/>
          </p:nvPr>
        </p:nvSpPr>
        <p:spPr/>
        <p:txBody>
          <a:bodyPr/>
          <a:lstStyle/>
          <a:p>
            <a:fld id="{0063375A-8AC1-4935-AEA7-79F2AF6432D2}" type="slidenum">
              <a:rPr lang="en-IN" smtClean="0"/>
              <a:t>‹#›</a:t>
            </a:fld>
            <a:endParaRPr lang="en-IN"/>
          </a:p>
        </p:txBody>
      </p:sp>
    </p:spTree>
    <p:extLst>
      <p:ext uri="{BB962C8B-B14F-4D97-AF65-F5344CB8AC3E}">
        <p14:creationId xmlns:p14="http://schemas.microsoft.com/office/powerpoint/2010/main" val="4290917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00190-D872-DEE7-9C69-6B9A2A1C55E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339E2EB-2B14-3C51-B605-4914D36853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229531B-2660-3017-E4CB-FFD036E0123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D221EA8-9240-A023-3CC5-8785E0B11F8F}"/>
              </a:ext>
            </a:extLst>
          </p:cNvPr>
          <p:cNvSpPr>
            <a:spLocks noGrp="1"/>
          </p:cNvSpPr>
          <p:nvPr>
            <p:ph type="dt" sz="half" idx="10"/>
          </p:nvPr>
        </p:nvSpPr>
        <p:spPr/>
        <p:txBody>
          <a:bodyPr/>
          <a:lstStyle/>
          <a:p>
            <a:fld id="{C5064EEA-9B9D-40F9-A190-1C910705CFE6}" type="datetimeFigureOut">
              <a:rPr lang="en-IN" smtClean="0"/>
              <a:t>16-07-2022</a:t>
            </a:fld>
            <a:endParaRPr lang="en-IN"/>
          </a:p>
        </p:txBody>
      </p:sp>
      <p:sp>
        <p:nvSpPr>
          <p:cNvPr id="6" name="Footer Placeholder 5">
            <a:extLst>
              <a:ext uri="{FF2B5EF4-FFF2-40B4-BE49-F238E27FC236}">
                <a16:creationId xmlns:a16="http://schemas.microsoft.com/office/drawing/2014/main" id="{3B96A28D-5889-8A8C-2E4C-54856EDC5B9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F6C5B6C-9C74-1EFA-02BA-164CEFDF8FE7}"/>
              </a:ext>
            </a:extLst>
          </p:cNvPr>
          <p:cNvSpPr>
            <a:spLocks noGrp="1"/>
          </p:cNvSpPr>
          <p:nvPr>
            <p:ph type="sldNum" sz="quarter" idx="12"/>
          </p:nvPr>
        </p:nvSpPr>
        <p:spPr/>
        <p:txBody>
          <a:bodyPr/>
          <a:lstStyle/>
          <a:p>
            <a:fld id="{0063375A-8AC1-4935-AEA7-79F2AF6432D2}" type="slidenum">
              <a:rPr lang="en-IN" smtClean="0"/>
              <a:t>‹#›</a:t>
            </a:fld>
            <a:endParaRPr lang="en-IN"/>
          </a:p>
        </p:txBody>
      </p:sp>
    </p:spTree>
    <p:extLst>
      <p:ext uri="{BB962C8B-B14F-4D97-AF65-F5344CB8AC3E}">
        <p14:creationId xmlns:p14="http://schemas.microsoft.com/office/powerpoint/2010/main" val="1057245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4D46B-2FDD-B9BC-3633-18477D89FA7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DA3AC95-5698-2581-1BB9-411CEEACBC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907A49-016C-6122-B878-D2573BB668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FCA3354-4165-B469-1B1E-3B6D9EBDEA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0DC14F-0B99-0774-A31C-CFACC2689B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6C5236B-DF95-9297-C81E-C636A484E83C}"/>
              </a:ext>
            </a:extLst>
          </p:cNvPr>
          <p:cNvSpPr>
            <a:spLocks noGrp="1"/>
          </p:cNvSpPr>
          <p:nvPr>
            <p:ph type="dt" sz="half" idx="10"/>
          </p:nvPr>
        </p:nvSpPr>
        <p:spPr/>
        <p:txBody>
          <a:bodyPr/>
          <a:lstStyle/>
          <a:p>
            <a:fld id="{C5064EEA-9B9D-40F9-A190-1C910705CFE6}" type="datetimeFigureOut">
              <a:rPr lang="en-IN" smtClean="0"/>
              <a:t>16-07-2022</a:t>
            </a:fld>
            <a:endParaRPr lang="en-IN"/>
          </a:p>
        </p:txBody>
      </p:sp>
      <p:sp>
        <p:nvSpPr>
          <p:cNvPr id="8" name="Footer Placeholder 7">
            <a:extLst>
              <a:ext uri="{FF2B5EF4-FFF2-40B4-BE49-F238E27FC236}">
                <a16:creationId xmlns:a16="http://schemas.microsoft.com/office/drawing/2014/main" id="{6613CA16-DB93-6900-C190-846940FD4AA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A813BC1-15FC-FCDE-8B77-7129101E5CFC}"/>
              </a:ext>
            </a:extLst>
          </p:cNvPr>
          <p:cNvSpPr>
            <a:spLocks noGrp="1"/>
          </p:cNvSpPr>
          <p:nvPr>
            <p:ph type="sldNum" sz="quarter" idx="12"/>
          </p:nvPr>
        </p:nvSpPr>
        <p:spPr/>
        <p:txBody>
          <a:bodyPr/>
          <a:lstStyle/>
          <a:p>
            <a:fld id="{0063375A-8AC1-4935-AEA7-79F2AF6432D2}" type="slidenum">
              <a:rPr lang="en-IN" smtClean="0"/>
              <a:t>‹#›</a:t>
            </a:fld>
            <a:endParaRPr lang="en-IN"/>
          </a:p>
        </p:txBody>
      </p:sp>
    </p:spTree>
    <p:extLst>
      <p:ext uri="{BB962C8B-B14F-4D97-AF65-F5344CB8AC3E}">
        <p14:creationId xmlns:p14="http://schemas.microsoft.com/office/powerpoint/2010/main" val="3212911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AEF0E-90FA-66AE-3256-47512096904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B67BF9C-FF3D-AE22-8E4D-D0D28CD4D6B6}"/>
              </a:ext>
            </a:extLst>
          </p:cNvPr>
          <p:cNvSpPr>
            <a:spLocks noGrp="1"/>
          </p:cNvSpPr>
          <p:nvPr>
            <p:ph type="dt" sz="half" idx="10"/>
          </p:nvPr>
        </p:nvSpPr>
        <p:spPr/>
        <p:txBody>
          <a:bodyPr/>
          <a:lstStyle/>
          <a:p>
            <a:fld id="{C5064EEA-9B9D-40F9-A190-1C910705CFE6}" type="datetimeFigureOut">
              <a:rPr lang="en-IN" smtClean="0"/>
              <a:t>16-07-2022</a:t>
            </a:fld>
            <a:endParaRPr lang="en-IN"/>
          </a:p>
        </p:txBody>
      </p:sp>
      <p:sp>
        <p:nvSpPr>
          <p:cNvPr id="4" name="Footer Placeholder 3">
            <a:extLst>
              <a:ext uri="{FF2B5EF4-FFF2-40B4-BE49-F238E27FC236}">
                <a16:creationId xmlns:a16="http://schemas.microsoft.com/office/drawing/2014/main" id="{E6072E2D-9152-6A27-7A38-969D9E963BD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03BEE9C-D1EB-3C3B-76BC-7DE03DE9D958}"/>
              </a:ext>
            </a:extLst>
          </p:cNvPr>
          <p:cNvSpPr>
            <a:spLocks noGrp="1"/>
          </p:cNvSpPr>
          <p:nvPr>
            <p:ph type="sldNum" sz="quarter" idx="12"/>
          </p:nvPr>
        </p:nvSpPr>
        <p:spPr/>
        <p:txBody>
          <a:bodyPr/>
          <a:lstStyle/>
          <a:p>
            <a:fld id="{0063375A-8AC1-4935-AEA7-79F2AF6432D2}" type="slidenum">
              <a:rPr lang="en-IN" smtClean="0"/>
              <a:t>‹#›</a:t>
            </a:fld>
            <a:endParaRPr lang="en-IN"/>
          </a:p>
        </p:txBody>
      </p:sp>
    </p:spTree>
    <p:extLst>
      <p:ext uri="{BB962C8B-B14F-4D97-AF65-F5344CB8AC3E}">
        <p14:creationId xmlns:p14="http://schemas.microsoft.com/office/powerpoint/2010/main" val="283318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09BE3A-A810-1206-8456-D6F9E4242083}"/>
              </a:ext>
            </a:extLst>
          </p:cNvPr>
          <p:cNvSpPr>
            <a:spLocks noGrp="1"/>
          </p:cNvSpPr>
          <p:nvPr>
            <p:ph type="dt" sz="half" idx="10"/>
          </p:nvPr>
        </p:nvSpPr>
        <p:spPr/>
        <p:txBody>
          <a:bodyPr/>
          <a:lstStyle/>
          <a:p>
            <a:fld id="{C5064EEA-9B9D-40F9-A190-1C910705CFE6}" type="datetimeFigureOut">
              <a:rPr lang="en-IN" smtClean="0"/>
              <a:t>16-07-2022</a:t>
            </a:fld>
            <a:endParaRPr lang="en-IN"/>
          </a:p>
        </p:txBody>
      </p:sp>
      <p:sp>
        <p:nvSpPr>
          <p:cNvPr id="3" name="Footer Placeholder 2">
            <a:extLst>
              <a:ext uri="{FF2B5EF4-FFF2-40B4-BE49-F238E27FC236}">
                <a16:creationId xmlns:a16="http://schemas.microsoft.com/office/drawing/2014/main" id="{5BB64897-36C9-BF26-123A-95535608E72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0F46CA9-79CE-1B86-2403-3ACB3847249E}"/>
              </a:ext>
            </a:extLst>
          </p:cNvPr>
          <p:cNvSpPr>
            <a:spLocks noGrp="1"/>
          </p:cNvSpPr>
          <p:nvPr>
            <p:ph type="sldNum" sz="quarter" idx="12"/>
          </p:nvPr>
        </p:nvSpPr>
        <p:spPr/>
        <p:txBody>
          <a:bodyPr/>
          <a:lstStyle/>
          <a:p>
            <a:fld id="{0063375A-8AC1-4935-AEA7-79F2AF6432D2}" type="slidenum">
              <a:rPr lang="en-IN" smtClean="0"/>
              <a:t>‹#›</a:t>
            </a:fld>
            <a:endParaRPr lang="en-IN"/>
          </a:p>
        </p:txBody>
      </p:sp>
    </p:spTree>
    <p:extLst>
      <p:ext uri="{BB962C8B-B14F-4D97-AF65-F5344CB8AC3E}">
        <p14:creationId xmlns:p14="http://schemas.microsoft.com/office/powerpoint/2010/main" val="3359888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6E508-0E5B-2F22-8025-D46714C171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497692B-270C-D584-98EE-E982F2FADE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928AD33-FC33-D86B-103C-157E95CD7F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90CECF-3F4E-4E8B-E910-1870CA1F14E9}"/>
              </a:ext>
            </a:extLst>
          </p:cNvPr>
          <p:cNvSpPr>
            <a:spLocks noGrp="1"/>
          </p:cNvSpPr>
          <p:nvPr>
            <p:ph type="dt" sz="half" idx="10"/>
          </p:nvPr>
        </p:nvSpPr>
        <p:spPr/>
        <p:txBody>
          <a:bodyPr/>
          <a:lstStyle/>
          <a:p>
            <a:fld id="{C5064EEA-9B9D-40F9-A190-1C910705CFE6}" type="datetimeFigureOut">
              <a:rPr lang="en-IN" smtClean="0"/>
              <a:t>16-07-2022</a:t>
            </a:fld>
            <a:endParaRPr lang="en-IN"/>
          </a:p>
        </p:txBody>
      </p:sp>
      <p:sp>
        <p:nvSpPr>
          <p:cNvPr id="6" name="Footer Placeholder 5">
            <a:extLst>
              <a:ext uri="{FF2B5EF4-FFF2-40B4-BE49-F238E27FC236}">
                <a16:creationId xmlns:a16="http://schemas.microsoft.com/office/drawing/2014/main" id="{25225BD1-CD65-BE7B-D108-47A2630012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580882C-167C-AE33-ECD9-FE4AE364F46D}"/>
              </a:ext>
            </a:extLst>
          </p:cNvPr>
          <p:cNvSpPr>
            <a:spLocks noGrp="1"/>
          </p:cNvSpPr>
          <p:nvPr>
            <p:ph type="sldNum" sz="quarter" idx="12"/>
          </p:nvPr>
        </p:nvSpPr>
        <p:spPr/>
        <p:txBody>
          <a:bodyPr/>
          <a:lstStyle/>
          <a:p>
            <a:fld id="{0063375A-8AC1-4935-AEA7-79F2AF6432D2}" type="slidenum">
              <a:rPr lang="en-IN" smtClean="0"/>
              <a:t>‹#›</a:t>
            </a:fld>
            <a:endParaRPr lang="en-IN"/>
          </a:p>
        </p:txBody>
      </p:sp>
    </p:spTree>
    <p:extLst>
      <p:ext uri="{BB962C8B-B14F-4D97-AF65-F5344CB8AC3E}">
        <p14:creationId xmlns:p14="http://schemas.microsoft.com/office/powerpoint/2010/main" val="2378239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649F1-73E7-B198-825A-FB8AD6D356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8B047AC-4E33-98C2-E5DE-00A17D38CA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BCD58E4-804E-65BE-02C5-69448E46B7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A368C9-049C-0CC0-2EAA-44413B6CA823}"/>
              </a:ext>
            </a:extLst>
          </p:cNvPr>
          <p:cNvSpPr>
            <a:spLocks noGrp="1"/>
          </p:cNvSpPr>
          <p:nvPr>
            <p:ph type="dt" sz="half" idx="10"/>
          </p:nvPr>
        </p:nvSpPr>
        <p:spPr/>
        <p:txBody>
          <a:bodyPr/>
          <a:lstStyle/>
          <a:p>
            <a:fld id="{C5064EEA-9B9D-40F9-A190-1C910705CFE6}" type="datetimeFigureOut">
              <a:rPr lang="en-IN" smtClean="0"/>
              <a:t>16-07-2022</a:t>
            </a:fld>
            <a:endParaRPr lang="en-IN"/>
          </a:p>
        </p:txBody>
      </p:sp>
      <p:sp>
        <p:nvSpPr>
          <p:cNvPr id="6" name="Footer Placeholder 5">
            <a:extLst>
              <a:ext uri="{FF2B5EF4-FFF2-40B4-BE49-F238E27FC236}">
                <a16:creationId xmlns:a16="http://schemas.microsoft.com/office/drawing/2014/main" id="{597D0066-5ED8-9B6B-588B-6F88FFC8287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A032C06-797C-4496-93D4-E8437B251D0F}"/>
              </a:ext>
            </a:extLst>
          </p:cNvPr>
          <p:cNvSpPr>
            <a:spLocks noGrp="1"/>
          </p:cNvSpPr>
          <p:nvPr>
            <p:ph type="sldNum" sz="quarter" idx="12"/>
          </p:nvPr>
        </p:nvSpPr>
        <p:spPr/>
        <p:txBody>
          <a:bodyPr/>
          <a:lstStyle/>
          <a:p>
            <a:fld id="{0063375A-8AC1-4935-AEA7-79F2AF6432D2}" type="slidenum">
              <a:rPr lang="en-IN" smtClean="0"/>
              <a:t>‹#›</a:t>
            </a:fld>
            <a:endParaRPr lang="en-IN"/>
          </a:p>
        </p:txBody>
      </p:sp>
    </p:spTree>
    <p:extLst>
      <p:ext uri="{BB962C8B-B14F-4D97-AF65-F5344CB8AC3E}">
        <p14:creationId xmlns:p14="http://schemas.microsoft.com/office/powerpoint/2010/main" val="3435244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BC908B-3E96-FDFC-B4EC-C2992F1D45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74EC173-64C5-D5C4-B5EE-B2D8D43E9E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480C68-2748-3358-58E9-EDBF06D3BA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064EEA-9B9D-40F9-A190-1C910705CFE6}" type="datetimeFigureOut">
              <a:rPr lang="en-IN" smtClean="0"/>
              <a:t>16-07-2022</a:t>
            </a:fld>
            <a:endParaRPr lang="en-IN"/>
          </a:p>
        </p:txBody>
      </p:sp>
      <p:sp>
        <p:nvSpPr>
          <p:cNvPr id="5" name="Footer Placeholder 4">
            <a:extLst>
              <a:ext uri="{FF2B5EF4-FFF2-40B4-BE49-F238E27FC236}">
                <a16:creationId xmlns:a16="http://schemas.microsoft.com/office/drawing/2014/main" id="{21217441-121F-A891-3EB6-42C380A9B0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8EF14D9-E703-2BE1-AC60-6B570574D3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63375A-8AC1-4935-AEA7-79F2AF6432D2}" type="slidenum">
              <a:rPr lang="en-IN" smtClean="0"/>
              <a:t>‹#›</a:t>
            </a:fld>
            <a:endParaRPr lang="en-IN"/>
          </a:p>
        </p:txBody>
      </p:sp>
    </p:spTree>
    <p:extLst>
      <p:ext uri="{BB962C8B-B14F-4D97-AF65-F5344CB8AC3E}">
        <p14:creationId xmlns:p14="http://schemas.microsoft.com/office/powerpoint/2010/main" val="34049583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75785-EC10-DA22-B90F-CA76B5EE35BD}"/>
              </a:ext>
            </a:extLst>
          </p:cNvPr>
          <p:cNvSpPr>
            <a:spLocks noGrp="1"/>
          </p:cNvSpPr>
          <p:nvPr>
            <p:ph type="ctrTitle"/>
          </p:nvPr>
        </p:nvSpPr>
        <p:spPr>
          <a:xfrm>
            <a:off x="1524000" y="152400"/>
            <a:ext cx="9144000" cy="1129553"/>
          </a:xfrm>
        </p:spPr>
        <p:txBody>
          <a:bodyPr/>
          <a:lstStyle/>
          <a:p>
            <a:r>
              <a:rPr lang="en-IN" b="1" u="sng" dirty="0"/>
              <a:t>Ipo Analysis - Assignment 3</a:t>
            </a:r>
          </a:p>
        </p:txBody>
      </p:sp>
      <p:sp>
        <p:nvSpPr>
          <p:cNvPr id="3" name="Subtitle 2">
            <a:extLst>
              <a:ext uri="{FF2B5EF4-FFF2-40B4-BE49-F238E27FC236}">
                <a16:creationId xmlns:a16="http://schemas.microsoft.com/office/drawing/2014/main" id="{B3CE1CD9-3EB9-E875-7003-7F8CF55C46EA}"/>
              </a:ext>
            </a:extLst>
          </p:cNvPr>
          <p:cNvSpPr>
            <a:spLocks noGrp="1"/>
          </p:cNvSpPr>
          <p:nvPr>
            <p:ph type="subTitle" idx="1"/>
          </p:nvPr>
        </p:nvSpPr>
        <p:spPr>
          <a:xfrm>
            <a:off x="1523999" y="2097741"/>
            <a:ext cx="9744635" cy="4607859"/>
          </a:xfrm>
        </p:spPr>
        <p:txBody>
          <a:bodyPr>
            <a:normAutofit/>
          </a:bodyPr>
          <a:lstStyle/>
          <a:p>
            <a:pPr algn="l"/>
            <a:r>
              <a:rPr lang="en-IN" sz="3600" dirty="0">
                <a:latin typeface="Yu Gothic Medium" panose="020B0500000000000000" pitchFamily="34" charset="-128"/>
                <a:ea typeface="Yu Gothic Medium" panose="020B0500000000000000" pitchFamily="34" charset="-128"/>
              </a:rPr>
              <a:t>Hello I am Bhavesh Shukla(Y21), today I will be talking about Adani Wilmar Ltd.</a:t>
            </a:r>
          </a:p>
          <a:p>
            <a:pPr algn="l"/>
            <a:r>
              <a:rPr lang="en-IN" sz="3600" b="1" u="sng" dirty="0">
                <a:latin typeface="Bahnschrift SemiBold Condensed" panose="020B0502040204020203" pitchFamily="34" charset="0"/>
              </a:rPr>
              <a:t>Topics</a:t>
            </a:r>
            <a:r>
              <a:rPr lang="en-IN" sz="3600" dirty="0">
                <a:latin typeface="Bahnschrift SemiBold Condensed" panose="020B0502040204020203" pitchFamily="34" charset="0"/>
              </a:rPr>
              <a:t>:-</a:t>
            </a:r>
          </a:p>
          <a:p>
            <a:pPr algn="l"/>
            <a:r>
              <a:rPr lang="en-IN" sz="2800" dirty="0">
                <a:latin typeface="Bahnschrift SemiBold Condensed" panose="020B0502040204020203" pitchFamily="34" charset="0"/>
              </a:rPr>
              <a:t>1) Fundamental Analysis             2) Company Operations</a:t>
            </a:r>
          </a:p>
          <a:p>
            <a:pPr algn="l"/>
            <a:r>
              <a:rPr lang="en-IN" sz="2800" dirty="0">
                <a:latin typeface="Bahnschrift SemiBold Condensed" panose="020B0502040204020203" pitchFamily="34" charset="0"/>
              </a:rPr>
              <a:t>3) FLSs and segregation into different tones</a:t>
            </a:r>
          </a:p>
          <a:p>
            <a:pPr algn="l"/>
            <a:r>
              <a:rPr lang="en-IN" sz="2800" dirty="0">
                <a:latin typeface="Bahnschrift SemiBold Condensed" panose="020B0502040204020203" pitchFamily="34" charset="0"/>
              </a:rPr>
              <a:t>3) Characteristic Ratios               4) Valuation Metrics</a:t>
            </a:r>
          </a:p>
          <a:p>
            <a:pPr algn="l"/>
            <a:r>
              <a:rPr lang="en-IN" sz="2800" dirty="0">
                <a:latin typeface="Bahnschrift SemiBold Condensed" panose="020B0502040204020203" pitchFamily="34" charset="0"/>
              </a:rPr>
              <a:t>5) </a:t>
            </a:r>
            <a:r>
              <a:rPr lang="en-US" sz="2800" dirty="0">
                <a:latin typeface="Bahnschrift SemiBold Condensed" panose="020B0502040204020203" pitchFamily="34" charset="0"/>
              </a:rPr>
              <a:t>My inference from these analyses and also if I would invest in it as an investor or not.</a:t>
            </a:r>
            <a:endParaRPr lang="en-IN" sz="2800" dirty="0">
              <a:latin typeface="Bahnschrift SemiBold Condensed" panose="020B0502040204020203" pitchFamily="34" charset="0"/>
            </a:endParaRPr>
          </a:p>
        </p:txBody>
      </p:sp>
    </p:spTree>
    <p:extLst>
      <p:ext uri="{BB962C8B-B14F-4D97-AF65-F5344CB8AC3E}">
        <p14:creationId xmlns:p14="http://schemas.microsoft.com/office/powerpoint/2010/main" val="1727206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D8374-0A84-C27D-A518-A97A26106EA2}"/>
              </a:ext>
            </a:extLst>
          </p:cNvPr>
          <p:cNvSpPr>
            <a:spLocks noGrp="1"/>
          </p:cNvSpPr>
          <p:nvPr>
            <p:ph type="ctrTitle"/>
          </p:nvPr>
        </p:nvSpPr>
        <p:spPr>
          <a:xfrm>
            <a:off x="1524000" y="268941"/>
            <a:ext cx="9144000" cy="1084730"/>
          </a:xfrm>
        </p:spPr>
        <p:txBody>
          <a:bodyPr/>
          <a:lstStyle/>
          <a:p>
            <a:r>
              <a:rPr lang="en-IN" u="sng" dirty="0"/>
              <a:t>Fundamental Analysis</a:t>
            </a:r>
          </a:p>
        </p:txBody>
      </p:sp>
      <p:sp>
        <p:nvSpPr>
          <p:cNvPr id="3" name="Subtitle 2">
            <a:extLst>
              <a:ext uri="{FF2B5EF4-FFF2-40B4-BE49-F238E27FC236}">
                <a16:creationId xmlns:a16="http://schemas.microsoft.com/office/drawing/2014/main" id="{1DAE34FC-6004-1073-28DC-E2D654632804}"/>
              </a:ext>
            </a:extLst>
          </p:cNvPr>
          <p:cNvSpPr>
            <a:spLocks noGrp="1"/>
          </p:cNvSpPr>
          <p:nvPr>
            <p:ph type="subTitle" idx="1"/>
          </p:nvPr>
        </p:nvSpPr>
        <p:spPr>
          <a:xfrm>
            <a:off x="2375646" y="1999129"/>
            <a:ext cx="8426823" cy="3774142"/>
          </a:xfrm>
        </p:spPr>
        <p:txBody>
          <a:bodyPr>
            <a:normAutofit/>
          </a:bodyPr>
          <a:lstStyle/>
          <a:p>
            <a:pPr algn="l"/>
            <a:r>
              <a:rPr lang="en-IN" sz="4400" dirty="0">
                <a:latin typeface="Bahnschrift SemiBold Condensed" panose="020B0502040204020203" pitchFamily="34" charset="0"/>
                <a:ea typeface="Cambria" panose="02040503050406030204" pitchFamily="18" charset="0"/>
              </a:rPr>
              <a:t>1) Market Cap(Rs Cr.) :- </a:t>
            </a:r>
            <a:r>
              <a:rPr lang="en-IN" sz="4400" b="0" i="0" dirty="0">
                <a:solidFill>
                  <a:srgbClr val="363636"/>
                </a:solidFill>
                <a:effectLst/>
                <a:latin typeface="Bahnschrift SemiBold Condensed" panose="020B0502040204020203" pitchFamily="34" charset="0"/>
                <a:ea typeface="Cambria" panose="02040503050406030204" pitchFamily="18" charset="0"/>
              </a:rPr>
              <a:t>83,627.82</a:t>
            </a:r>
          </a:p>
          <a:p>
            <a:pPr algn="l"/>
            <a:r>
              <a:rPr lang="en-IN" sz="4400" dirty="0">
                <a:latin typeface="Bahnschrift SemiBold Condensed" panose="020B0502040204020203" pitchFamily="34" charset="0"/>
                <a:ea typeface="Cambria" panose="02040503050406030204" pitchFamily="18" charset="0"/>
              </a:rPr>
              <a:t>2) Book Value (Rs) :- 56.77</a:t>
            </a:r>
          </a:p>
          <a:p>
            <a:pPr algn="l"/>
            <a:r>
              <a:rPr lang="en-IN" sz="4400" dirty="0">
                <a:latin typeface="Bahnschrift SemiBold Condensed" panose="020B0502040204020203" pitchFamily="34" charset="0"/>
                <a:ea typeface="Cambria" panose="02040503050406030204" pitchFamily="18" charset="0"/>
              </a:rPr>
              <a:t>3) Face Value(Rs) :- 1.00</a:t>
            </a:r>
          </a:p>
          <a:p>
            <a:pPr algn="l"/>
            <a:r>
              <a:rPr lang="en-IN" sz="4400" dirty="0">
                <a:latin typeface="Bahnschrift SemiBold Condensed" panose="020B0502040204020203" pitchFamily="34" charset="0"/>
                <a:ea typeface="Cambria" panose="02040503050406030204" pitchFamily="18" charset="0"/>
              </a:rPr>
              <a:t>4) P/E Ratio :- 103.45</a:t>
            </a:r>
          </a:p>
          <a:p>
            <a:pPr algn="l"/>
            <a:r>
              <a:rPr lang="en-IN" sz="4400" dirty="0">
                <a:latin typeface="Bahnschrift SemiBold Condensed" panose="020B0502040204020203" pitchFamily="34" charset="0"/>
                <a:ea typeface="Cambria" panose="02040503050406030204" pitchFamily="18" charset="0"/>
              </a:rPr>
              <a:t>5) Dividend Yield :- 0.00%</a:t>
            </a:r>
          </a:p>
        </p:txBody>
      </p:sp>
    </p:spTree>
    <p:extLst>
      <p:ext uri="{BB962C8B-B14F-4D97-AF65-F5344CB8AC3E}">
        <p14:creationId xmlns:p14="http://schemas.microsoft.com/office/powerpoint/2010/main" val="2050160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7358A-DDA4-F038-73DD-09017348F86F}"/>
              </a:ext>
            </a:extLst>
          </p:cNvPr>
          <p:cNvSpPr>
            <a:spLocks noGrp="1"/>
          </p:cNvSpPr>
          <p:nvPr>
            <p:ph type="ctrTitle"/>
          </p:nvPr>
        </p:nvSpPr>
        <p:spPr>
          <a:xfrm>
            <a:off x="1524000" y="125507"/>
            <a:ext cx="9144000" cy="941294"/>
          </a:xfrm>
        </p:spPr>
        <p:txBody>
          <a:bodyPr/>
          <a:lstStyle/>
          <a:p>
            <a:r>
              <a:rPr lang="en-IN" u="sng" dirty="0"/>
              <a:t>Company Operations</a:t>
            </a:r>
          </a:p>
        </p:txBody>
      </p:sp>
      <p:sp>
        <p:nvSpPr>
          <p:cNvPr id="3" name="Subtitle 2">
            <a:extLst>
              <a:ext uri="{FF2B5EF4-FFF2-40B4-BE49-F238E27FC236}">
                <a16:creationId xmlns:a16="http://schemas.microsoft.com/office/drawing/2014/main" id="{26E792F7-0EAB-F6E0-926B-510BD5ADE4DE}"/>
              </a:ext>
            </a:extLst>
          </p:cNvPr>
          <p:cNvSpPr>
            <a:spLocks noGrp="1"/>
          </p:cNvSpPr>
          <p:nvPr>
            <p:ph type="subTitle" idx="1"/>
          </p:nvPr>
        </p:nvSpPr>
        <p:spPr>
          <a:xfrm>
            <a:off x="1524000" y="1559858"/>
            <a:ext cx="9144000" cy="4993341"/>
          </a:xfrm>
        </p:spPr>
        <p:txBody>
          <a:bodyPr>
            <a:noAutofit/>
          </a:bodyPr>
          <a:lstStyle/>
          <a:p>
            <a:pPr algn="l"/>
            <a:r>
              <a:rPr lang="en-US" dirty="0">
                <a:latin typeface="Bahnschrift SemiBold Condensed" panose="020B0502040204020203" pitchFamily="34" charset="0"/>
              </a:rPr>
              <a:t>Adani Wilmar Limited is one of the largest FMCG companies in India.The company is a provider of edible oil vanaspati and specialty fats. The company offers its products through distributors super stockists brokers and other trade associates. It exports its products to the Middle East countries Southeast Asian countries Africa Ukraine and Ghana. The company was founded in 1999 and is based in Ahmedabad India.</a:t>
            </a:r>
            <a:r>
              <a:rPr lang="en-IN" dirty="0">
                <a:latin typeface="Bahnschrift SemiBold Condensed" panose="020B0502040204020203" pitchFamily="34" charset="0"/>
              </a:rPr>
              <a:t> </a:t>
            </a:r>
            <a:r>
              <a:rPr lang="en-US" dirty="0">
                <a:latin typeface="Bahnschrift SemiBold Condensed" panose="020B0502040204020203" pitchFamily="34" charset="0"/>
              </a:rPr>
              <a:t>Adani Wilmar Limited is a joint venture between Adani Enterprises Ltd. and Wilmar International Limited. During the year 2003-2004 the company launched Kachhi Ghani Mustard Oil and Filtered Ground Nut Oil. The company also developed one of the largest and most penetrating distribution networks through its 'Fortune' brand. During the year 2006-2007 the company increased the installed capacity of Edible Oil from 963500 MT to 1051200 MT. During the month of January 2022the company came out with an Rs 3600-crore public issue which was entirely a fresh issue of shares. The IPO shares were allotted at the price of Rs 230 per share including a premium of Rs 229 per share. The allotted shares were listed on the BSE Ltd and National Stock Exchange of India Ltd(NSE) on 08 February 2022.</a:t>
            </a:r>
          </a:p>
        </p:txBody>
      </p:sp>
    </p:spTree>
    <p:extLst>
      <p:ext uri="{BB962C8B-B14F-4D97-AF65-F5344CB8AC3E}">
        <p14:creationId xmlns:p14="http://schemas.microsoft.com/office/powerpoint/2010/main" val="265411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29BA0-8A54-8EEF-75EE-8274FB9F7279}"/>
              </a:ext>
            </a:extLst>
          </p:cNvPr>
          <p:cNvSpPr>
            <a:spLocks noGrp="1"/>
          </p:cNvSpPr>
          <p:nvPr>
            <p:ph type="ctrTitle"/>
          </p:nvPr>
        </p:nvSpPr>
        <p:spPr>
          <a:xfrm>
            <a:off x="1524000" y="152400"/>
            <a:ext cx="9144000" cy="1766047"/>
          </a:xfrm>
        </p:spPr>
        <p:txBody>
          <a:bodyPr/>
          <a:lstStyle/>
          <a:p>
            <a:r>
              <a:rPr lang="en-IN" dirty="0"/>
              <a:t>FLS(Forward Looking Statements)</a:t>
            </a:r>
          </a:p>
        </p:txBody>
      </p:sp>
      <p:sp>
        <p:nvSpPr>
          <p:cNvPr id="3" name="Subtitle 2">
            <a:extLst>
              <a:ext uri="{FF2B5EF4-FFF2-40B4-BE49-F238E27FC236}">
                <a16:creationId xmlns:a16="http://schemas.microsoft.com/office/drawing/2014/main" id="{D22DD0B4-4996-E52E-AE21-4E4FDEC97382}"/>
              </a:ext>
            </a:extLst>
          </p:cNvPr>
          <p:cNvSpPr>
            <a:spLocks noGrp="1"/>
          </p:cNvSpPr>
          <p:nvPr>
            <p:ph type="subTitle" idx="1"/>
          </p:nvPr>
        </p:nvSpPr>
        <p:spPr>
          <a:xfrm>
            <a:off x="1524000" y="2160493"/>
            <a:ext cx="9144000" cy="4410635"/>
          </a:xfrm>
        </p:spPr>
        <p:txBody>
          <a:bodyPr>
            <a:normAutofit fontScale="92500"/>
          </a:bodyPr>
          <a:lstStyle/>
          <a:p>
            <a:pPr algn="l"/>
            <a:r>
              <a:rPr lang="en-IN" dirty="0">
                <a:latin typeface="Bahnschrift SemiBold Condensed" panose="020B0502040204020203" pitchFamily="34" charset="0"/>
              </a:rPr>
              <a:t>Due to inflation, the prices of palm, soya and sunflower have risen suddenly to a much greater prices. </a:t>
            </a:r>
            <a:r>
              <a:rPr lang="en-US" dirty="0">
                <a:latin typeface="Bahnschrift SemiBold Condensed" panose="020B0502040204020203" pitchFamily="34" charset="0"/>
              </a:rPr>
              <a:t>Ukraine is largest supplier of sunflower to the world but due to the Ukraine crisis sunflower consumption came down by 50%. India started importing sunflower oil from origins such as Argentina, Russia &amp; Turkey. But some relief is also there since the impact of covid 19 is by and large over, so the industry can grow rapidly after the setback of 2 years due to covid. Inspite of covid, 8 Lac new FMCG stores were added (50% rural). Since this year a normal monsoon is expected. This year an increase in production and consumption is expected and an increase in overall growth of 3%. Company’s market share has also increased by a significant amount in all the three categories i.e. edible oil, wheat flour, rice and also the company has launched some new products in the market. The company is repaying most of loans and is also planning to make investments in Foods business. The company is planning to establish an integrated manufacturing setup and it will also invest a significant amount in brand building and R&amp;D. These steps will make a positive impact on the growth of the company and in my opinion a long term investor must invest in it.</a:t>
            </a:r>
            <a:endParaRPr lang="en-IN" dirty="0">
              <a:latin typeface="Bahnschrift SemiBold Condensed" panose="020B0502040204020203" pitchFamily="34" charset="0"/>
            </a:endParaRPr>
          </a:p>
        </p:txBody>
      </p:sp>
    </p:spTree>
    <p:extLst>
      <p:ext uri="{BB962C8B-B14F-4D97-AF65-F5344CB8AC3E}">
        <p14:creationId xmlns:p14="http://schemas.microsoft.com/office/powerpoint/2010/main" val="954664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DDBBB-7CC3-7D43-3482-565E4010AD72}"/>
              </a:ext>
            </a:extLst>
          </p:cNvPr>
          <p:cNvSpPr>
            <a:spLocks noGrp="1"/>
          </p:cNvSpPr>
          <p:nvPr>
            <p:ph type="ctrTitle"/>
          </p:nvPr>
        </p:nvSpPr>
        <p:spPr>
          <a:xfrm>
            <a:off x="1524000" y="197224"/>
            <a:ext cx="8122024" cy="1084729"/>
          </a:xfrm>
        </p:spPr>
        <p:txBody>
          <a:bodyPr/>
          <a:lstStyle/>
          <a:p>
            <a:r>
              <a:rPr lang="en-IN" u="sng" dirty="0"/>
              <a:t>Characteristic Ratios</a:t>
            </a:r>
          </a:p>
        </p:txBody>
      </p:sp>
      <p:sp>
        <p:nvSpPr>
          <p:cNvPr id="3" name="Subtitle 2">
            <a:extLst>
              <a:ext uri="{FF2B5EF4-FFF2-40B4-BE49-F238E27FC236}">
                <a16:creationId xmlns:a16="http://schemas.microsoft.com/office/drawing/2014/main" id="{87ACDAE0-FFB2-BDE5-F595-B24630F342EB}"/>
              </a:ext>
            </a:extLst>
          </p:cNvPr>
          <p:cNvSpPr>
            <a:spLocks noGrp="1"/>
          </p:cNvSpPr>
          <p:nvPr>
            <p:ph type="subTitle" idx="1"/>
          </p:nvPr>
        </p:nvSpPr>
        <p:spPr>
          <a:xfrm>
            <a:off x="1380565" y="1281953"/>
            <a:ext cx="9144000" cy="5378823"/>
          </a:xfrm>
        </p:spPr>
        <p:txBody>
          <a:bodyPr>
            <a:normAutofit fontScale="92500" lnSpcReduction="20000"/>
          </a:bodyPr>
          <a:lstStyle/>
          <a:p>
            <a:pPr algn="l"/>
            <a:r>
              <a:rPr lang="en-IN" u="sng" dirty="0">
                <a:latin typeface="Ink Free" panose="03080402000500000000" pitchFamily="66" charset="0"/>
              </a:rPr>
              <a:t>Per Share Ratios</a:t>
            </a:r>
          </a:p>
          <a:p>
            <a:pPr algn="l"/>
            <a:r>
              <a:rPr lang="en-IN" dirty="0">
                <a:latin typeface="Bahnschrift SemiBold SemiConden" panose="020B0502040204020203" pitchFamily="34" charset="0"/>
              </a:rPr>
              <a:t>1) Basic </a:t>
            </a:r>
            <a:r>
              <a:rPr lang="en-IN" dirty="0">
                <a:latin typeface="Bahnschrift SemiBold Condensed" panose="020B0502040204020203" pitchFamily="34" charset="0"/>
              </a:rPr>
              <a:t>EPS</a:t>
            </a:r>
            <a:r>
              <a:rPr lang="en-IN" dirty="0">
                <a:latin typeface="Bahnschrift SemiBold SemiConden" panose="020B0502040204020203" pitchFamily="34" charset="0"/>
              </a:rPr>
              <a:t> (Rs.) :- 6.89              2) Diluted EPS (Rs.) :- 6.89	</a:t>
            </a:r>
          </a:p>
          <a:p>
            <a:pPr algn="l"/>
            <a:r>
              <a:rPr lang="en-IN" dirty="0">
                <a:latin typeface="Bahnschrift SemiBold SemiConden" panose="020B0502040204020203" pitchFamily="34" charset="0"/>
              </a:rPr>
              <a:t>3) Cash EPS (Rs.) :- 8.41	           4) </a:t>
            </a:r>
            <a:r>
              <a:rPr lang="en-US" dirty="0">
                <a:latin typeface="Bahnschrift SemiBold SemiConden" panose="020B0502040204020203" pitchFamily="34" charset="0"/>
              </a:rPr>
              <a:t>Book Value (Rs.) :- 58.52</a:t>
            </a:r>
          </a:p>
          <a:p>
            <a:pPr algn="l"/>
            <a:r>
              <a:rPr lang="en-US" dirty="0">
                <a:latin typeface="Bahnschrift SemiBold SemiConden" panose="020B0502040204020203" pitchFamily="34" charset="0"/>
              </a:rPr>
              <a:t>5) Dividend/Share(Rs.) :- 0.00    6) Revenue/Share (Rs.) :- 402.87	</a:t>
            </a:r>
          </a:p>
          <a:p>
            <a:pPr algn="l"/>
            <a:r>
              <a:rPr lang="en-US" dirty="0">
                <a:latin typeface="Bahnschrift SemiBold SemiConden" panose="020B0502040204020203" pitchFamily="34" charset="0"/>
              </a:rPr>
              <a:t>7) PBDIT/Share (Rs.) :- 14.58      8) PBIT/Share (Rs.) :- 12.38	</a:t>
            </a:r>
          </a:p>
          <a:p>
            <a:pPr algn="l"/>
            <a:r>
              <a:rPr lang="en-US" dirty="0">
                <a:latin typeface="Bahnschrift SemiBold SemiConden" panose="020B0502040204020203" pitchFamily="34" charset="0"/>
              </a:rPr>
              <a:t>9) PBT/Share (Rs.) :- 8.34	          10) Net Profit/Share (Rs.) :- 6.22</a:t>
            </a:r>
          </a:p>
          <a:p>
            <a:pPr algn="l"/>
            <a:r>
              <a:rPr lang="en-US" dirty="0">
                <a:latin typeface="Bahnschrift SemiBold SemiConden" panose="020B0502040204020203" pitchFamily="34" charset="0"/>
              </a:rPr>
              <a:t>11) Face Value (Rs.) :- 1.00</a:t>
            </a:r>
          </a:p>
          <a:p>
            <a:pPr algn="l"/>
            <a:endParaRPr lang="en-US" dirty="0">
              <a:latin typeface="Bahnschrift SemiBold SemiConden" panose="020B0502040204020203" pitchFamily="34" charset="0"/>
            </a:endParaRPr>
          </a:p>
          <a:p>
            <a:pPr algn="l"/>
            <a:r>
              <a:rPr lang="en-US" u="sng" dirty="0">
                <a:latin typeface="Ink Free" panose="03080402000500000000" pitchFamily="66" charset="0"/>
              </a:rPr>
              <a:t>Profitability  Ratios</a:t>
            </a:r>
          </a:p>
          <a:p>
            <a:pPr algn="l"/>
            <a:r>
              <a:rPr lang="en-US" dirty="0">
                <a:latin typeface="Bahnschrift SemiBold SemiConden" panose="020B0502040204020203" pitchFamily="34" charset="0"/>
              </a:rPr>
              <a:t>1) PBDIT Margin (%) :- 3.61</a:t>
            </a:r>
            <a:r>
              <a:rPr lang="en-US" dirty="0"/>
              <a:t>	</a:t>
            </a:r>
            <a:r>
              <a:rPr lang="en-US" dirty="0">
                <a:latin typeface="Bahnschrift SemiBold SemiConden" panose="020B0502040204020203" pitchFamily="34" charset="0"/>
              </a:rPr>
              <a:t>       2) PBIT Margin (%) :- 3.07</a:t>
            </a:r>
            <a:r>
              <a:rPr lang="en-US" dirty="0"/>
              <a:t>	</a:t>
            </a:r>
          </a:p>
          <a:p>
            <a:pPr algn="l"/>
            <a:r>
              <a:rPr lang="en-US" dirty="0">
                <a:latin typeface="Bahnschrift SemiBold SemiConden" panose="020B0502040204020203" pitchFamily="34" charset="0"/>
              </a:rPr>
              <a:t>3) PBT Margin (%) :- 2.07                      4) Net Profit Margin (%) :- 1.54</a:t>
            </a:r>
          </a:p>
          <a:p>
            <a:pPr algn="l"/>
            <a:r>
              <a:rPr lang="en-US" dirty="0">
                <a:latin typeface="Bahnschrift SemiBold SemiConden" panose="020B0502040204020203" pitchFamily="34" charset="0"/>
              </a:rPr>
              <a:t>5) Return on Equity (%) :-10.95             6) Return on Capital Employed (%) :- 19.65</a:t>
            </a:r>
          </a:p>
          <a:p>
            <a:pPr algn="l"/>
            <a:r>
              <a:rPr lang="en-US" dirty="0">
                <a:latin typeface="Bahnschrift SemiBold SemiConden" panose="020B0502040204020203" pitchFamily="34" charset="0"/>
              </a:rPr>
              <a:t>7) Return on Assets (%) :- 3.98	       8) Total Debt/Equity (X) :- 0.34</a:t>
            </a:r>
          </a:p>
          <a:p>
            <a:pPr algn="l"/>
            <a:r>
              <a:rPr lang="en-US" dirty="0">
                <a:latin typeface="Bahnschrift SemiBold SemiConden" panose="020B0502040204020203" pitchFamily="34" charset="0"/>
              </a:rPr>
              <a:t>9) Asset Turnover Ratio (%) :- 258.55  10) Operating Margin (%) :- 2.95		</a:t>
            </a:r>
            <a:endParaRPr lang="en-IN" dirty="0">
              <a:latin typeface="Bahnschrift SemiBold SemiConden" panose="020B0502040204020203" pitchFamily="34" charset="0"/>
            </a:endParaRPr>
          </a:p>
        </p:txBody>
      </p:sp>
    </p:spTree>
    <p:extLst>
      <p:ext uri="{BB962C8B-B14F-4D97-AF65-F5344CB8AC3E}">
        <p14:creationId xmlns:p14="http://schemas.microsoft.com/office/powerpoint/2010/main" val="4121241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860EF-3941-8948-73F1-9001FFD8A58D}"/>
              </a:ext>
            </a:extLst>
          </p:cNvPr>
          <p:cNvSpPr>
            <a:spLocks noGrp="1"/>
          </p:cNvSpPr>
          <p:nvPr>
            <p:ph type="ctrTitle"/>
          </p:nvPr>
        </p:nvSpPr>
        <p:spPr>
          <a:xfrm>
            <a:off x="1524000" y="215153"/>
            <a:ext cx="9144000" cy="1048871"/>
          </a:xfrm>
        </p:spPr>
        <p:txBody>
          <a:bodyPr/>
          <a:lstStyle/>
          <a:p>
            <a:r>
              <a:rPr lang="en-IN" u="sng" dirty="0"/>
              <a:t>Characteristic Ratios</a:t>
            </a:r>
          </a:p>
        </p:txBody>
      </p:sp>
      <p:sp>
        <p:nvSpPr>
          <p:cNvPr id="3" name="Subtitle 2">
            <a:extLst>
              <a:ext uri="{FF2B5EF4-FFF2-40B4-BE49-F238E27FC236}">
                <a16:creationId xmlns:a16="http://schemas.microsoft.com/office/drawing/2014/main" id="{36A6BE73-78FD-0945-4895-DF950763C996}"/>
              </a:ext>
            </a:extLst>
          </p:cNvPr>
          <p:cNvSpPr>
            <a:spLocks noGrp="1"/>
          </p:cNvSpPr>
          <p:nvPr>
            <p:ph type="subTitle" idx="1"/>
          </p:nvPr>
        </p:nvSpPr>
        <p:spPr>
          <a:xfrm>
            <a:off x="1524000" y="1416423"/>
            <a:ext cx="9144000" cy="4814047"/>
          </a:xfrm>
        </p:spPr>
        <p:txBody>
          <a:bodyPr>
            <a:normAutofit lnSpcReduction="10000"/>
          </a:bodyPr>
          <a:lstStyle/>
          <a:p>
            <a:pPr algn="l"/>
            <a:r>
              <a:rPr lang="en-IN" u="sng" dirty="0">
                <a:latin typeface="Ink Free" panose="03080402000500000000" pitchFamily="66" charset="0"/>
              </a:rPr>
              <a:t>Liquidity Ratios</a:t>
            </a:r>
          </a:p>
          <a:p>
            <a:pPr algn="l"/>
            <a:r>
              <a:rPr lang="en-IN" dirty="0">
                <a:latin typeface="Bahnschrift SemiBold SemiConden" panose="020B0502040204020203" pitchFamily="34" charset="0"/>
              </a:rPr>
              <a:t>1) Current Ratio (X) :- 1.28</a:t>
            </a:r>
          </a:p>
          <a:p>
            <a:pPr algn="l"/>
            <a:r>
              <a:rPr lang="en-IN" dirty="0">
                <a:latin typeface="Bahnschrift SemiBold SemiConden" panose="020B0502040204020203" pitchFamily="34" charset="0"/>
              </a:rPr>
              <a:t>2) Quick Ratio (X) :- 0.67          </a:t>
            </a:r>
          </a:p>
          <a:p>
            <a:pPr algn="l"/>
            <a:r>
              <a:rPr lang="en-IN" dirty="0">
                <a:latin typeface="Bahnschrift SemiBold SemiConden" panose="020B0502040204020203" pitchFamily="34" charset="0"/>
              </a:rPr>
              <a:t>3) Inventory Turnover Ratio (X)	 :- 7.10  </a:t>
            </a:r>
            <a:r>
              <a:rPr lang="en-US" dirty="0">
                <a:latin typeface="Bahnschrift SemiBold SemiConden" panose="020B0502040204020203" pitchFamily="34" charset="0"/>
              </a:rPr>
              <a:t>	</a:t>
            </a:r>
          </a:p>
          <a:p>
            <a:pPr algn="l"/>
            <a:r>
              <a:rPr lang="en-US" dirty="0">
                <a:latin typeface="Bahnschrift SemiBold SemiConden" panose="020B0502040204020203" pitchFamily="34" charset="0"/>
              </a:rPr>
              <a:t>4) Dividend Payout Ratio (NP) (%) : 0.00</a:t>
            </a:r>
          </a:p>
          <a:p>
            <a:pPr algn="l"/>
            <a:r>
              <a:rPr lang="en-IN" dirty="0">
                <a:latin typeface="Bahnschrift SemiBold SemiConden" panose="020B0502040204020203" pitchFamily="34" charset="0"/>
              </a:rPr>
              <a:t>5)</a:t>
            </a:r>
            <a:r>
              <a:rPr lang="en-US" dirty="0">
                <a:latin typeface="Bahnschrift SemiBold SemiConden" panose="020B0502040204020203" pitchFamily="34" charset="0"/>
              </a:rPr>
              <a:t> Dividend Payout Ratio (CP) (%) :- 0.00	 </a:t>
            </a:r>
          </a:p>
          <a:p>
            <a:pPr algn="l"/>
            <a:r>
              <a:rPr lang="en-US" dirty="0">
                <a:latin typeface="Bahnschrift SemiBold SemiConden" panose="020B0502040204020203" pitchFamily="34" charset="0"/>
              </a:rPr>
              <a:t>6) Earnings Retention Ratio (%) :- 0.00	 </a:t>
            </a:r>
          </a:p>
          <a:p>
            <a:pPr algn="l"/>
            <a:r>
              <a:rPr lang="en-US" dirty="0">
                <a:latin typeface="Bahnschrift SemiBold SemiConden" panose="020B0502040204020203" pitchFamily="34" charset="0"/>
              </a:rPr>
              <a:t>7) Cash Earnings Retention Ratio (%) :- 0.00</a:t>
            </a:r>
          </a:p>
          <a:p>
            <a:pPr algn="l"/>
            <a:r>
              <a:rPr lang="en-US" dirty="0">
                <a:latin typeface="Bahnschrift SemiBold SemiConden" panose="020B0502040204020203" pitchFamily="34" charset="0"/>
              </a:rPr>
              <a:t>8) Interest Coverage Ratio(X) :- 3.53</a:t>
            </a:r>
          </a:p>
          <a:p>
            <a:pPr algn="l"/>
            <a:r>
              <a:rPr lang="en-US" dirty="0">
                <a:latin typeface="Bahnschrift SemiBold SemiConden" panose="020B0502040204020203" pitchFamily="34" charset="0"/>
              </a:rPr>
              <a:t>9) 3 Year CAGR Sales (%) :- 23,183.80	</a:t>
            </a:r>
          </a:p>
          <a:p>
            <a:pPr algn="l"/>
            <a:r>
              <a:rPr lang="en-US" dirty="0">
                <a:latin typeface="Bahnschrift SemiBold SemiConden" panose="020B0502040204020203" pitchFamily="34" charset="0"/>
              </a:rPr>
              <a:t>10) </a:t>
            </a:r>
            <a:r>
              <a:rPr lang="nl-NL" dirty="0">
                <a:latin typeface="Bahnschrift SemiBold SemiConden" panose="020B0502040204020203" pitchFamily="34" charset="0"/>
              </a:rPr>
              <a:t>3 Yr CAGR Net Profit (%) :- 2,682.71</a:t>
            </a:r>
            <a:endParaRPr lang="en-IN" dirty="0">
              <a:latin typeface="Bahnschrift SemiBold SemiConden" panose="020B0502040204020203" pitchFamily="34" charset="0"/>
            </a:endParaRPr>
          </a:p>
        </p:txBody>
      </p:sp>
    </p:spTree>
    <p:extLst>
      <p:ext uri="{BB962C8B-B14F-4D97-AF65-F5344CB8AC3E}">
        <p14:creationId xmlns:p14="http://schemas.microsoft.com/office/powerpoint/2010/main" val="3516350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A6679-D10E-FC9E-7B4F-E6440225E0B6}"/>
              </a:ext>
            </a:extLst>
          </p:cNvPr>
          <p:cNvSpPr>
            <a:spLocks noGrp="1"/>
          </p:cNvSpPr>
          <p:nvPr>
            <p:ph type="ctrTitle"/>
          </p:nvPr>
        </p:nvSpPr>
        <p:spPr>
          <a:xfrm>
            <a:off x="1524000" y="466165"/>
            <a:ext cx="9144000" cy="1134035"/>
          </a:xfrm>
        </p:spPr>
        <p:txBody>
          <a:bodyPr/>
          <a:lstStyle/>
          <a:p>
            <a:r>
              <a:rPr lang="en-IN" u="sng" dirty="0"/>
              <a:t>VALUATION METRICS</a:t>
            </a:r>
          </a:p>
        </p:txBody>
      </p:sp>
      <p:sp>
        <p:nvSpPr>
          <p:cNvPr id="3" name="Subtitle 2">
            <a:extLst>
              <a:ext uri="{FF2B5EF4-FFF2-40B4-BE49-F238E27FC236}">
                <a16:creationId xmlns:a16="http://schemas.microsoft.com/office/drawing/2014/main" id="{BCF763FB-213F-01E4-DDC4-15E9C1F415F7}"/>
              </a:ext>
            </a:extLst>
          </p:cNvPr>
          <p:cNvSpPr>
            <a:spLocks noGrp="1"/>
          </p:cNvSpPr>
          <p:nvPr>
            <p:ph type="subTitle" idx="1"/>
          </p:nvPr>
        </p:nvSpPr>
        <p:spPr>
          <a:xfrm>
            <a:off x="1524000" y="1801905"/>
            <a:ext cx="9144000" cy="4733366"/>
          </a:xfrm>
        </p:spPr>
        <p:txBody>
          <a:bodyPr>
            <a:normAutofit/>
          </a:bodyPr>
          <a:lstStyle/>
          <a:p>
            <a:pPr algn="l"/>
            <a:r>
              <a:rPr lang="en-IN" dirty="0">
                <a:latin typeface="Bahnschrift SemiBold SemiConden" panose="020B0502040204020203" pitchFamily="34" charset="0"/>
              </a:rPr>
              <a:t>1) Enterprise Value (Cr.) :- 65,321.83	</a:t>
            </a:r>
          </a:p>
          <a:p>
            <a:pPr algn="l"/>
            <a:r>
              <a:rPr lang="en-IN" dirty="0">
                <a:latin typeface="Bahnschrift SemiBold SemiConden" panose="020B0502040204020203" pitchFamily="34" charset="0"/>
              </a:rPr>
              <a:t>2) EV/Net Operating Revenue (X) :- 1.25	 </a:t>
            </a:r>
          </a:p>
          <a:p>
            <a:pPr algn="l"/>
            <a:r>
              <a:rPr lang="en-IN" dirty="0">
                <a:latin typeface="Bahnschrift SemiBold SemiConden" panose="020B0502040204020203" pitchFamily="34" charset="0"/>
              </a:rPr>
              <a:t>3) EV/EBITDA (X) :- 34.48	 </a:t>
            </a:r>
          </a:p>
          <a:p>
            <a:pPr algn="l"/>
            <a:r>
              <a:rPr lang="en-IN" dirty="0">
                <a:latin typeface="Bahnschrift SemiBold SemiConden" panose="020B0502040204020203" pitchFamily="34" charset="0"/>
              </a:rPr>
              <a:t>4) Market Cap/Net Operating Revenue (X) :- 1.28	 </a:t>
            </a:r>
          </a:p>
          <a:p>
            <a:pPr algn="l"/>
            <a:r>
              <a:rPr lang="en-IN" dirty="0">
                <a:latin typeface="Bahnschrift SemiBold SemiConden" panose="020B0502040204020203" pitchFamily="34" charset="0"/>
              </a:rPr>
              <a:t>5) Retention Ratios (%) :- 0.00	 </a:t>
            </a:r>
          </a:p>
          <a:p>
            <a:pPr algn="l"/>
            <a:r>
              <a:rPr lang="en-IN" dirty="0">
                <a:latin typeface="Bahnschrift SemiBold SemiConden" panose="020B0502040204020203" pitchFamily="34" charset="0"/>
              </a:rPr>
              <a:t>6) P/BV (X) :- 9.12	 </a:t>
            </a:r>
          </a:p>
          <a:p>
            <a:pPr algn="l"/>
            <a:r>
              <a:rPr lang="en-IN" dirty="0">
                <a:latin typeface="Bahnschrift SemiBold SemiConden" panose="020B0502040204020203" pitchFamily="34" charset="0"/>
              </a:rPr>
              <a:t>7) P/S (X) :- 1.28	 </a:t>
            </a:r>
          </a:p>
          <a:p>
            <a:pPr algn="l"/>
            <a:r>
              <a:rPr lang="en-IN" dirty="0">
                <a:latin typeface="Bahnschrift SemiBold SemiConden" panose="020B0502040204020203" pitchFamily="34" charset="0"/>
              </a:rPr>
              <a:t>8) Earnings Yield :- 0.01</a:t>
            </a:r>
          </a:p>
          <a:p>
            <a:pPr algn="l"/>
            <a:r>
              <a:rPr lang="en-IN" dirty="0">
                <a:latin typeface="Bahnschrift SemiBold SemiConden" panose="020B0502040204020203" pitchFamily="34" charset="0"/>
              </a:rPr>
              <a:t>9) P/E (X) :- 75.02	</a:t>
            </a:r>
          </a:p>
          <a:p>
            <a:pPr algn="l"/>
            <a:endParaRPr lang="en-IN" dirty="0">
              <a:latin typeface="Bahnschrift SemiBold SemiConden" panose="020B0502040204020203" pitchFamily="34" charset="0"/>
            </a:endParaRPr>
          </a:p>
        </p:txBody>
      </p:sp>
    </p:spTree>
    <p:extLst>
      <p:ext uri="{BB962C8B-B14F-4D97-AF65-F5344CB8AC3E}">
        <p14:creationId xmlns:p14="http://schemas.microsoft.com/office/powerpoint/2010/main" val="3713180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296A8-0DB7-71C8-5433-32570C0743EE}"/>
              </a:ext>
            </a:extLst>
          </p:cNvPr>
          <p:cNvSpPr>
            <a:spLocks noGrp="1"/>
          </p:cNvSpPr>
          <p:nvPr>
            <p:ph type="ctrTitle"/>
          </p:nvPr>
        </p:nvSpPr>
        <p:spPr>
          <a:xfrm>
            <a:off x="1524000" y="295835"/>
            <a:ext cx="9144000" cy="1057836"/>
          </a:xfrm>
        </p:spPr>
        <p:txBody>
          <a:bodyPr/>
          <a:lstStyle/>
          <a:p>
            <a:r>
              <a:rPr lang="en-IN" u="sng" dirty="0"/>
              <a:t>Invest or Not!!!</a:t>
            </a:r>
          </a:p>
        </p:txBody>
      </p:sp>
      <p:sp>
        <p:nvSpPr>
          <p:cNvPr id="3" name="Subtitle 2">
            <a:extLst>
              <a:ext uri="{FF2B5EF4-FFF2-40B4-BE49-F238E27FC236}">
                <a16:creationId xmlns:a16="http://schemas.microsoft.com/office/drawing/2014/main" id="{F781EBD9-674C-89C0-9477-4B03F191C1BF}"/>
              </a:ext>
            </a:extLst>
          </p:cNvPr>
          <p:cNvSpPr>
            <a:spLocks noGrp="1"/>
          </p:cNvSpPr>
          <p:nvPr>
            <p:ph type="subTitle" idx="1"/>
          </p:nvPr>
        </p:nvSpPr>
        <p:spPr>
          <a:xfrm>
            <a:off x="1524000" y="1954305"/>
            <a:ext cx="9144000" cy="4285130"/>
          </a:xfrm>
        </p:spPr>
        <p:txBody>
          <a:bodyPr>
            <a:normAutofit fontScale="25000" lnSpcReduction="20000"/>
          </a:bodyPr>
          <a:lstStyle/>
          <a:p>
            <a:pPr algn="l" fontAlgn="base"/>
            <a:r>
              <a:rPr lang="en-US" sz="12800" b="0" i="0" dirty="0">
                <a:solidFill>
                  <a:srgbClr val="000000"/>
                </a:solidFill>
                <a:effectLst/>
                <a:latin typeface="Bahnschrift SemiBold Condensed" panose="020B0502040204020203" pitchFamily="34" charset="0"/>
              </a:rPr>
              <a:t>Shares of Adani Wilmar were listed at Rs 221 on BSE, a discount of 4 per cent over its issue price of Rs 230. On the National Stock Exchange (NSE), the counter was listed at a discount of little more than a per cent to Rs 227, compared to the mentioned issue price. According to me discounted listing of Adani Wilmar is a buying opportunity for investors. It is a buying opportunity for investors as long as one gets its near IPO price. They should accumulate on dips for the long term with caution to look over market sentiments. I think the long term investors should definitely invest </a:t>
            </a:r>
            <a:r>
              <a:rPr lang="en-US" sz="12800" dirty="0">
                <a:solidFill>
                  <a:srgbClr val="000000"/>
                </a:solidFill>
                <a:latin typeface="Bahnschrift SemiBold Condensed" panose="020B0502040204020203" pitchFamily="34" charset="0"/>
              </a:rPr>
              <a:t>as </a:t>
            </a:r>
            <a:r>
              <a:rPr lang="en-US" sz="12800" b="0" i="0" dirty="0">
                <a:solidFill>
                  <a:srgbClr val="000000"/>
                </a:solidFill>
                <a:effectLst/>
                <a:latin typeface="Bahnschrift SemiBold Condensed" panose="020B0502040204020203" pitchFamily="34" charset="0"/>
              </a:rPr>
              <a:t>the company is a leading player in its segment with strong potential.</a:t>
            </a:r>
            <a:br>
              <a:rPr lang="en-US" sz="12800" dirty="0">
                <a:latin typeface="Bahnschrift SemiBold Condensed" panose="020B0502040204020203" pitchFamily="34" charset="0"/>
              </a:rPr>
            </a:br>
            <a:endParaRPr lang="en-US" sz="12800" b="0" i="0" dirty="0">
              <a:solidFill>
                <a:srgbClr val="000000"/>
              </a:solidFill>
              <a:effectLst/>
              <a:latin typeface="Bahnschrift SemiBold Condensed" panose="020B0502040204020203" pitchFamily="34" charset="0"/>
            </a:endParaRPr>
          </a:p>
          <a:p>
            <a:pPr algn="l" fontAlgn="base"/>
            <a:br>
              <a:rPr lang="en-US" dirty="0"/>
            </a:br>
            <a:br>
              <a:rPr lang="en-US" dirty="0"/>
            </a:br>
            <a:br>
              <a:rPr lang="en-US" dirty="0"/>
            </a:br>
            <a:br>
              <a:rPr lang="en-US" dirty="0"/>
            </a:br>
            <a:br>
              <a:rPr lang="en-US" dirty="0"/>
            </a:br>
            <a:br>
              <a:rPr lang="en-US" dirty="0"/>
            </a:br>
            <a:br>
              <a:rPr lang="en-US" dirty="0"/>
            </a:br>
            <a:br>
              <a:rPr lang="en-US" dirty="0"/>
            </a:br>
            <a:endParaRPr lang="en-US" b="0" i="0" dirty="0">
              <a:solidFill>
                <a:srgbClr val="000000"/>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19382742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TotalTime>
  <Words>1144</Words>
  <Application>Microsoft Office PowerPoint</Application>
  <PresentationFormat>Widescreen</PresentationFormat>
  <Paragraphs>57</Paragraphs>
  <Slides>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Yu Gothic Medium</vt:lpstr>
      <vt:lpstr>Arial</vt:lpstr>
      <vt:lpstr>Arial</vt:lpstr>
      <vt:lpstr>Bahnschrift SemiBold Condensed</vt:lpstr>
      <vt:lpstr>Bahnschrift SemiBold SemiConden</vt:lpstr>
      <vt:lpstr>Calibri</vt:lpstr>
      <vt:lpstr>Calibri Light</vt:lpstr>
      <vt:lpstr>Ink Free</vt:lpstr>
      <vt:lpstr>Office Theme</vt:lpstr>
      <vt:lpstr>Ipo Analysis - Assignment 3</vt:lpstr>
      <vt:lpstr>Fundamental Analysis</vt:lpstr>
      <vt:lpstr>Company Operations</vt:lpstr>
      <vt:lpstr>FLS(Forward Looking Statements)</vt:lpstr>
      <vt:lpstr>Characteristic Ratios</vt:lpstr>
      <vt:lpstr>Characteristic Ratios</vt:lpstr>
      <vt:lpstr>VALUATION METRICS</vt:lpstr>
      <vt:lpstr>Invest or Not!!!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Ipo Analysis - Assignment 3</dc:title>
  <dc:creator>Bhavesh</dc:creator>
  <cp:lastModifiedBy>Bhavesh</cp:lastModifiedBy>
  <cp:revision>4</cp:revision>
  <dcterms:created xsi:type="dcterms:W3CDTF">2022-07-15T18:13:35Z</dcterms:created>
  <dcterms:modified xsi:type="dcterms:W3CDTF">2022-07-16T15:56:15Z</dcterms:modified>
</cp:coreProperties>
</file>