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b0ba1334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b0ba1334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603c479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603c479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03c4796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603c479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603c4796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603c479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603c479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603c479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603c479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603c479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0ccb532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0ccb532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0ccb5328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0ccb5328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0ccb5328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0ccb5328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0ccb5328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0ccb5328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0ccb5328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0ccb5328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0ba1334a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0ba1334a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0ccb5328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0ccb5328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0ccb5328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0ccb5328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0ccb5328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0ccb5328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0ccb5328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80ccb5328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fc53319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fc53319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bfc53319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bfc53319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fc53319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fc53319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fc53319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fc53319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0ba1334a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0ba1334a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0ba1334a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0ba1334a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0ba1334a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0ba1334a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28cd67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28cd67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28cd6741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28cd674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28cd6741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28cd674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28cd674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28cd674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solidFill>
                  <a:schemeClr val="accent2"/>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44.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5.png"/><Relationship Id="rId9"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27.png"/><Relationship Id="rId7" Type="http://schemas.openxmlformats.org/officeDocument/2006/relationships/image" Target="../media/image38.png"/><Relationship Id="rId8"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34.png"/><Relationship Id="rId5" Type="http://schemas.openxmlformats.org/officeDocument/2006/relationships/image" Target="../media/image41.png"/><Relationship Id="rId6" Type="http://schemas.openxmlformats.org/officeDocument/2006/relationships/image" Target="../media/image46.png"/><Relationship Id="rId7" Type="http://schemas.openxmlformats.org/officeDocument/2006/relationships/image" Target="../media/image36.png"/><Relationship Id="rId8"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3.png"/><Relationship Id="rId4" Type="http://schemas.openxmlformats.org/officeDocument/2006/relationships/image" Target="../media/image53.png"/><Relationship Id="rId5" Type="http://schemas.openxmlformats.org/officeDocument/2006/relationships/image" Target="../media/image40.png"/><Relationship Id="rId6" Type="http://schemas.openxmlformats.org/officeDocument/2006/relationships/image" Target="../media/image42.png"/><Relationship Id="rId7" Type="http://schemas.openxmlformats.org/officeDocument/2006/relationships/image" Target="../media/image47.png"/><Relationship Id="rId8"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49.png"/><Relationship Id="rId5" Type="http://schemas.openxmlformats.org/officeDocument/2006/relationships/image" Target="../media/image54.png"/><Relationship Id="rId6" Type="http://schemas.openxmlformats.org/officeDocument/2006/relationships/image" Target="../media/image70.png"/><Relationship Id="rId7" Type="http://schemas.openxmlformats.org/officeDocument/2006/relationships/image" Target="../media/image55.png"/><Relationship Id="rId8"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1.png"/><Relationship Id="rId4" Type="http://schemas.openxmlformats.org/officeDocument/2006/relationships/image" Target="../media/image57.png"/><Relationship Id="rId5" Type="http://schemas.openxmlformats.org/officeDocument/2006/relationships/image" Target="../media/image60.png"/><Relationship Id="rId6" Type="http://schemas.openxmlformats.org/officeDocument/2006/relationships/image" Target="../media/image56.png"/><Relationship Id="rId7" Type="http://schemas.openxmlformats.org/officeDocument/2006/relationships/image" Target="../media/image67.png"/><Relationship Id="rId8" Type="http://schemas.openxmlformats.org/officeDocument/2006/relationships/image" Target="../media/image5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2.png"/><Relationship Id="rId4" Type="http://schemas.openxmlformats.org/officeDocument/2006/relationships/image" Target="../media/image66.png"/><Relationship Id="rId5" Type="http://schemas.openxmlformats.org/officeDocument/2006/relationships/image" Target="../media/image59.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8.png"/><Relationship Id="rId4" Type="http://schemas.openxmlformats.org/officeDocument/2006/relationships/image" Target="../media/image64.png"/><Relationship Id="rId9" Type="http://schemas.openxmlformats.org/officeDocument/2006/relationships/image" Target="../media/image74.png"/><Relationship Id="rId5" Type="http://schemas.openxmlformats.org/officeDocument/2006/relationships/image" Target="../media/image65.png"/><Relationship Id="rId6" Type="http://schemas.openxmlformats.org/officeDocument/2006/relationships/image" Target="../media/image72.png"/><Relationship Id="rId7" Type="http://schemas.openxmlformats.org/officeDocument/2006/relationships/image" Target="../media/image73.png"/><Relationship Id="rId8" Type="http://schemas.openxmlformats.org/officeDocument/2006/relationships/image" Target="../media/image7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1.png"/><Relationship Id="rId4" Type="http://schemas.openxmlformats.org/officeDocument/2006/relationships/image" Target="../media/image77.png"/><Relationship Id="rId5" Type="http://schemas.openxmlformats.org/officeDocument/2006/relationships/image" Target="../media/image7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11700" y="309850"/>
            <a:ext cx="8520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Capstone Project - 2</a:t>
            </a:r>
            <a:endParaRPr b="1" sz="4000"/>
          </a:p>
        </p:txBody>
      </p:sp>
      <p:sp>
        <p:nvSpPr>
          <p:cNvPr id="56" name="Google Shape;56;p13"/>
          <p:cNvSpPr txBox="1"/>
          <p:nvPr>
            <p:ph idx="1" type="body"/>
          </p:nvPr>
        </p:nvSpPr>
        <p:spPr>
          <a:xfrm>
            <a:off x="311700" y="1128025"/>
            <a:ext cx="8520600" cy="3416400"/>
          </a:xfrm>
          <a:prstGeom prst="rect">
            <a:avLst/>
          </a:prstGeom>
          <a:solidFill>
            <a:srgbClr val="FFFFFF"/>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3600">
                <a:solidFill>
                  <a:schemeClr val="accent5"/>
                </a:solidFill>
                <a:highlight>
                  <a:srgbClr val="FFFFFF"/>
                </a:highlight>
                <a:latin typeface="Calibri"/>
                <a:ea typeface="Calibri"/>
                <a:cs typeface="Calibri"/>
                <a:sym typeface="Calibri"/>
              </a:rPr>
              <a:t>Bike Sharing Demand Prediction</a:t>
            </a:r>
            <a:endParaRPr b="1" sz="3600">
              <a:solidFill>
                <a:schemeClr val="accent5"/>
              </a:solidFill>
              <a:highlight>
                <a:srgbClr val="FFFFFF"/>
              </a:highlight>
              <a:latin typeface="Calibri"/>
              <a:ea typeface="Calibri"/>
              <a:cs typeface="Calibri"/>
              <a:sym typeface="Calibri"/>
            </a:endParaRPr>
          </a:p>
          <a:p>
            <a:pPr indent="0" lvl="0" marL="0" rtl="0" algn="ctr">
              <a:lnSpc>
                <a:spcPct val="80000"/>
              </a:lnSpc>
              <a:spcBef>
                <a:spcPts val="0"/>
              </a:spcBef>
              <a:spcAft>
                <a:spcPts val="0"/>
              </a:spcAft>
              <a:buNone/>
            </a:pPr>
            <a:r>
              <a:rPr b="1" lang="en" sz="3000">
                <a:solidFill>
                  <a:schemeClr val="accent5"/>
                </a:solidFill>
                <a:highlight>
                  <a:srgbClr val="FFFFFF"/>
                </a:highlight>
                <a:latin typeface="Calibri"/>
                <a:ea typeface="Calibri"/>
                <a:cs typeface="Calibri"/>
                <a:sym typeface="Calibri"/>
              </a:rPr>
              <a:t> </a:t>
            </a:r>
            <a:r>
              <a:rPr lang="en" sz="2600">
                <a:solidFill>
                  <a:schemeClr val="accent5"/>
                </a:solidFill>
                <a:highlight>
                  <a:srgbClr val="FFFFFF"/>
                </a:highlight>
                <a:latin typeface="Calibri"/>
                <a:ea typeface="Calibri"/>
                <a:cs typeface="Calibri"/>
                <a:sym typeface="Calibri"/>
              </a:rPr>
              <a:t>(Supervised Machine Learning regression)</a:t>
            </a:r>
            <a:endParaRPr sz="2600">
              <a:solidFill>
                <a:schemeClr val="accent5"/>
              </a:solidFill>
              <a:highlight>
                <a:srgbClr val="FFFFFF"/>
              </a:highlight>
              <a:latin typeface="Calibri"/>
              <a:ea typeface="Calibri"/>
              <a:cs typeface="Calibri"/>
              <a:sym typeface="Calibri"/>
            </a:endParaRPr>
          </a:p>
          <a:p>
            <a:pPr indent="0" lvl="0" marL="0" rtl="0" algn="ctr">
              <a:lnSpc>
                <a:spcPct val="80000"/>
              </a:lnSpc>
              <a:spcBef>
                <a:spcPts val="0"/>
              </a:spcBef>
              <a:spcAft>
                <a:spcPts val="0"/>
              </a:spcAft>
              <a:buNone/>
            </a:pPr>
            <a:r>
              <a:t/>
            </a:r>
            <a:endParaRPr sz="2600">
              <a:solidFill>
                <a:schemeClr val="accent5"/>
              </a:solidFill>
              <a:highlight>
                <a:srgbClr val="FFFFFF"/>
              </a:highlight>
              <a:latin typeface="Calibri"/>
              <a:ea typeface="Calibri"/>
              <a:cs typeface="Calibri"/>
              <a:sym typeface="Calibri"/>
            </a:endParaRPr>
          </a:p>
          <a:p>
            <a:pPr indent="0" lvl="0" marL="0" rtl="0" algn="ctr">
              <a:lnSpc>
                <a:spcPct val="65000"/>
              </a:lnSpc>
              <a:spcBef>
                <a:spcPts val="0"/>
              </a:spcBef>
              <a:spcAft>
                <a:spcPts val="0"/>
              </a:spcAft>
              <a:buNone/>
            </a:pPr>
            <a:r>
              <a:rPr b="1" lang="en" sz="2400" u="sng">
                <a:solidFill>
                  <a:srgbClr val="434343"/>
                </a:solidFill>
                <a:highlight>
                  <a:srgbClr val="FFFFFF"/>
                </a:highlight>
                <a:latin typeface="Calibri"/>
                <a:ea typeface="Calibri"/>
                <a:cs typeface="Calibri"/>
                <a:sym typeface="Calibri"/>
              </a:rPr>
              <a:t>Submitted By</a:t>
            </a:r>
            <a:endParaRPr b="1" sz="2400" u="sng">
              <a:solidFill>
                <a:srgbClr val="434343"/>
              </a:solidFill>
              <a:highlight>
                <a:srgbClr val="FFFFFF"/>
              </a:highlight>
              <a:latin typeface="Calibri"/>
              <a:ea typeface="Calibri"/>
              <a:cs typeface="Calibri"/>
              <a:sym typeface="Calibri"/>
            </a:endParaRPr>
          </a:p>
          <a:p>
            <a:pPr indent="0" lvl="0" marL="0" rtl="0" algn="ctr">
              <a:lnSpc>
                <a:spcPct val="65000"/>
              </a:lnSpc>
              <a:spcBef>
                <a:spcPts val="0"/>
              </a:spcBef>
              <a:spcAft>
                <a:spcPts val="0"/>
              </a:spcAft>
              <a:buNone/>
            </a:pPr>
            <a:r>
              <a:t/>
            </a:r>
            <a:endParaRPr b="1" sz="2400">
              <a:solidFill>
                <a:schemeClr val="accent2"/>
              </a:solidFill>
              <a:highlight>
                <a:srgbClr val="FFFFFF"/>
              </a:highlight>
              <a:latin typeface="Calibri"/>
              <a:ea typeface="Calibri"/>
              <a:cs typeface="Calibri"/>
              <a:sym typeface="Calibri"/>
            </a:endParaRPr>
          </a:p>
          <a:p>
            <a:pPr indent="0" lvl="0" marL="0" rtl="0" algn="ctr">
              <a:lnSpc>
                <a:spcPct val="65000"/>
              </a:lnSpc>
              <a:spcBef>
                <a:spcPts val="0"/>
              </a:spcBef>
              <a:spcAft>
                <a:spcPts val="0"/>
              </a:spcAft>
              <a:buNone/>
            </a:pPr>
            <a:r>
              <a:rPr b="1" lang="en" sz="2400">
                <a:solidFill>
                  <a:schemeClr val="dk1"/>
                </a:solidFill>
                <a:highlight>
                  <a:srgbClr val="FFFFFF"/>
                </a:highlight>
                <a:latin typeface="Calibri"/>
                <a:ea typeface="Calibri"/>
                <a:cs typeface="Calibri"/>
                <a:sym typeface="Calibri"/>
              </a:rPr>
              <a:t>Bhavesh Amol Amre</a:t>
            </a:r>
            <a:endParaRPr b="1" sz="2400">
              <a:solidFill>
                <a:schemeClr val="dk1"/>
              </a:solidFill>
              <a:highlight>
                <a:srgbClr val="FFFFFF"/>
              </a:highlight>
              <a:latin typeface="Calibri"/>
              <a:ea typeface="Calibri"/>
              <a:cs typeface="Calibri"/>
              <a:sym typeface="Calibri"/>
            </a:endParaRPr>
          </a:p>
        </p:txBody>
      </p:sp>
      <p:pic>
        <p:nvPicPr>
          <p:cNvPr id="57" name="Google Shape;57;p13"/>
          <p:cNvPicPr preferRelativeResize="0"/>
          <p:nvPr/>
        </p:nvPicPr>
        <p:blipFill>
          <a:blip r:embed="rId3">
            <a:alphaModFix/>
          </a:blip>
          <a:stretch>
            <a:fillRect/>
          </a:stretch>
        </p:blipFill>
        <p:spPr>
          <a:xfrm>
            <a:off x="1449375" y="3282512"/>
            <a:ext cx="2473425" cy="1639975"/>
          </a:xfrm>
          <a:prstGeom prst="rect">
            <a:avLst/>
          </a:prstGeom>
          <a:noFill/>
          <a:ln>
            <a:noFill/>
          </a:ln>
        </p:spPr>
      </p:pic>
      <p:pic>
        <p:nvPicPr>
          <p:cNvPr id="58" name="Google Shape;58;p13"/>
          <p:cNvPicPr preferRelativeResize="0"/>
          <p:nvPr/>
        </p:nvPicPr>
        <p:blipFill>
          <a:blip r:embed="rId4">
            <a:alphaModFix/>
          </a:blip>
          <a:stretch>
            <a:fillRect/>
          </a:stretch>
        </p:blipFill>
        <p:spPr>
          <a:xfrm>
            <a:off x="5458375" y="3282499"/>
            <a:ext cx="2551072" cy="163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EDA(Exploratory Data Analysis) :</a:t>
            </a:r>
            <a:endParaRPr>
              <a:solidFill>
                <a:srgbClr val="FF0000"/>
              </a:solidFill>
            </a:endParaRPr>
          </a:p>
        </p:txBody>
      </p:sp>
      <p:sp>
        <p:nvSpPr>
          <p:cNvPr id="133" name="Google Shape;133;p22"/>
          <p:cNvSpPr txBox="1"/>
          <p:nvPr>
            <p:ph idx="1" type="body"/>
          </p:nvPr>
        </p:nvSpPr>
        <p:spPr>
          <a:xfrm>
            <a:off x="4241500" y="572700"/>
            <a:ext cx="49026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Bike Rent Trend according to hour in different scenarios: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1)Here we observed that, Bike rental trend according to hours is almost similar in all scenarios.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2)There is sudden peak between 6/7AM to 10 AM. Office /College going time could be the reason for this sudden peak on NO Holiday. But on Holiday the case is different,very less bike rentals happened.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3) Again there is peak between 4PM to 7 PM. may be its office leaving time for the above people.( NO Holiday).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4)Here the trend for functioning day is same as of No holiday. Only the difference is on No functioning day there were zero bike rentals.</a:t>
            </a:r>
            <a:endParaRPr sz="1400"/>
          </a:p>
        </p:txBody>
      </p:sp>
      <p:pic>
        <p:nvPicPr>
          <p:cNvPr id="134" name="Google Shape;134;p22"/>
          <p:cNvPicPr preferRelativeResize="0"/>
          <p:nvPr/>
        </p:nvPicPr>
        <p:blipFill>
          <a:blip r:embed="rId3">
            <a:alphaModFix/>
          </a:blip>
          <a:stretch>
            <a:fillRect/>
          </a:stretch>
        </p:blipFill>
        <p:spPr>
          <a:xfrm>
            <a:off x="-21400" y="707738"/>
            <a:ext cx="4339625" cy="2069800"/>
          </a:xfrm>
          <a:prstGeom prst="rect">
            <a:avLst/>
          </a:prstGeom>
          <a:noFill/>
          <a:ln>
            <a:noFill/>
          </a:ln>
        </p:spPr>
      </p:pic>
      <p:pic>
        <p:nvPicPr>
          <p:cNvPr id="135" name="Google Shape;135;p22"/>
          <p:cNvPicPr preferRelativeResize="0"/>
          <p:nvPr/>
        </p:nvPicPr>
        <p:blipFill>
          <a:blip r:embed="rId4">
            <a:alphaModFix/>
          </a:blip>
          <a:stretch>
            <a:fillRect/>
          </a:stretch>
        </p:blipFill>
        <p:spPr>
          <a:xfrm>
            <a:off x="0" y="2912575"/>
            <a:ext cx="4296825" cy="206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EDA(Exploratory Data Analysis) :</a:t>
            </a:r>
            <a:endParaRPr>
              <a:solidFill>
                <a:srgbClr val="FF0000"/>
              </a:solidFill>
            </a:endParaRPr>
          </a:p>
        </p:txBody>
      </p:sp>
      <p:sp>
        <p:nvSpPr>
          <p:cNvPr id="141" name="Google Shape;141;p23"/>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53700" y="600200"/>
            <a:ext cx="4296950" cy="2213150"/>
          </a:xfrm>
          <a:prstGeom prst="rect">
            <a:avLst/>
          </a:prstGeom>
          <a:noFill/>
          <a:ln>
            <a:noFill/>
          </a:ln>
        </p:spPr>
      </p:pic>
      <p:pic>
        <p:nvPicPr>
          <p:cNvPr id="143" name="Google Shape;143;p23"/>
          <p:cNvPicPr preferRelativeResize="0"/>
          <p:nvPr/>
        </p:nvPicPr>
        <p:blipFill>
          <a:blip r:embed="rId4">
            <a:alphaModFix/>
          </a:blip>
          <a:stretch>
            <a:fillRect/>
          </a:stretch>
        </p:blipFill>
        <p:spPr>
          <a:xfrm>
            <a:off x="4645025" y="600200"/>
            <a:ext cx="4241275" cy="2213150"/>
          </a:xfrm>
          <a:prstGeom prst="rect">
            <a:avLst/>
          </a:prstGeom>
          <a:noFill/>
          <a:ln>
            <a:noFill/>
          </a:ln>
        </p:spPr>
      </p:pic>
      <p:pic>
        <p:nvPicPr>
          <p:cNvPr id="144" name="Google Shape;144;p23"/>
          <p:cNvPicPr preferRelativeResize="0"/>
          <p:nvPr/>
        </p:nvPicPr>
        <p:blipFill>
          <a:blip r:embed="rId5">
            <a:alphaModFix/>
          </a:blip>
          <a:stretch>
            <a:fillRect/>
          </a:stretch>
        </p:blipFill>
        <p:spPr>
          <a:xfrm>
            <a:off x="2451363" y="2813350"/>
            <a:ext cx="4241275" cy="22060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EDA(Exploratory Data Analysis) :</a:t>
            </a:r>
            <a:endParaRPr>
              <a:solidFill>
                <a:srgbClr val="FF0000"/>
              </a:solidFill>
            </a:endParaRPr>
          </a:p>
        </p:txBody>
      </p:sp>
      <p:sp>
        <p:nvSpPr>
          <p:cNvPr id="150" name="Google Shape;150;p24"/>
          <p:cNvSpPr txBox="1"/>
          <p:nvPr>
            <p:ph idx="1" type="body"/>
          </p:nvPr>
        </p:nvSpPr>
        <p:spPr>
          <a:xfrm>
            <a:off x="0" y="572700"/>
            <a:ext cx="9144000" cy="45708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400"/>
              <a:t>Distribution of target variable- Bike Rent Count</a:t>
            </a:r>
            <a:endParaRPr b="1"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solidFill>
                  <a:srgbClr val="212121"/>
                </a:solidFill>
              </a:rPr>
              <a:t>Distribution is rightly skewed and some outliers are             To normalize the distribution we applied square root   observed.                                                                              method. After normalization no outliers were found.</a:t>
            </a:r>
            <a:endParaRPr sz="1400">
              <a:solidFill>
                <a:srgbClr val="212121"/>
              </a:solidFill>
            </a:endParaRPr>
          </a:p>
          <a:p>
            <a:pPr indent="0" lvl="0" marL="0" rtl="0" algn="l">
              <a:spcBef>
                <a:spcPts val="0"/>
              </a:spcBef>
              <a:spcAft>
                <a:spcPts val="0"/>
              </a:spcAft>
              <a:buNone/>
            </a:pPr>
            <a:r>
              <a:rPr lang="en" sz="1400">
                <a:solidFill>
                  <a:srgbClr val="212121"/>
                </a:solidFill>
              </a:rPr>
              <a:t>                          </a:t>
            </a:r>
            <a:endParaRPr sz="1400">
              <a:solidFill>
                <a:srgbClr val="212121"/>
              </a:solidFill>
            </a:endParaRPr>
          </a:p>
          <a:p>
            <a:pPr indent="0" lvl="0" marL="0" rtl="0" algn="l">
              <a:spcBef>
                <a:spcPts val="0"/>
              </a:spcBef>
              <a:spcAft>
                <a:spcPts val="0"/>
              </a:spcAft>
              <a:buNone/>
            </a:pPr>
            <a:r>
              <a:rPr lang="en" sz="1400">
                <a:solidFill>
                  <a:srgbClr val="212121"/>
                </a:solidFill>
              </a:rPr>
              <a:t>                                                                                              </a:t>
            </a:r>
            <a:endParaRPr sz="1400">
              <a:solidFill>
                <a:srgbClr val="212121"/>
              </a:solidFill>
            </a:endParaRPr>
          </a:p>
        </p:txBody>
      </p:sp>
      <p:pic>
        <p:nvPicPr>
          <p:cNvPr id="151" name="Google Shape;151;p24"/>
          <p:cNvPicPr preferRelativeResize="0"/>
          <p:nvPr/>
        </p:nvPicPr>
        <p:blipFill>
          <a:blip r:embed="rId3">
            <a:alphaModFix/>
          </a:blip>
          <a:stretch>
            <a:fillRect/>
          </a:stretch>
        </p:blipFill>
        <p:spPr>
          <a:xfrm>
            <a:off x="0" y="1175875"/>
            <a:ext cx="4438650" cy="2362200"/>
          </a:xfrm>
          <a:prstGeom prst="rect">
            <a:avLst/>
          </a:prstGeom>
          <a:noFill/>
          <a:ln>
            <a:noFill/>
          </a:ln>
        </p:spPr>
      </p:pic>
      <p:pic>
        <p:nvPicPr>
          <p:cNvPr id="152" name="Google Shape;152;p24"/>
          <p:cNvPicPr preferRelativeResize="0"/>
          <p:nvPr/>
        </p:nvPicPr>
        <p:blipFill>
          <a:blip r:embed="rId4">
            <a:alphaModFix/>
          </a:blip>
          <a:stretch>
            <a:fillRect/>
          </a:stretch>
        </p:blipFill>
        <p:spPr>
          <a:xfrm>
            <a:off x="4571988" y="1175875"/>
            <a:ext cx="4391025" cy="236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Preparation of data for model building :</a:t>
            </a:r>
            <a:endParaRPr b="1"/>
          </a:p>
        </p:txBody>
      </p:sp>
      <p:sp>
        <p:nvSpPr>
          <p:cNvPr id="158" name="Google Shape;158;p25"/>
          <p:cNvSpPr txBox="1"/>
          <p:nvPr>
            <p:ph idx="1" type="body"/>
          </p:nvPr>
        </p:nvSpPr>
        <p:spPr>
          <a:xfrm>
            <a:off x="4665675" y="572700"/>
            <a:ext cx="4478400" cy="466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0"/>
              </a:spcBef>
              <a:spcAft>
                <a:spcPts val="0"/>
              </a:spcAft>
              <a:buClr>
                <a:schemeClr val="accent2"/>
              </a:buClr>
              <a:buSzPts val="1400"/>
              <a:buChar char="❏"/>
            </a:pPr>
            <a:r>
              <a:rPr lang="en" sz="1400"/>
              <a:t>With the help of  heat map we can see</a:t>
            </a:r>
            <a:endParaRPr sz="1400"/>
          </a:p>
          <a:p>
            <a:pPr indent="0" lvl="0" marL="457200" rtl="0" algn="l">
              <a:spcBef>
                <a:spcPts val="0"/>
              </a:spcBef>
              <a:spcAft>
                <a:spcPts val="0"/>
              </a:spcAft>
              <a:buNone/>
            </a:pPr>
            <a:r>
              <a:rPr lang="en" sz="1400"/>
              <a:t>Temperature and Dew point temperature are</a:t>
            </a:r>
            <a:endParaRPr sz="1400"/>
          </a:p>
          <a:p>
            <a:pPr indent="0" lvl="0" marL="457200" rtl="0" algn="l">
              <a:spcBef>
                <a:spcPts val="0"/>
              </a:spcBef>
              <a:spcAft>
                <a:spcPts val="0"/>
              </a:spcAft>
              <a:buNone/>
            </a:pPr>
            <a:r>
              <a:rPr lang="en" sz="1400"/>
              <a:t>91 % correlated. So we dropped the Dew point temperature because it has very low correlation with our target variable as compared to temperature.</a:t>
            </a:r>
            <a:endParaRPr sz="1400"/>
          </a:p>
          <a:p>
            <a:pPr indent="0" lvl="0" marL="457200" rtl="0" algn="l">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accent2"/>
              </a:buClr>
              <a:buSzPts val="1400"/>
              <a:buChar char="❏"/>
            </a:pPr>
            <a:r>
              <a:rPr lang="en" sz="1400"/>
              <a:t>By using variation inflation factor we dropped ‘Visibility’ and ‘Humidity’ features as they had VIF value more than 5.</a:t>
            </a:r>
            <a:endParaRPr sz="1400"/>
          </a:p>
          <a:p>
            <a:pPr indent="0" lvl="0" marL="457200" rtl="0" algn="l">
              <a:lnSpc>
                <a:spcPct val="100000"/>
              </a:lnSpc>
              <a:spcBef>
                <a:spcPts val="0"/>
              </a:spcBef>
              <a:spcAft>
                <a:spcPts val="0"/>
              </a:spcAft>
              <a:buClr>
                <a:schemeClr val="accent2"/>
              </a:buClr>
              <a:buSzPts val="1100"/>
              <a:buFont typeface="Arial"/>
              <a:buNone/>
            </a:pPr>
            <a:r>
              <a:t/>
            </a:r>
            <a:endParaRPr sz="1400"/>
          </a:p>
          <a:p>
            <a:pPr indent="-317500" lvl="0" marL="457200" rtl="0" algn="l">
              <a:lnSpc>
                <a:spcPct val="100000"/>
              </a:lnSpc>
              <a:spcBef>
                <a:spcPts val="0"/>
              </a:spcBef>
              <a:spcAft>
                <a:spcPts val="0"/>
              </a:spcAft>
              <a:buClr>
                <a:schemeClr val="accent2"/>
              </a:buClr>
              <a:buSzPts val="1400"/>
              <a:buChar char="❏"/>
            </a:pPr>
            <a:r>
              <a:rPr lang="en" sz="1400"/>
              <a:t>We have created dummy variables for categorical Seasons column and did mapping with 0 and 1 for holiday and functioning column.</a:t>
            </a:r>
            <a:endParaRPr sz="1400"/>
          </a:p>
          <a:p>
            <a:pPr indent="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accent2"/>
              </a:buClr>
              <a:buSzPts val="1400"/>
              <a:buChar char="❏"/>
            </a:pPr>
            <a:r>
              <a:rPr lang="en" sz="1400"/>
              <a:t>Thus we prepared our data for model building.</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59" name="Google Shape;159;p25"/>
          <p:cNvPicPr preferRelativeResize="0"/>
          <p:nvPr/>
        </p:nvPicPr>
        <p:blipFill>
          <a:blip r:embed="rId3">
            <a:alphaModFix/>
          </a:blip>
          <a:stretch>
            <a:fillRect/>
          </a:stretch>
        </p:blipFill>
        <p:spPr>
          <a:xfrm>
            <a:off x="99150" y="659475"/>
            <a:ext cx="4566525" cy="2433175"/>
          </a:xfrm>
          <a:prstGeom prst="rect">
            <a:avLst/>
          </a:prstGeom>
          <a:noFill/>
          <a:ln>
            <a:noFill/>
          </a:ln>
        </p:spPr>
      </p:pic>
      <p:pic>
        <p:nvPicPr>
          <p:cNvPr id="160" name="Google Shape;160;p25"/>
          <p:cNvPicPr preferRelativeResize="0"/>
          <p:nvPr/>
        </p:nvPicPr>
        <p:blipFill>
          <a:blip r:embed="rId4">
            <a:alphaModFix/>
          </a:blip>
          <a:stretch>
            <a:fillRect/>
          </a:stretch>
        </p:blipFill>
        <p:spPr>
          <a:xfrm>
            <a:off x="88125" y="3322075"/>
            <a:ext cx="4478400" cy="458075"/>
          </a:xfrm>
          <a:prstGeom prst="rect">
            <a:avLst/>
          </a:prstGeom>
          <a:noFill/>
          <a:ln>
            <a:noFill/>
          </a:ln>
        </p:spPr>
      </p:pic>
      <p:pic>
        <p:nvPicPr>
          <p:cNvPr id="161" name="Google Shape;161;p25"/>
          <p:cNvPicPr preferRelativeResize="0"/>
          <p:nvPr/>
        </p:nvPicPr>
        <p:blipFill>
          <a:blip r:embed="rId5">
            <a:alphaModFix/>
          </a:blip>
          <a:stretch>
            <a:fillRect/>
          </a:stretch>
        </p:blipFill>
        <p:spPr>
          <a:xfrm>
            <a:off x="88113" y="4009575"/>
            <a:ext cx="3962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167" name="Google Shape;167;p26"/>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2"/>
              </a:buClr>
              <a:buSzPts val="1100"/>
              <a:buFont typeface="Arial"/>
              <a:buNone/>
            </a:pPr>
            <a:r>
              <a:rPr lang="en" sz="1400"/>
              <a:t>As this is the regression problem we are trying to predict continuous value. For this we used following regression models.</a:t>
            </a:r>
            <a:endParaRPr sz="1400"/>
          </a:p>
          <a:p>
            <a:pPr indent="-317500" lvl="0" marL="457200" rtl="0" algn="l">
              <a:lnSpc>
                <a:spcPct val="85000"/>
              </a:lnSpc>
              <a:spcBef>
                <a:spcPts val="0"/>
              </a:spcBef>
              <a:spcAft>
                <a:spcPts val="0"/>
              </a:spcAft>
              <a:buClr>
                <a:schemeClr val="accent2"/>
              </a:buClr>
              <a:buSzPts val="1400"/>
              <a:buChar char="❏"/>
            </a:pPr>
            <a:r>
              <a:rPr lang="en" sz="1400"/>
              <a:t>Linear Regression</a:t>
            </a:r>
            <a:endParaRPr sz="1400"/>
          </a:p>
          <a:p>
            <a:pPr indent="-317500" lvl="0" marL="457200" rtl="0" algn="l">
              <a:lnSpc>
                <a:spcPct val="85000"/>
              </a:lnSpc>
              <a:spcBef>
                <a:spcPts val="0"/>
              </a:spcBef>
              <a:spcAft>
                <a:spcPts val="0"/>
              </a:spcAft>
              <a:buClr>
                <a:schemeClr val="accent2"/>
              </a:buClr>
              <a:buSzPts val="1400"/>
              <a:buChar char="❏"/>
            </a:pPr>
            <a:r>
              <a:rPr lang="en" sz="1400"/>
              <a:t>Lasso regression (regularized regression)</a:t>
            </a:r>
            <a:endParaRPr sz="1400"/>
          </a:p>
          <a:p>
            <a:pPr indent="-317500" lvl="0" marL="457200" rtl="0" algn="l">
              <a:lnSpc>
                <a:spcPct val="85000"/>
              </a:lnSpc>
              <a:spcBef>
                <a:spcPts val="0"/>
              </a:spcBef>
              <a:spcAft>
                <a:spcPts val="0"/>
              </a:spcAft>
              <a:buClr>
                <a:schemeClr val="accent2"/>
              </a:buClr>
              <a:buSzPts val="1400"/>
              <a:buChar char="❏"/>
            </a:pPr>
            <a:r>
              <a:rPr lang="en" sz="1400"/>
              <a:t>Ridge Regression(regularized regression)</a:t>
            </a:r>
            <a:endParaRPr sz="1400"/>
          </a:p>
          <a:p>
            <a:pPr indent="-317500" lvl="0" marL="457200" rtl="0" algn="l">
              <a:lnSpc>
                <a:spcPct val="85000"/>
              </a:lnSpc>
              <a:spcBef>
                <a:spcPts val="0"/>
              </a:spcBef>
              <a:spcAft>
                <a:spcPts val="0"/>
              </a:spcAft>
              <a:buClr>
                <a:schemeClr val="accent2"/>
              </a:buClr>
              <a:buSzPts val="1400"/>
              <a:buChar char="❏"/>
            </a:pPr>
            <a:r>
              <a:rPr lang="en" sz="1400"/>
              <a:t>Elastic Net Regression</a:t>
            </a:r>
            <a:endParaRPr sz="1000"/>
          </a:p>
          <a:p>
            <a:pPr indent="-317500" lvl="0" marL="457200" rtl="0" algn="l">
              <a:lnSpc>
                <a:spcPct val="85000"/>
              </a:lnSpc>
              <a:spcBef>
                <a:spcPts val="0"/>
              </a:spcBef>
              <a:spcAft>
                <a:spcPts val="0"/>
              </a:spcAft>
              <a:buClr>
                <a:schemeClr val="accent2"/>
              </a:buClr>
              <a:buSzPts val="1400"/>
              <a:buChar char="❏"/>
            </a:pPr>
            <a:r>
              <a:rPr lang="en" sz="1400"/>
              <a:t>Decision Tree regression.</a:t>
            </a:r>
            <a:endParaRPr sz="1400"/>
          </a:p>
          <a:p>
            <a:pPr indent="-317500" lvl="0" marL="457200" rtl="0" algn="l">
              <a:lnSpc>
                <a:spcPct val="85000"/>
              </a:lnSpc>
              <a:spcBef>
                <a:spcPts val="0"/>
              </a:spcBef>
              <a:spcAft>
                <a:spcPts val="0"/>
              </a:spcAft>
              <a:buClr>
                <a:schemeClr val="accent2"/>
              </a:buClr>
              <a:buSzPts val="1400"/>
              <a:buChar char="❏"/>
            </a:pPr>
            <a:r>
              <a:rPr lang="en" sz="1400"/>
              <a:t>Random forest regression</a:t>
            </a:r>
            <a:endParaRPr sz="1400"/>
          </a:p>
          <a:p>
            <a:pPr indent="-317500" lvl="0" marL="457200" rtl="0" algn="l">
              <a:lnSpc>
                <a:spcPct val="85000"/>
              </a:lnSpc>
              <a:spcBef>
                <a:spcPts val="0"/>
              </a:spcBef>
              <a:spcAft>
                <a:spcPts val="0"/>
              </a:spcAft>
              <a:buClr>
                <a:schemeClr val="accent2"/>
              </a:buClr>
              <a:buSzPts val="1400"/>
              <a:buChar char="❏"/>
            </a:pPr>
            <a:r>
              <a:rPr lang="en" sz="1400"/>
              <a:t>Gradient Boosting regression.</a:t>
            </a:r>
            <a:endParaRPr sz="1400"/>
          </a:p>
          <a:p>
            <a:pPr indent="-317500" lvl="0" marL="457200" rtl="0" algn="l">
              <a:lnSpc>
                <a:spcPct val="85000"/>
              </a:lnSpc>
              <a:spcBef>
                <a:spcPts val="0"/>
              </a:spcBef>
              <a:spcAft>
                <a:spcPts val="0"/>
              </a:spcAft>
              <a:buSzPts val="1400"/>
              <a:buChar char="❏"/>
            </a:pPr>
            <a:r>
              <a:t/>
            </a:r>
            <a:endParaRPr sz="1400"/>
          </a:p>
          <a:p>
            <a:pPr indent="0" lvl="0" marL="0" rtl="0" algn="l">
              <a:lnSpc>
                <a:spcPct val="100000"/>
              </a:lnSpc>
              <a:spcBef>
                <a:spcPts val="0"/>
              </a:spcBef>
              <a:spcAft>
                <a:spcPts val="0"/>
              </a:spcAft>
              <a:buNone/>
            </a:pPr>
            <a:r>
              <a:rPr b="1" lang="en" sz="1400"/>
              <a:t>Assumptions of regression line:</a:t>
            </a:r>
            <a:r>
              <a:rPr lang="en" sz="1400"/>
              <a:t> </a:t>
            </a:r>
            <a:endParaRPr sz="1400"/>
          </a:p>
          <a:p>
            <a:pPr indent="0" lvl="0" marL="0" rtl="0" algn="l">
              <a:lnSpc>
                <a:spcPct val="100000"/>
              </a:lnSpc>
              <a:spcBef>
                <a:spcPts val="0"/>
              </a:spcBef>
              <a:spcAft>
                <a:spcPts val="0"/>
              </a:spcAft>
              <a:buNone/>
            </a:pPr>
            <a:r>
              <a:rPr lang="en" sz="1400"/>
              <a:t>1.The relation between the dependent and independent variables should be almost linear. </a:t>
            </a:r>
            <a:endParaRPr sz="1400"/>
          </a:p>
          <a:p>
            <a:pPr indent="0" lvl="0" marL="0" rtl="0" algn="l">
              <a:lnSpc>
                <a:spcPct val="100000"/>
              </a:lnSpc>
              <a:spcBef>
                <a:spcPts val="0"/>
              </a:spcBef>
              <a:spcAft>
                <a:spcPts val="0"/>
              </a:spcAft>
              <a:buNone/>
            </a:pPr>
            <a:r>
              <a:rPr lang="en" sz="1400"/>
              <a:t>2.Mean of residuals should be zero or close to 0 as much as possible. It is done to check whether our line is actually the line of “best fit”. </a:t>
            </a:r>
            <a:endParaRPr sz="1400"/>
          </a:p>
          <a:p>
            <a:pPr indent="0" lvl="0" marL="0" rtl="0" algn="l">
              <a:lnSpc>
                <a:spcPct val="100000"/>
              </a:lnSpc>
              <a:spcBef>
                <a:spcPts val="0"/>
              </a:spcBef>
              <a:spcAft>
                <a:spcPts val="0"/>
              </a:spcAft>
              <a:buNone/>
            </a:pPr>
            <a:r>
              <a:rPr lang="en" sz="1400"/>
              <a:t>3.There should be homoscedasticity or equal variance in a regression model. This assumption means that the variance around the regression line is the same for all values of the predictor variable (X). </a:t>
            </a:r>
            <a:endParaRPr sz="1400"/>
          </a:p>
          <a:p>
            <a:pPr indent="0" lvl="0" marL="0" rtl="0" algn="l">
              <a:lnSpc>
                <a:spcPct val="100000"/>
              </a:lnSpc>
              <a:spcBef>
                <a:spcPts val="0"/>
              </a:spcBef>
              <a:spcAft>
                <a:spcPts val="0"/>
              </a:spcAft>
              <a:buNone/>
            </a:pPr>
            <a:r>
              <a:rPr lang="en" sz="1400"/>
              <a:t>4.There should not be multicollinearity in regression model. Multicollinearity generally occurs when there are high       correlations between two or more independent variables.</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accent2"/>
              </a:buClr>
              <a:buSzPts val="1400"/>
              <a:buChar char="❏"/>
            </a:pPr>
            <a:r>
              <a:rPr lang="en" sz="1400"/>
              <a:t>Before and after applying these models we checked our regression assumptions by distribution of residuals, scatter plot of actual and predicted values, removing multi-colinearity among independent variables.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0" y="0"/>
            <a:ext cx="8520600" cy="4959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173" name="Google Shape;173;p27"/>
          <p:cNvSpPr txBox="1"/>
          <p:nvPr>
            <p:ph idx="1" type="body"/>
          </p:nvPr>
        </p:nvSpPr>
        <p:spPr>
          <a:xfrm>
            <a:off x="150" y="3995325"/>
            <a:ext cx="9144000" cy="11481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sz="1400"/>
          </a:p>
          <a:p>
            <a:pPr indent="-317500" lvl="0" marL="457200" rtl="0" algn="l">
              <a:lnSpc>
                <a:spcPct val="100000"/>
              </a:lnSpc>
              <a:spcBef>
                <a:spcPts val="0"/>
              </a:spcBef>
              <a:spcAft>
                <a:spcPts val="0"/>
              </a:spcAft>
              <a:buClr>
                <a:schemeClr val="accent2"/>
              </a:buClr>
              <a:buSzPts val="1400"/>
              <a:buChar char="●"/>
            </a:pPr>
            <a:r>
              <a:rPr b="1" lang="en" sz="1400"/>
              <a:t>From the above regression plot of all numerical features we see that the columns 'Temperature', 'Wind_speed', 'Visibility', 'Dew_point_temperature', 'Solar_Radiation' are positively relation to the target variable,which means the rented bike count increases with increase of these features.</a:t>
            </a:r>
            <a:endParaRPr b="1" sz="1400"/>
          </a:p>
          <a:p>
            <a:pPr indent="0" lvl="0" marL="0" rtl="0" algn="l">
              <a:spcBef>
                <a:spcPts val="0"/>
              </a:spcBef>
              <a:spcAft>
                <a:spcPts val="0"/>
              </a:spcAft>
              <a:buNone/>
            </a:pPr>
            <a:r>
              <a:t/>
            </a:r>
            <a:endParaRPr/>
          </a:p>
        </p:txBody>
      </p:sp>
      <p:pic>
        <p:nvPicPr>
          <p:cNvPr id="174" name="Google Shape;174;p27"/>
          <p:cNvPicPr preferRelativeResize="0"/>
          <p:nvPr/>
        </p:nvPicPr>
        <p:blipFill>
          <a:blip r:embed="rId3">
            <a:alphaModFix/>
          </a:blip>
          <a:stretch>
            <a:fillRect/>
          </a:stretch>
        </p:blipFill>
        <p:spPr>
          <a:xfrm>
            <a:off x="6288675" y="2317801"/>
            <a:ext cx="2868061" cy="1677525"/>
          </a:xfrm>
          <a:prstGeom prst="rect">
            <a:avLst/>
          </a:prstGeom>
          <a:noFill/>
          <a:ln>
            <a:noFill/>
          </a:ln>
        </p:spPr>
      </p:pic>
      <p:pic>
        <p:nvPicPr>
          <p:cNvPr id="175" name="Google Shape;175;p27"/>
          <p:cNvPicPr preferRelativeResize="0"/>
          <p:nvPr/>
        </p:nvPicPr>
        <p:blipFill>
          <a:blip r:embed="rId4">
            <a:alphaModFix/>
          </a:blip>
          <a:stretch>
            <a:fillRect/>
          </a:stretch>
        </p:blipFill>
        <p:spPr>
          <a:xfrm>
            <a:off x="6288675" y="564700"/>
            <a:ext cx="2868050" cy="1684296"/>
          </a:xfrm>
          <a:prstGeom prst="rect">
            <a:avLst/>
          </a:prstGeom>
          <a:noFill/>
          <a:ln>
            <a:noFill/>
          </a:ln>
        </p:spPr>
      </p:pic>
      <p:pic>
        <p:nvPicPr>
          <p:cNvPr id="176" name="Google Shape;176;p27"/>
          <p:cNvPicPr preferRelativeResize="0"/>
          <p:nvPr/>
        </p:nvPicPr>
        <p:blipFill>
          <a:blip r:embed="rId5">
            <a:alphaModFix/>
          </a:blip>
          <a:stretch>
            <a:fillRect/>
          </a:stretch>
        </p:blipFill>
        <p:spPr>
          <a:xfrm>
            <a:off x="3137974" y="2317812"/>
            <a:ext cx="2868050" cy="1639839"/>
          </a:xfrm>
          <a:prstGeom prst="rect">
            <a:avLst/>
          </a:prstGeom>
          <a:noFill/>
          <a:ln>
            <a:noFill/>
          </a:ln>
        </p:spPr>
      </p:pic>
      <p:pic>
        <p:nvPicPr>
          <p:cNvPr id="177" name="Google Shape;177;p27"/>
          <p:cNvPicPr preferRelativeResize="0"/>
          <p:nvPr/>
        </p:nvPicPr>
        <p:blipFill>
          <a:blip r:embed="rId6">
            <a:alphaModFix/>
          </a:blip>
          <a:stretch>
            <a:fillRect/>
          </a:stretch>
        </p:blipFill>
        <p:spPr>
          <a:xfrm>
            <a:off x="61650" y="564700"/>
            <a:ext cx="2868050" cy="3266408"/>
          </a:xfrm>
          <a:prstGeom prst="rect">
            <a:avLst/>
          </a:prstGeom>
          <a:noFill/>
          <a:ln>
            <a:noFill/>
          </a:ln>
        </p:spPr>
      </p:pic>
      <p:pic>
        <p:nvPicPr>
          <p:cNvPr id="178" name="Google Shape;178;p27"/>
          <p:cNvPicPr preferRelativeResize="0"/>
          <p:nvPr/>
        </p:nvPicPr>
        <p:blipFill>
          <a:blip r:embed="rId7">
            <a:alphaModFix/>
          </a:blip>
          <a:stretch>
            <a:fillRect/>
          </a:stretch>
        </p:blipFill>
        <p:spPr>
          <a:xfrm>
            <a:off x="3097375" y="564700"/>
            <a:ext cx="2949238" cy="168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184" name="Google Shape;184;p28"/>
          <p:cNvSpPr txBox="1"/>
          <p:nvPr>
            <p:ph idx="1" type="body"/>
          </p:nvPr>
        </p:nvSpPr>
        <p:spPr>
          <a:xfrm>
            <a:off x="4300700" y="3017000"/>
            <a:ext cx="4843200" cy="212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400"/>
          </a:p>
          <a:p>
            <a:pPr indent="0" lvl="0" marL="457200" rtl="0" algn="l">
              <a:spcBef>
                <a:spcPts val="0"/>
              </a:spcBef>
              <a:spcAft>
                <a:spcPts val="0"/>
              </a:spcAft>
              <a:buNone/>
            </a:pPr>
            <a:r>
              <a:t/>
            </a:r>
            <a:endParaRPr b="1" sz="1400"/>
          </a:p>
          <a:p>
            <a:pPr indent="-317500" lvl="0" marL="457200" rtl="0" algn="l">
              <a:spcBef>
                <a:spcPts val="0"/>
              </a:spcBef>
              <a:spcAft>
                <a:spcPts val="0"/>
              </a:spcAft>
              <a:buClr>
                <a:schemeClr val="accent2"/>
              </a:buClr>
              <a:buSzPts val="1400"/>
              <a:buChar char="●"/>
            </a:pPr>
            <a:r>
              <a:rPr b="1" lang="en" sz="1400"/>
              <a:t>'Rainfall',‘ Snowfall’, 'Humidity' these features are negatively related with the target variable which means the rented bike count decreases when these features increase.</a:t>
            </a:r>
            <a:endParaRPr b="1" sz="1400"/>
          </a:p>
          <a:p>
            <a:pPr indent="0" lvl="0" marL="0" rtl="0" algn="l">
              <a:spcBef>
                <a:spcPts val="0"/>
              </a:spcBef>
              <a:spcAft>
                <a:spcPts val="0"/>
              </a:spcAft>
              <a:buNone/>
            </a:pPr>
            <a:r>
              <a:t/>
            </a:r>
            <a:endParaRPr/>
          </a:p>
        </p:txBody>
      </p:sp>
      <p:pic>
        <p:nvPicPr>
          <p:cNvPr id="185" name="Google Shape;185;p28"/>
          <p:cNvPicPr preferRelativeResize="0"/>
          <p:nvPr/>
        </p:nvPicPr>
        <p:blipFill>
          <a:blip r:embed="rId3">
            <a:alphaModFix/>
          </a:blip>
          <a:stretch>
            <a:fillRect/>
          </a:stretch>
        </p:blipFill>
        <p:spPr>
          <a:xfrm>
            <a:off x="0" y="572700"/>
            <a:ext cx="4061819" cy="4570700"/>
          </a:xfrm>
          <a:prstGeom prst="rect">
            <a:avLst/>
          </a:prstGeom>
          <a:noFill/>
          <a:ln>
            <a:noFill/>
          </a:ln>
        </p:spPr>
      </p:pic>
      <p:pic>
        <p:nvPicPr>
          <p:cNvPr id="186" name="Google Shape;186;p28"/>
          <p:cNvPicPr preferRelativeResize="0"/>
          <p:nvPr/>
        </p:nvPicPr>
        <p:blipFill>
          <a:blip r:embed="rId4">
            <a:alphaModFix/>
          </a:blip>
          <a:stretch>
            <a:fillRect/>
          </a:stretch>
        </p:blipFill>
        <p:spPr>
          <a:xfrm>
            <a:off x="4572000" y="608425"/>
            <a:ext cx="4116175" cy="237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192" name="Google Shape;192;p29"/>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42900" lvl="0" marL="457200" rtl="0" algn="l">
              <a:lnSpc>
                <a:spcPct val="65000"/>
              </a:lnSpc>
              <a:spcBef>
                <a:spcPts val="0"/>
              </a:spcBef>
              <a:spcAft>
                <a:spcPts val="0"/>
              </a:spcAft>
              <a:buClr>
                <a:schemeClr val="accent2"/>
              </a:buClr>
              <a:buSzPts val="1800"/>
              <a:buChar char="➢"/>
            </a:pPr>
            <a:r>
              <a:rPr b="1" lang="en"/>
              <a:t>Linear Regression</a:t>
            </a:r>
            <a:endParaRPr b="1"/>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193" name="Google Shape;193;p29"/>
          <p:cNvPicPr preferRelativeResize="0"/>
          <p:nvPr/>
        </p:nvPicPr>
        <p:blipFill>
          <a:blip r:embed="rId3">
            <a:alphaModFix/>
          </a:blip>
          <a:stretch>
            <a:fillRect/>
          </a:stretch>
        </p:blipFill>
        <p:spPr>
          <a:xfrm>
            <a:off x="121975" y="3318125"/>
            <a:ext cx="4059159" cy="1715725"/>
          </a:xfrm>
          <a:prstGeom prst="rect">
            <a:avLst/>
          </a:prstGeom>
          <a:noFill/>
          <a:ln>
            <a:noFill/>
          </a:ln>
        </p:spPr>
      </p:pic>
      <p:pic>
        <p:nvPicPr>
          <p:cNvPr id="194" name="Google Shape;194;p29"/>
          <p:cNvPicPr preferRelativeResize="0"/>
          <p:nvPr/>
        </p:nvPicPr>
        <p:blipFill>
          <a:blip r:embed="rId4">
            <a:alphaModFix/>
          </a:blip>
          <a:stretch>
            <a:fillRect/>
          </a:stretch>
        </p:blipFill>
        <p:spPr>
          <a:xfrm>
            <a:off x="4290500" y="3541038"/>
            <a:ext cx="4342696" cy="1492800"/>
          </a:xfrm>
          <a:prstGeom prst="rect">
            <a:avLst/>
          </a:prstGeom>
          <a:noFill/>
          <a:ln>
            <a:noFill/>
          </a:ln>
        </p:spPr>
      </p:pic>
      <p:pic>
        <p:nvPicPr>
          <p:cNvPr id="195" name="Google Shape;195;p29"/>
          <p:cNvPicPr preferRelativeResize="0"/>
          <p:nvPr/>
        </p:nvPicPr>
        <p:blipFill>
          <a:blip r:embed="rId5">
            <a:alphaModFix/>
          </a:blip>
          <a:stretch>
            <a:fillRect/>
          </a:stretch>
        </p:blipFill>
        <p:spPr>
          <a:xfrm>
            <a:off x="0" y="1825350"/>
            <a:ext cx="4141876" cy="1492800"/>
          </a:xfrm>
          <a:prstGeom prst="rect">
            <a:avLst/>
          </a:prstGeom>
          <a:noFill/>
          <a:ln>
            <a:noFill/>
          </a:ln>
        </p:spPr>
      </p:pic>
      <p:pic>
        <p:nvPicPr>
          <p:cNvPr id="196" name="Google Shape;196;p29"/>
          <p:cNvPicPr preferRelativeResize="0"/>
          <p:nvPr/>
        </p:nvPicPr>
        <p:blipFill>
          <a:blip r:embed="rId6">
            <a:alphaModFix/>
          </a:blip>
          <a:stretch>
            <a:fillRect/>
          </a:stretch>
        </p:blipFill>
        <p:spPr>
          <a:xfrm>
            <a:off x="4290488" y="1831125"/>
            <a:ext cx="2872250" cy="1547300"/>
          </a:xfrm>
          <a:prstGeom prst="rect">
            <a:avLst/>
          </a:prstGeom>
          <a:noFill/>
          <a:ln>
            <a:noFill/>
          </a:ln>
        </p:spPr>
      </p:pic>
      <p:pic>
        <p:nvPicPr>
          <p:cNvPr id="197" name="Google Shape;197;p29"/>
          <p:cNvPicPr preferRelativeResize="0"/>
          <p:nvPr/>
        </p:nvPicPr>
        <p:blipFill>
          <a:blip r:embed="rId7">
            <a:alphaModFix/>
          </a:blip>
          <a:stretch>
            <a:fillRect/>
          </a:stretch>
        </p:blipFill>
        <p:spPr>
          <a:xfrm>
            <a:off x="567150" y="1135075"/>
            <a:ext cx="3086100" cy="552450"/>
          </a:xfrm>
          <a:prstGeom prst="rect">
            <a:avLst/>
          </a:prstGeom>
          <a:noFill/>
          <a:ln>
            <a:noFill/>
          </a:ln>
        </p:spPr>
      </p:pic>
      <p:pic>
        <p:nvPicPr>
          <p:cNvPr id="198" name="Google Shape;198;p29"/>
          <p:cNvPicPr preferRelativeResize="0"/>
          <p:nvPr/>
        </p:nvPicPr>
        <p:blipFill>
          <a:blip r:embed="rId8">
            <a:alphaModFix/>
          </a:blip>
          <a:stretch>
            <a:fillRect/>
          </a:stretch>
        </p:blipFill>
        <p:spPr>
          <a:xfrm>
            <a:off x="4636025" y="1154125"/>
            <a:ext cx="3086100" cy="514350"/>
          </a:xfrm>
          <a:prstGeom prst="rect">
            <a:avLst/>
          </a:prstGeom>
          <a:noFill/>
          <a:ln>
            <a:noFill/>
          </a:ln>
        </p:spPr>
      </p:pic>
      <p:pic>
        <p:nvPicPr>
          <p:cNvPr id="199" name="Google Shape;199;p29"/>
          <p:cNvPicPr preferRelativeResize="0"/>
          <p:nvPr/>
        </p:nvPicPr>
        <p:blipFill>
          <a:blip r:embed="rId9">
            <a:alphaModFix/>
          </a:blip>
          <a:stretch>
            <a:fillRect/>
          </a:stretch>
        </p:blipFill>
        <p:spPr>
          <a:xfrm>
            <a:off x="7162749" y="2238800"/>
            <a:ext cx="1990500" cy="73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205" name="Google Shape;205;p30"/>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42900" lvl="0" marL="457200" rtl="0" algn="l">
              <a:lnSpc>
                <a:spcPct val="65000"/>
              </a:lnSpc>
              <a:spcBef>
                <a:spcPts val="0"/>
              </a:spcBef>
              <a:spcAft>
                <a:spcPts val="0"/>
              </a:spcAft>
              <a:buClr>
                <a:schemeClr val="accent2"/>
              </a:buClr>
              <a:buSzPts val="1800"/>
              <a:buChar char="➢"/>
            </a:pPr>
            <a:r>
              <a:rPr b="1" lang="en"/>
              <a:t>Lasso (Hyper-parameter tuned- alpha=0.01)</a:t>
            </a:r>
            <a:endParaRPr b="1"/>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206" name="Google Shape;206;p30"/>
          <p:cNvPicPr preferRelativeResize="0"/>
          <p:nvPr/>
        </p:nvPicPr>
        <p:blipFill>
          <a:blip r:embed="rId3">
            <a:alphaModFix/>
          </a:blip>
          <a:stretch>
            <a:fillRect/>
          </a:stretch>
        </p:blipFill>
        <p:spPr>
          <a:xfrm>
            <a:off x="519650" y="1174350"/>
            <a:ext cx="3048000" cy="514350"/>
          </a:xfrm>
          <a:prstGeom prst="rect">
            <a:avLst/>
          </a:prstGeom>
          <a:noFill/>
          <a:ln>
            <a:noFill/>
          </a:ln>
        </p:spPr>
      </p:pic>
      <p:pic>
        <p:nvPicPr>
          <p:cNvPr id="207" name="Google Shape;207;p30"/>
          <p:cNvPicPr preferRelativeResize="0"/>
          <p:nvPr/>
        </p:nvPicPr>
        <p:blipFill>
          <a:blip r:embed="rId4">
            <a:alphaModFix/>
          </a:blip>
          <a:stretch>
            <a:fillRect/>
          </a:stretch>
        </p:blipFill>
        <p:spPr>
          <a:xfrm>
            <a:off x="4640975" y="1169575"/>
            <a:ext cx="3067050" cy="523875"/>
          </a:xfrm>
          <a:prstGeom prst="rect">
            <a:avLst/>
          </a:prstGeom>
          <a:noFill/>
          <a:ln>
            <a:noFill/>
          </a:ln>
        </p:spPr>
      </p:pic>
      <p:pic>
        <p:nvPicPr>
          <p:cNvPr id="208" name="Google Shape;208;p30"/>
          <p:cNvPicPr preferRelativeResize="0"/>
          <p:nvPr/>
        </p:nvPicPr>
        <p:blipFill>
          <a:blip r:embed="rId5">
            <a:alphaModFix/>
          </a:blip>
          <a:stretch>
            <a:fillRect/>
          </a:stretch>
        </p:blipFill>
        <p:spPr>
          <a:xfrm>
            <a:off x="4913" y="3403150"/>
            <a:ext cx="4077474" cy="1718324"/>
          </a:xfrm>
          <a:prstGeom prst="rect">
            <a:avLst/>
          </a:prstGeom>
          <a:noFill/>
          <a:ln>
            <a:noFill/>
          </a:ln>
        </p:spPr>
      </p:pic>
      <p:pic>
        <p:nvPicPr>
          <p:cNvPr id="209" name="Google Shape;209;p30"/>
          <p:cNvPicPr preferRelativeResize="0"/>
          <p:nvPr/>
        </p:nvPicPr>
        <p:blipFill>
          <a:blip r:embed="rId6">
            <a:alphaModFix/>
          </a:blip>
          <a:stretch>
            <a:fillRect/>
          </a:stretch>
        </p:blipFill>
        <p:spPr>
          <a:xfrm>
            <a:off x="4273238" y="3559375"/>
            <a:ext cx="4543425" cy="1562100"/>
          </a:xfrm>
          <a:prstGeom prst="rect">
            <a:avLst/>
          </a:prstGeom>
          <a:noFill/>
          <a:ln>
            <a:noFill/>
          </a:ln>
        </p:spPr>
      </p:pic>
      <p:pic>
        <p:nvPicPr>
          <p:cNvPr id="210" name="Google Shape;210;p30"/>
          <p:cNvPicPr preferRelativeResize="0"/>
          <p:nvPr/>
        </p:nvPicPr>
        <p:blipFill>
          <a:blip r:embed="rId7">
            <a:alphaModFix/>
          </a:blip>
          <a:stretch>
            <a:fillRect/>
          </a:stretch>
        </p:blipFill>
        <p:spPr>
          <a:xfrm>
            <a:off x="-60700" y="1799525"/>
            <a:ext cx="4077479" cy="1492800"/>
          </a:xfrm>
          <a:prstGeom prst="rect">
            <a:avLst/>
          </a:prstGeom>
          <a:noFill/>
          <a:ln>
            <a:noFill/>
          </a:ln>
        </p:spPr>
      </p:pic>
      <p:pic>
        <p:nvPicPr>
          <p:cNvPr id="211" name="Google Shape;211;p30"/>
          <p:cNvPicPr preferRelativeResize="0"/>
          <p:nvPr/>
        </p:nvPicPr>
        <p:blipFill>
          <a:blip r:embed="rId8">
            <a:alphaModFix/>
          </a:blip>
          <a:stretch>
            <a:fillRect/>
          </a:stretch>
        </p:blipFill>
        <p:spPr>
          <a:xfrm>
            <a:off x="4273250" y="2006788"/>
            <a:ext cx="2971800" cy="155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217" name="Google Shape;217;p31"/>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42900" lvl="0" marL="457200" rtl="0" algn="l">
              <a:lnSpc>
                <a:spcPct val="65000"/>
              </a:lnSpc>
              <a:spcBef>
                <a:spcPts val="0"/>
              </a:spcBef>
              <a:spcAft>
                <a:spcPts val="0"/>
              </a:spcAft>
              <a:buClr>
                <a:schemeClr val="accent2"/>
              </a:buClr>
              <a:buSzPts val="1800"/>
              <a:buChar char="➢"/>
            </a:pPr>
            <a:r>
              <a:rPr b="1" lang="en"/>
              <a:t>Ridge (Hyper-parameter tuned- alpha=0.1)</a:t>
            </a:r>
            <a:endParaRPr b="1"/>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218" name="Google Shape;218;p31"/>
          <p:cNvPicPr preferRelativeResize="0"/>
          <p:nvPr/>
        </p:nvPicPr>
        <p:blipFill>
          <a:blip r:embed="rId3">
            <a:alphaModFix/>
          </a:blip>
          <a:stretch>
            <a:fillRect/>
          </a:stretch>
        </p:blipFill>
        <p:spPr>
          <a:xfrm>
            <a:off x="548875" y="1147475"/>
            <a:ext cx="3275844" cy="572700"/>
          </a:xfrm>
          <a:prstGeom prst="rect">
            <a:avLst/>
          </a:prstGeom>
          <a:noFill/>
          <a:ln>
            <a:noFill/>
          </a:ln>
        </p:spPr>
      </p:pic>
      <p:pic>
        <p:nvPicPr>
          <p:cNvPr id="219" name="Google Shape;219;p31"/>
          <p:cNvPicPr preferRelativeResize="0"/>
          <p:nvPr/>
        </p:nvPicPr>
        <p:blipFill>
          <a:blip r:embed="rId4">
            <a:alphaModFix/>
          </a:blip>
          <a:stretch>
            <a:fillRect/>
          </a:stretch>
        </p:blipFill>
        <p:spPr>
          <a:xfrm>
            <a:off x="4628050" y="1157600"/>
            <a:ext cx="3215265" cy="552450"/>
          </a:xfrm>
          <a:prstGeom prst="rect">
            <a:avLst/>
          </a:prstGeom>
          <a:noFill/>
          <a:ln>
            <a:noFill/>
          </a:ln>
        </p:spPr>
      </p:pic>
      <p:pic>
        <p:nvPicPr>
          <p:cNvPr id="220" name="Google Shape;220;p31"/>
          <p:cNvPicPr preferRelativeResize="0"/>
          <p:nvPr/>
        </p:nvPicPr>
        <p:blipFill>
          <a:blip r:embed="rId5">
            <a:alphaModFix/>
          </a:blip>
          <a:stretch>
            <a:fillRect/>
          </a:stretch>
        </p:blipFill>
        <p:spPr>
          <a:xfrm>
            <a:off x="57425" y="3423400"/>
            <a:ext cx="3791400" cy="1599497"/>
          </a:xfrm>
          <a:prstGeom prst="rect">
            <a:avLst/>
          </a:prstGeom>
          <a:noFill/>
          <a:ln>
            <a:noFill/>
          </a:ln>
        </p:spPr>
      </p:pic>
      <p:pic>
        <p:nvPicPr>
          <p:cNvPr id="221" name="Google Shape;221;p31"/>
          <p:cNvPicPr preferRelativeResize="0"/>
          <p:nvPr/>
        </p:nvPicPr>
        <p:blipFill>
          <a:blip r:embed="rId6">
            <a:alphaModFix/>
          </a:blip>
          <a:stretch>
            <a:fillRect/>
          </a:stretch>
        </p:blipFill>
        <p:spPr>
          <a:xfrm>
            <a:off x="4032579" y="3677500"/>
            <a:ext cx="4005121" cy="1264775"/>
          </a:xfrm>
          <a:prstGeom prst="rect">
            <a:avLst/>
          </a:prstGeom>
          <a:noFill/>
          <a:ln>
            <a:noFill/>
          </a:ln>
        </p:spPr>
      </p:pic>
      <p:pic>
        <p:nvPicPr>
          <p:cNvPr id="222" name="Google Shape;222;p31"/>
          <p:cNvPicPr preferRelativeResize="0"/>
          <p:nvPr/>
        </p:nvPicPr>
        <p:blipFill>
          <a:blip r:embed="rId7">
            <a:alphaModFix/>
          </a:blip>
          <a:stretch>
            <a:fillRect/>
          </a:stretch>
        </p:blipFill>
        <p:spPr>
          <a:xfrm>
            <a:off x="0" y="1939400"/>
            <a:ext cx="3657600" cy="1264783"/>
          </a:xfrm>
          <a:prstGeom prst="rect">
            <a:avLst/>
          </a:prstGeom>
          <a:noFill/>
          <a:ln>
            <a:noFill/>
          </a:ln>
        </p:spPr>
      </p:pic>
      <p:pic>
        <p:nvPicPr>
          <p:cNvPr id="223" name="Google Shape;223;p31"/>
          <p:cNvPicPr preferRelativeResize="0"/>
          <p:nvPr/>
        </p:nvPicPr>
        <p:blipFill>
          <a:blip r:embed="rId8">
            <a:alphaModFix/>
          </a:blip>
          <a:stretch>
            <a:fillRect/>
          </a:stretch>
        </p:blipFill>
        <p:spPr>
          <a:xfrm>
            <a:off x="4032575" y="1851775"/>
            <a:ext cx="2933700" cy="157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0" y="0"/>
            <a:ext cx="8452800" cy="5949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b="1" lang="en" sz="3000"/>
              <a:t>Problem Statement :</a:t>
            </a:r>
            <a:endParaRPr b="1" sz="3000"/>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
                <a:solidFill>
                  <a:schemeClr val="accent2"/>
                </a:solidFill>
              </a:rPr>
              <a:t>Currently Rental bikes are introduced in many urban cities for the enhancement of mobility comfort. The client is Seoul Bike, which participates in a bike share program in Seoul, South Korea. An accurate prediction of bike count is critical to the success of the Seoul bike share program. It is important to make the rental bike available and accessible to the public at the right time as it lessens the waiting time. Eventually, providing the city with a stable supply of rental bikes becomes a major concern.</a:t>
            </a:r>
            <a:endParaRPr>
              <a:solidFill>
                <a:schemeClr val="accent2"/>
              </a:solidFill>
            </a:endParaRPr>
          </a:p>
          <a:p>
            <a:pPr indent="0" lvl="0" marL="0" rtl="0" algn="l">
              <a:spcBef>
                <a:spcPts val="0"/>
              </a:spcBef>
              <a:spcAft>
                <a:spcPts val="0"/>
              </a:spcAft>
              <a:buNone/>
            </a:pPr>
            <a:r>
              <a:t/>
            </a:r>
            <a:endParaRPr sz="1600">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The final aim of this project is the prediction of bike count required at each hour for the stable supply of rental bikes.</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229" name="Google Shape;229;p32"/>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42900" lvl="0" marL="457200" rtl="0" algn="l">
              <a:lnSpc>
                <a:spcPct val="65000"/>
              </a:lnSpc>
              <a:spcBef>
                <a:spcPts val="0"/>
              </a:spcBef>
              <a:spcAft>
                <a:spcPts val="0"/>
              </a:spcAft>
              <a:buClr>
                <a:schemeClr val="accent2"/>
              </a:buClr>
              <a:buSzPts val="1800"/>
              <a:buChar char="➢"/>
            </a:pPr>
            <a:r>
              <a:rPr b="1" lang="en"/>
              <a:t>Elastic Net (Hyper-parameter tuned- alpha=0.001,l1_ratio=0.5)</a:t>
            </a:r>
            <a:endParaRPr b="1"/>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230" name="Google Shape;230;p32"/>
          <p:cNvPicPr preferRelativeResize="0"/>
          <p:nvPr/>
        </p:nvPicPr>
        <p:blipFill>
          <a:blip r:embed="rId3">
            <a:alphaModFix/>
          </a:blip>
          <a:stretch>
            <a:fillRect/>
          </a:stretch>
        </p:blipFill>
        <p:spPr>
          <a:xfrm>
            <a:off x="535675" y="1148575"/>
            <a:ext cx="3366074" cy="572700"/>
          </a:xfrm>
          <a:prstGeom prst="rect">
            <a:avLst/>
          </a:prstGeom>
          <a:noFill/>
          <a:ln>
            <a:noFill/>
          </a:ln>
        </p:spPr>
      </p:pic>
      <p:pic>
        <p:nvPicPr>
          <p:cNvPr id="231" name="Google Shape;231;p32"/>
          <p:cNvPicPr preferRelativeResize="0"/>
          <p:nvPr/>
        </p:nvPicPr>
        <p:blipFill>
          <a:blip r:embed="rId4">
            <a:alphaModFix/>
          </a:blip>
          <a:stretch>
            <a:fillRect/>
          </a:stretch>
        </p:blipFill>
        <p:spPr>
          <a:xfrm>
            <a:off x="4386276" y="1148576"/>
            <a:ext cx="3354444" cy="572700"/>
          </a:xfrm>
          <a:prstGeom prst="rect">
            <a:avLst/>
          </a:prstGeom>
          <a:noFill/>
          <a:ln>
            <a:noFill/>
          </a:ln>
        </p:spPr>
      </p:pic>
      <p:pic>
        <p:nvPicPr>
          <p:cNvPr id="232" name="Google Shape;232;p32"/>
          <p:cNvPicPr preferRelativeResize="0"/>
          <p:nvPr/>
        </p:nvPicPr>
        <p:blipFill>
          <a:blip r:embed="rId5">
            <a:alphaModFix/>
          </a:blip>
          <a:stretch>
            <a:fillRect/>
          </a:stretch>
        </p:blipFill>
        <p:spPr>
          <a:xfrm>
            <a:off x="86275" y="3337550"/>
            <a:ext cx="4300000" cy="1799115"/>
          </a:xfrm>
          <a:prstGeom prst="rect">
            <a:avLst/>
          </a:prstGeom>
          <a:noFill/>
          <a:ln>
            <a:noFill/>
          </a:ln>
        </p:spPr>
      </p:pic>
      <p:pic>
        <p:nvPicPr>
          <p:cNvPr id="233" name="Google Shape;233;p32"/>
          <p:cNvPicPr preferRelativeResize="0"/>
          <p:nvPr/>
        </p:nvPicPr>
        <p:blipFill>
          <a:blip r:embed="rId6">
            <a:alphaModFix/>
          </a:blip>
          <a:stretch>
            <a:fillRect/>
          </a:stretch>
        </p:blipFill>
        <p:spPr>
          <a:xfrm>
            <a:off x="4386263" y="3565038"/>
            <a:ext cx="4505325" cy="1571625"/>
          </a:xfrm>
          <a:prstGeom prst="rect">
            <a:avLst/>
          </a:prstGeom>
          <a:noFill/>
          <a:ln>
            <a:noFill/>
          </a:ln>
        </p:spPr>
      </p:pic>
      <p:pic>
        <p:nvPicPr>
          <p:cNvPr id="234" name="Google Shape;234;p32"/>
          <p:cNvPicPr preferRelativeResize="0"/>
          <p:nvPr/>
        </p:nvPicPr>
        <p:blipFill>
          <a:blip r:embed="rId7">
            <a:alphaModFix/>
          </a:blip>
          <a:stretch>
            <a:fillRect/>
          </a:stretch>
        </p:blipFill>
        <p:spPr>
          <a:xfrm>
            <a:off x="86275" y="1792475"/>
            <a:ext cx="4019675" cy="1473875"/>
          </a:xfrm>
          <a:prstGeom prst="rect">
            <a:avLst/>
          </a:prstGeom>
          <a:noFill/>
          <a:ln>
            <a:noFill/>
          </a:ln>
        </p:spPr>
      </p:pic>
      <p:pic>
        <p:nvPicPr>
          <p:cNvPr id="235" name="Google Shape;235;p32"/>
          <p:cNvPicPr preferRelativeResize="0"/>
          <p:nvPr/>
        </p:nvPicPr>
        <p:blipFill>
          <a:blip r:embed="rId8">
            <a:alphaModFix/>
          </a:blip>
          <a:stretch>
            <a:fillRect/>
          </a:stretch>
        </p:blipFill>
        <p:spPr>
          <a:xfrm>
            <a:off x="4386275" y="1866863"/>
            <a:ext cx="3028950" cy="155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241" name="Google Shape;241;p33"/>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30200" lvl="0" marL="457200" rtl="0" algn="l">
              <a:lnSpc>
                <a:spcPct val="65000"/>
              </a:lnSpc>
              <a:spcBef>
                <a:spcPts val="0"/>
              </a:spcBef>
              <a:spcAft>
                <a:spcPts val="0"/>
              </a:spcAft>
              <a:buClr>
                <a:schemeClr val="accent2"/>
              </a:buClr>
              <a:buSzPts val="1600"/>
              <a:buChar char="➢"/>
            </a:pPr>
            <a:r>
              <a:rPr b="1" lang="en" sz="1600"/>
              <a:t>Decision Tree regression(Hyper-parameter tuned- max_depth=9,max_features='auto')</a:t>
            </a:r>
            <a:endParaRPr b="1" sz="1600"/>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242" name="Google Shape;242;p33"/>
          <p:cNvPicPr preferRelativeResize="0"/>
          <p:nvPr/>
        </p:nvPicPr>
        <p:blipFill>
          <a:blip r:embed="rId3">
            <a:alphaModFix/>
          </a:blip>
          <a:stretch>
            <a:fillRect/>
          </a:stretch>
        </p:blipFill>
        <p:spPr>
          <a:xfrm>
            <a:off x="552013" y="1130713"/>
            <a:ext cx="3057525" cy="523875"/>
          </a:xfrm>
          <a:prstGeom prst="rect">
            <a:avLst/>
          </a:prstGeom>
          <a:noFill/>
          <a:ln>
            <a:noFill/>
          </a:ln>
        </p:spPr>
      </p:pic>
      <p:pic>
        <p:nvPicPr>
          <p:cNvPr id="243" name="Google Shape;243;p33"/>
          <p:cNvPicPr preferRelativeResize="0"/>
          <p:nvPr/>
        </p:nvPicPr>
        <p:blipFill>
          <a:blip r:embed="rId4">
            <a:alphaModFix/>
          </a:blip>
          <a:stretch>
            <a:fillRect/>
          </a:stretch>
        </p:blipFill>
        <p:spPr>
          <a:xfrm>
            <a:off x="4648913" y="1130713"/>
            <a:ext cx="3114675" cy="523875"/>
          </a:xfrm>
          <a:prstGeom prst="rect">
            <a:avLst/>
          </a:prstGeom>
          <a:noFill/>
          <a:ln>
            <a:noFill/>
          </a:ln>
        </p:spPr>
      </p:pic>
      <p:pic>
        <p:nvPicPr>
          <p:cNvPr id="244" name="Google Shape;244;p33"/>
          <p:cNvPicPr preferRelativeResize="0"/>
          <p:nvPr/>
        </p:nvPicPr>
        <p:blipFill>
          <a:blip r:embed="rId5">
            <a:alphaModFix/>
          </a:blip>
          <a:stretch>
            <a:fillRect/>
          </a:stretch>
        </p:blipFill>
        <p:spPr>
          <a:xfrm>
            <a:off x="0" y="3264350"/>
            <a:ext cx="4538069" cy="1879150"/>
          </a:xfrm>
          <a:prstGeom prst="rect">
            <a:avLst/>
          </a:prstGeom>
          <a:noFill/>
          <a:ln>
            <a:noFill/>
          </a:ln>
        </p:spPr>
      </p:pic>
      <p:pic>
        <p:nvPicPr>
          <p:cNvPr id="245" name="Google Shape;245;p33"/>
          <p:cNvPicPr preferRelativeResize="0"/>
          <p:nvPr/>
        </p:nvPicPr>
        <p:blipFill>
          <a:blip r:embed="rId6">
            <a:alphaModFix/>
          </a:blip>
          <a:stretch>
            <a:fillRect/>
          </a:stretch>
        </p:blipFill>
        <p:spPr>
          <a:xfrm>
            <a:off x="4572000" y="3498288"/>
            <a:ext cx="4572000" cy="1552575"/>
          </a:xfrm>
          <a:prstGeom prst="rect">
            <a:avLst/>
          </a:prstGeom>
          <a:noFill/>
          <a:ln>
            <a:noFill/>
          </a:ln>
        </p:spPr>
      </p:pic>
      <p:pic>
        <p:nvPicPr>
          <p:cNvPr id="246" name="Google Shape;246;p33"/>
          <p:cNvPicPr preferRelativeResize="0"/>
          <p:nvPr/>
        </p:nvPicPr>
        <p:blipFill>
          <a:blip r:embed="rId7">
            <a:alphaModFix/>
          </a:blip>
          <a:stretch>
            <a:fillRect/>
          </a:stretch>
        </p:blipFill>
        <p:spPr>
          <a:xfrm>
            <a:off x="108313" y="1703563"/>
            <a:ext cx="4159703" cy="1511825"/>
          </a:xfrm>
          <a:prstGeom prst="rect">
            <a:avLst/>
          </a:prstGeom>
          <a:noFill/>
          <a:ln>
            <a:noFill/>
          </a:ln>
        </p:spPr>
      </p:pic>
      <p:pic>
        <p:nvPicPr>
          <p:cNvPr id="247" name="Google Shape;247;p33"/>
          <p:cNvPicPr preferRelativeResize="0"/>
          <p:nvPr/>
        </p:nvPicPr>
        <p:blipFill>
          <a:blip r:embed="rId8">
            <a:alphaModFix/>
          </a:blip>
          <a:stretch>
            <a:fillRect/>
          </a:stretch>
        </p:blipFill>
        <p:spPr>
          <a:xfrm>
            <a:off x="4538075" y="1865450"/>
            <a:ext cx="3009900"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253" name="Google Shape;253;p34"/>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30200" lvl="0" marL="457200" rtl="0" algn="l">
              <a:lnSpc>
                <a:spcPct val="65000"/>
              </a:lnSpc>
              <a:spcBef>
                <a:spcPts val="0"/>
              </a:spcBef>
              <a:spcAft>
                <a:spcPts val="0"/>
              </a:spcAft>
              <a:buClr>
                <a:schemeClr val="accent2"/>
              </a:buClr>
              <a:buSzPts val="1600"/>
              <a:buChar char="➢"/>
            </a:pPr>
            <a:r>
              <a:rPr b="1" lang="en" sz="1600"/>
              <a:t>Random forest regression(Hyper-parameter tuned- 'max_depth': 9, 'n_estimators': 100')</a:t>
            </a:r>
            <a:endParaRPr b="1" sz="1600"/>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254" name="Google Shape;254;p34"/>
          <p:cNvPicPr preferRelativeResize="0"/>
          <p:nvPr/>
        </p:nvPicPr>
        <p:blipFill>
          <a:blip r:embed="rId3">
            <a:alphaModFix/>
          </a:blip>
          <a:stretch>
            <a:fillRect/>
          </a:stretch>
        </p:blipFill>
        <p:spPr>
          <a:xfrm>
            <a:off x="556888" y="1113150"/>
            <a:ext cx="3133725" cy="533400"/>
          </a:xfrm>
          <a:prstGeom prst="rect">
            <a:avLst/>
          </a:prstGeom>
          <a:noFill/>
          <a:ln>
            <a:noFill/>
          </a:ln>
        </p:spPr>
      </p:pic>
      <p:pic>
        <p:nvPicPr>
          <p:cNvPr id="255" name="Google Shape;255;p34"/>
          <p:cNvPicPr preferRelativeResize="0"/>
          <p:nvPr/>
        </p:nvPicPr>
        <p:blipFill>
          <a:blip r:embed="rId4">
            <a:alphaModFix/>
          </a:blip>
          <a:stretch>
            <a:fillRect/>
          </a:stretch>
        </p:blipFill>
        <p:spPr>
          <a:xfrm>
            <a:off x="4646463" y="1113150"/>
            <a:ext cx="3076575" cy="533400"/>
          </a:xfrm>
          <a:prstGeom prst="rect">
            <a:avLst/>
          </a:prstGeom>
          <a:noFill/>
          <a:ln>
            <a:noFill/>
          </a:ln>
        </p:spPr>
      </p:pic>
      <p:pic>
        <p:nvPicPr>
          <p:cNvPr id="256" name="Google Shape;256;p34"/>
          <p:cNvPicPr preferRelativeResize="0"/>
          <p:nvPr/>
        </p:nvPicPr>
        <p:blipFill>
          <a:blip r:embed="rId5">
            <a:alphaModFix/>
          </a:blip>
          <a:stretch>
            <a:fillRect/>
          </a:stretch>
        </p:blipFill>
        <p:spPr>
          <a:xfrm>
            <a:off x="0" y="3195125"/>
            <a:ext cx="4669650" cy="1948375"/>
          </a:xfrm>
          <a:prstGeom prst="rect">
            <a:avLst/>
          </a:prstGeom>
          <a:noFill/>
          <a:ln>
            <a:noFill/>
          </a:ln>
        </p:spPr>
      </p:pic>
      <p:pic>
        <p:nvPicPr>
          <p:cNvPr id="257" name="Google Shape;257;p34"/>
          <p:cNvPicPr preferRelativeResize="0"/>
          <p:nvPr/>
        </p:nvPicPr>
        <p:blipFill>
          <a:blip r:embed="rId6">
            <a:alphaModFix/>
          </a:blip>
          <a:stretch>
            <a:fillRect/>
          </a:stretch>
        </p:blipFill>
        <p:spPr>
          <a:xfrm>
            <a:off x="4646475" y="3486300"/>
            <a:ext cx="4497526" cy="1552163"/>
          </a:xfrm>
          <a:prstGeom prst="rect">
            <a:avLst/>
          </a:prstGeom>
          <a:noFill/>
          <a:ln>
            <a:noFill/>
          </a:ln>
        </p:spPr>
      </p:pic>
      <p:pic>
        <p:nvPicPr>
          <p:cNvPr id="258" name="Google Shape;258;p34"/>
          <p:cNvPicPr preferRelativeResize="0"/>
          <p:nvPr/>
        </p:nvPicPr>
        <p:blipFill>
          <a:blip r:embed="rId7">
            <a:alphaModFix/>
          </a:blip>
          <a:stretch>
            <a:fillRect/>
          </a:stretch>
        </p:blipFill>
        <p:spPr>
          <a:xfrm>
            <a:off x="121525" y="1676849"/>
            <a:ext cx="4124600" cy="1487975"/>
          </a:xfrm>
          <a:prstGeom prst="rect">
            <a:avLst/>
          </a:prstGeom>
          <a:noFill/>
          <a:ln>
            <a:noFill/>
          </a:ln>
        </p:spPr>
      </p:pic>
      <p:pic>
        <p:nvPicPr>
          <p:cNvPr id="259" name="Google Shape;259;p34"/>
          <p:cNvPicPr preferRelativeResize="0"/>
          <p:nvPr/>
        </p:nvPicPr>
        <p:blipFill>
          <a:blip r:embed="rId8">
            <a:alphaModFix/>
          </a:blip>
          <a:stretch>
            <a:fillRect/>
          </a:stretch>
        </p:blipFill>
        <p:spPr>
          <a:xfrm>
            <a:off x="4679800" y="1757913"/>
            <a:ext cx="3009900" cy="1552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Model Selection and Evaluation:</a:t>
            </a:r>
            <a:endParaRPr b="1"/>
          </a:p>
        </p:txBody>
      </p:sp>
      <p:sp>
        <p:nvSpPr>
          <p:cNvPr id="265" name="Google Shape;265;p35"/>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chemeClr val="accent2"/>
              </a:buClr>
              <a:buSzPts val="1800"/>
              <a:buChar char="➢"/>
            </a:pPr>
            <a:r>
              <a:rPr b="1" lang="en"/>
              <a:t>Gradient boosting regression(Hyper-parameter tuned- 'learning_rate': 0.04, 'max_depth': 8, 'n_estimators': 150, 'subsample': 0.9)</a:t>
            </a:r>
            <a:endParaRPr b="1"/>
          </a:p>
          <a:p>
            <a:pPr indent="0" lvl="0" marL="0" rtl="0" algn="l">
              <a:lnSpc>
                <a:spcPct val="65000"/>
              </a:lnSpc>
              <a:spcBef>
                <a:spcPts val="0"/>
              </a:spcBef>
              <a:spcAft>
                <a:spcPts val="0"/>
              </a:spcAft>
              <a:buNone/>
            </a:pPr>
            <a:r>
              <a:t/>
            </a:r>
            <a:endParaRPr b="1" sz="1400"/>
          </a:p>
          <a:p>
            <a:pPr indent="0" lvl="0" marL="0" rtl="0" algn="l">
              <a:lnSpc>
                <a:spcPct val="65000"/>
              </a:lnSpc>
              <a:spcBef>
                <a:spcPts val="0"/>
              </a:spcBef>
              <a:spcAft>
                <a:spcPts val="0"/>
              </a:spcAft>
              <a:buNone/>
            </a:pPr>
            <a:r>
              <a:rPr b="1" lang="en" sz="1400"/>
              <a:t>         Scores on Train Set                                                 Scores on Test Set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a:p>
        </p:txBody>
      </p:sp>
      <p:pic>
        <p:nvPicPr>
          <p:cNvPr id="266" name="Google Shape;266;p35"/>
          <p:cNvPicPr preferRelativeResize="0"/>
          <p:nvPr/>
        </p:nvPicPr>
        <p:blipFill>
          <a:blip r:embed="rId3">
            <a:alphaModFix/>
          </a:blip>
          <a:stretch>
            <a:fillRect/>
          </a:stretch>
        </p:blipFill>
        <p:spPr>
          <a:xfrm>
            <a:off x="539125" y="1403050"/>
            <a:ext cx="3276600" cy="533400"/>
          </a:xfrm>
          <a:prstGeom prst="rect">
            <a:avLst/>
          </a:prstGeom>
          <a:noFill/>
          <a:ln>
            <a:noFill/>
          </a:ln>
        </p:spPr>
      </p:pic>
      <p:pic>
        <p:nvPicPr>
          <p:cNvPr id="267" name="Google Shape;267;p35"/>
          <p:cNvPicPr preferRelativeResize="0"/>
          <p:nvPr/>
        </p:nvPicPr>
        <p:blipFill>
          <a:blip r:embed="rId4">
            <a:alphaModFix/>
          </a:blip>
          <a:stretch>
            <a:fillRect/>
          </a:stretch>
        </p:blipFill>
        <p:spPr>
          <a:xfrm>
            <a:off x="4621650" y="1393525"/>
            <a:ext cx="3276600" cy="552450"/>
          </a:xfrm>
          <a:prstGeom prst="rect">
            <a:avLst/>
          </a:prstGeom>
          <a:noFill/>
          <a:ln>
            <a:noFill/>
          </a:ln>
        </p:spPr>
      </p:pic>
      <p:pic>
        <p:nvPicPr>
          <p:cNvPr id="268" name="Google Shape;268;p35"/>
          <p:cNvPicPr preferRelativeResize="0"/>
          <p:nvPr/>
        </p:nvPicPr>
        <p:blipFill>
          <a:blip r:embed="rId5">
            <a:alphaModFix/>
          </a:blip>
          <a:stretch>
            <a:fillRect/>
          </a:stretch>
        </p:blipFill>
        <p:spPr>
          <a:xfrm>
            <a:off x="-1362" y="3321650"/>
            <a:ext cx="4357576" cy="1858920"/>
          </a:xfrm>
          <a:prstGeom prst="rect">
            <a:avLst/>
          </a:prstGeom>
          <a:noFill/>
          <a:ln>
            <a:noFill/>
          </a:ln>
        </p:spPr>
      </p:pic>
      <p:pic>
        <p:nvPicPr>
          <p:cNvPr id="269" name="Google Shape;269;p35"/>
          <p:cNvPicPr preferRelativeResize="0"/>
          <p:nvPr/>
        </p:nvPicPr>
        <p:blipFill>
          <a:blip r:embed="rId6">
            <a:alphaModFix/>
          </a:blip>
          <a:stretch>
            <a:fillRect/>
          </a:stretch>
        </p:blipFill>
        <p:spPr>
          <a:xfrm>
            <a:off x="4467000" y="3517575"/>
            <a:ext cx="4467000" cy="1513759"/>
          </a:xfrm>
          <a:prstGeom prst="rect">
            <a:avLst/>
          </a:prstGeom>
          <a:noFill/>
          <a:ln>
            <a:noFill/>
          </a:ln>
        </p:spPr>
      </p:pic>
      <p:pic>
        <p:nvPicPr>
          <p:cNvPr id="270" name="Google Shape;270;p35"/>
          <p:cNvPicPr preferRelativeResize="0"/>
          <p:nvPr/>
        </p:nvPicPr>
        <p:blipFill>
          <a:blip r:embed="rId7">
            <a:alphaModFix/>
          </a:blip>
          <a:stretch>
            <a:fillRect/>
          </a:stretch>
        </p:blipFill>
        <p:spPr>
          <a:xfrm>
            <a:off x="0" y="1944123"/>
            <a:ext cx="3829199" cy="1369850"/>
          </a:xfrm>
          <a:prstGeom prst="rect">
            <a:avLst/>
          </a:prstGeom>
          <a:noFill/>
          <a:ln>
            <a:noFill/>
          </a:ln>
        </p:spPr>
      </p:pic>
      <p:pic>
        <p:nvPicPr>
          <p:cNvPr id="271" name="Google Shape;271;p35"/>
          <p:cNvPicPr preferRelativeResize="0"/>
          <p:nvPr/>
        </p:nvPicPr>
        <p:blipFill>
          <a:blip r:embed="rId8">
            <a:alphaModFix/>
          </a:blip>
          <a:stretch>
            <a:fillRect/>
          </a:stretch>
        </p:blipFill>
        <p:spPr>
          <a:xfrm>
            <a:off x="4357563" y="1945963"/>
            <a:ext cx="2962275" cy="1571625"/>
          </a:xfrm>
          <a:prstGeom prst="rect">
            <a:avLst/>
          </a:prstGeom>
          <a:noFill/>
          <a:ln>
            <a:noFill/>
          </a:ln>
        </p:spPr>
      </p:pic>
      <p:pic>
        <p:nvPicPr>
          <p:cNvPr id="272" name="Google Shape;272;p35"/>
          <p:cNvPicPr preferRelativeResize="0"/>
          <p:nvPr/>
        </p:nvPicPr>
        <p:blipFill>
          <a:blip r:embed="rId9">
            <a:alphaModFix/>
          </a:blip>
          <a:stretch>
            <a:fillRect/>
          </a:stretch>
        </p:blipFill>
        <p:spPr>
          <a:xfrm>
            <a:off x="7321200" y="1936448"/>
            <a:ext cx="1722100" cy="1571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Feature Importance's :</a:t>
            </a:r>
            <a:endParaRPr>
              <a:solidFill>
                <a:srgbClr val="FF0000"/>
              </a:solidFill>
            </a:endParaRPr>
          </a:p>
        </p:txBody>
      </p:sp>
      <p:sp>
        <p:nvSpPr>
          <p:cNvPr id="278" name="Google Shape;278;p36"/>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
        <p:nvSpPr>
          <p:cNvPr id="279" name="Google Shape;279;p36"/>
          <p:cNvSpPr txBox="1"/>
          <p:nvPr>
            <p:ph idx="1" type="body"/>
          </p:nvPr>
        </p:nvSpPr>
        <p:spPr>
          <a:xfrm>
            <a:off x="4741275" y="2945825"/>
            <a:ext cx="4402800" cy="2197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accent2"/>
              </a:buClr>
              <a:buSzPts val="1400"/>
              <a:buChar char="➢"/>
            </a:pPr>
            <a:r>
              <a:rPr b="1" lang="en" sz="1400"/>
              <a:t>From all the 3 models we can see that temperature, hour, functioning day are the top three important features among all the features.</a:t>
            </a:r>
            <a:endParaRPr b="1" sz="1400"/>
          </a:p>
          <a:p>
            <a:pPr indent="0" lvl="0" marL="0" rtl="0" algn="l">
              <a:spcBef>
                <a:spcPts val="0"/>
              </a:spcBef>
              <a:spcAft>
                <a:spcPts val="0"/>
              </a:spcAft>
              <a:buNone/>
            </a:pPr>
            <a:r>
              <a:t/>
            </a:r>
            <a:endParaRPr/>
          </a:p>
        </p:txBody>
      </p:sp>
      <p:pic>
        <p:nvPicPr>
          <p:cNvPr id="280" name="Google Shape;280;p36"/>
          <p:cNvPicPr preferRelativeResize="0"/>
          <p:nvPr/>
        </p:nvPicPr>
        <p:blipFill>
          <a:blip r:embed="rId3">
            <a:alphaModFix/>
          </a:blip>
          <a:stretch>
            <a:fillRect/>
          </a:stretch>
        </p:blipFill>
        <p:spPr>
          <a:xfrm>
            <a:off x="169273" y="2945823"/>
            <a:ext cx="4402725" cy="2090325"/>
          </a:xfrm>
          <a:prstGeom prst="rect">
            <a:avLst/>
          </a:prstGeom>
          <a:noFill/>
          <a:ln>
            <a:noFill/>
          </a:ln>
        </p:spPr>
      </p:pic>
      <p:pic>
        <p:nvPicPr>
          <p:cNvPr id="281" name="Google Shape;281;p36"/>
          <p:cNvPicPr preferRelativeResize="0"/>
          <p:nvPr/>
        </p:nvPicPr>
        <p:blipFill>
          <a:blip r:embed="rId4">
            <a:alphaModFix/>
          </a:blip>
          <a:stretch>
            <a:fillRect/>
          </a:stretch>
        </p:blipFill>
        <p:spPr>
          <a:xfrm>
            <a:off x="4572000" y="680098"/>
            <a:ext cx="4460396" cy="2090325"/>
          </a:xfrm>
          <a:prstGeom prst="rect">
            <a:avLst/>
          </a:prstGeom>
          <a:noFill/>
          <a:ln>
            <a:noFill/>
          </a:ln>
        </p:spPr>
      </p:pic>
      <p:pic>
        <p:nvPicPr>
          <p:cNvPr id="282" name="Google Shape;282;p36"/>
          <p:cNvPicPr preferRelativeResize="0"/>
          <p:nvPr/>
        </p:nvPicPr>
        <p:blipFill>
          <a:blip r:embed="rId5">
            <a:alphaModFix/>
          </a:blip>
          <a:stretch>
            <a:fillRect/>
          </a:stretch>
        </p:blipFill>
        <p:spPr>
          <a:xfrm>
            <a:off x="169275" y="712272"/>
            <a:ext cx="4402725" cy="20939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Conclusion</a:t>
            </a:r>
            <a:r>
              <a:rPr b="1" lang="en"/>
              <a:t> :</a:t>
            </a:r>
            <a:endParaRPr>
              <a:solidFill>
                <a:srgbClr val="FF0000"/>
              </a:solidFill>
            </a:endParaRPr>
          </a:p>
        </p:txBody>
      </p:sp>
      <p:sp>
        <p:nvSpPr>
          <p:cNvPr id="288" name="Google Shape;288;p37"/>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
        <p:nvSpPr>
          <p:cNvPr id="289" name="Google Shape;289;p37"/>
          <p:cNvSpPr txBox="1"/>
          <p:nvPr>
            <p:ph idx="1" type="body"/>
          </p:nvPr>
        </p:nvSpPr>
        <p:spPr>
          <a:xfrm>
            <a:off x="4572000" y="572700"/>
            <a:ext cx="4572000" cy="45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As we have calculated MAE,MSE,RMSE and R2 score for each model. Based on r2 score will decide our model performance. </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0"/>
              </a:spcBef>
              <a:spcAft>
                <a:spcPts val="0"/>
              </a:spcAft>
              <a:buNone/>
            </a:pPr>
            <a:r>
              <a:rPr b="1" lang="en" sz="1400"/>
              <a:t>Our assumption:</a:t>
            </a:r>
            <a:r>
              <a:rPr lang="en" sz="1400"/>
              <a:t> if the difference of R2 score between Train data and Test is more than 5 % we will consider it as over fitting. </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0"/>
              </a:spcBef>
              <a:spcAft>
                <a:spcPts val="0"/>
              </a:spcAft>
              <a:buNone/>
            </a:pPr>
            <a:r>
              <a:rPr b="1" lang="en" sz="1400"/>
              <a:t>Linear, Lasso, Ridge and Elastic Net: </a:t>
            </a:r>
            <a:endParaRPr b="1" sz="1400"/>
          </a:p>
          <a:p>
            <a:pPr indent="0" lvl="0" marL="0" rtl="0" algn="l">
              <a:lnSpc>
                <a:spcPct val="95000"/>
              </a:lnSpc>
              <a:spcBef>
                <a:spcPts val="0"/>
              </a:spcBef>
              <a:spcAft>
                <a:spcPts val="0"/>
              </a:spcAft>
              <a:buNone/>
            </a:pPr>
            <a:r>
              <a:rPr lang="en" sz="1400"/>
              <a:t>Linear, Lasso, Ridge and Elastic regression models have almost similar R2 scores(61%) on both training and test data.(Even after using GridserachCV we have got similar results as of base models). </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0"/>
              </a:spcBef>
              <a:spcAft>
                <a:spcPts val="0"/>
              </a:spcAft>
              <a:buNone/>
            </a:pPr>
            <a:r>
              <a:rPr b="1" lang="en" sz="1400"/>
              <a:t>Decision Tree Regression:</a:t>
            </a:r>
            <a:r>
              <a:rPr lang="en" sz="1400"/>
              <a:t> </a:t>
            </a:r>
            <a:endParaRPr sz="1400"/>
          </a:p>
          <a:p>
            <a:pPr indent="0" lvl="0" marL="0" rtl="0" algn="l">
              <a:lnSpc>
                <a:spcPct val="95000"/>
              </a:lnSpc>
              <a:spcBef>
                <a:spcPts val="0"/>
              </a:spcBef>
              <a:spcAft>
                <a:spcPts val="0"/>
              </a:spcAft>
              <a:buNone/>
            </a:pPr>
            <a:r>
              <a:rPr lang="en" sz="1400"/>
              <a:t>On Decision tree regressor model, without hyper-parameter tuning, we got r2 score as 100% on training data and on test data it was very less. Thus our model memorized the data. So it was a over fitted model. After hyper-parameter tuning we got r2 score as 88% on training data and 83% on test data which is quite good for us. </a:t>
            </a:r>
            <a:endParaRPr sz="1400"/>
          </a:p>
          <a:p>
            <a:pPr indent="0" lvl="0" marL="0" rtl="0" algn="l">
              <a:lnSpc>
                <a:spcPct val="100000"/>
              </a:lnSpc>
              <a:spcBef>
                <a:spcPts val="0"/>
              </a:spcBef>
              <a:spcAft>
                <a:spcPts val="0"/>
              </a:spcAft>
              <a:buNone/>
            </a:pPr>
            <a:r>
              <a:t/>
            </a:r>
            <a:endParaRPr sz="1400"/>
          </a:p>
        </p:txBody>
      </p:sp>
      <p:pic>
        <p:nvPicPr>
          <p:cNvPr id="290" name="Google Shape;290;p37"/>
          <p:cNvPicPr preferRelativeResize="0"/>
          <p:nvPr/>
        </p:nvPicPr>
        <p:blipFill>
          <a:blip r:embed="rId3">
            <a:alphaModFix/>
          </a:blip>
          <a:stretch>
            <a:fillRect/>
          </a:stretch>
        </p:blipFill>
        <p:spPr>
          <a:xfrm>
            <a:off x="0" y="656875"/>
            <a:ext cx="4572000" cy="435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Conclusion :</a:t>
            </a:r>
            <a:endParaRPr>
              <a:solidFill>
                <a:srgbClr val="FF0000"/>
              </a:solidFill>
            </a:endParaRPr>
          </a:p>
        </p:txBody>
      </p:sp>
      <p:sp>
        <p:nvSpPr>
          <p:cNvPr id="296" name="Google Shape;296;p3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
        <p:nvSpPr>
          <p:cNvPr id="297" name="Google Shape;297;p3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Random Forest:</a:t>
            </a:r>
            <a:r>
              <a:rPr lang="en" sz="1400"/>
              <a:t> </a:t>
            </a:r>
            <a:endParaRPr sz="1400"/>
          </a:p>
          <a:p>
            <a:pPr indent="0" lvl="0" marL="0" rtl="0" algn="l">
              <a:lnSpc>
                <a:spcPct val="100000"/>
              </a:lnSpc>
              <a:spcBef>
                <a:spcPts val="0"/>
              </a:spcBef>
              <a:spcAft>
                <a:spcPts val="0"/>
              </a:spcAft>
              <a:buNone/>
            </a:pPr>
            <a:r>
              <a:rPr lang="en" sz="1400"/>
              <a:t>On Random Forest regressor model, without hyper-parameter tuning we got r2 score as 98% on training data and 90% on test data. Thus our model memorized the data. So it was a over fitted model, as per our assumption After hyper-parameter tuning we got r2 score as 90% on training data and 87% on test data which is very good for us.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a:t>Gradient Boosting Regression(Gradient Boosting Machine):</a:t>
            </a:r>
            <a:r>
              <a:rPr lang="en" sz="1400"/>
              <a:t> </a:t>
            </a:r>
            <a:endParaRPr sz="1400"/>
          </a:p>
          <a:p>
            <a:pPr indent="0" lvl="0" marL="0" rtl="0" algn="l">
              <a:lnSpc>
                <a:spcPct val="100000"/>
              </a:lnSpc>
              <a:spcBef>
                <a:spcPts val="0"/>
              </a:spcBef>
              <a:spcAft>
                <a:spcPts val="0"/>
              </a:spcAft>
              <a:buClr>
                <a:schemeClr val="accent2"/>
              </a:buClr>
              <a:buSzPts val="1100"/>
              <a:buFont typeface="Arial"/>
              <a:buNone/>
            </a:pPr>
            <a:r>
              <a:rPr lang="en" sz="1400"/>
              <a:t>On Random Forest regressor model, without hyper-parameter tuning we got r2 score as 86% on training data and 85% on test data. Our model performed well without hyper-parameter tuning. After hyper-parameter tuning we got r2 score as 96% on training data and 91% on test data, thus we improved the model performance by hyper-parameter tuning.</a:t>
            </a:r>
            <a:endParaRPr sz="1400"/>
          </a:p>
          <a:p>
            <a:pPr indent="0" lvl="0" marL="0" rtl="0" algn="l">
              <a:spcBef>
                <a:spcPts val="0"/>
              </a:spcBef>
              <a:spcAft>
                <a:spcPts val="0"/>
              </a:spcAft>
              <a:buNone/>
            </a:pPr>
            <a:r>
              <a:t/>
            </a:r>
            <a:endParaRPr/>
          </a:p>
          <a:p>
            <a:pPr indent="0" lvl="0" marL="0" rtl="0" algn="l">
              <a:spcBef>
                <a:spcPts val="0"/>
              </a:spcBef>
              <a:spcAft>
                <a:spcPts val="0"/>
              </a:spcAft>
              <a:buNone/>
            </a:pPr>
            <a:r>
              <a:rPr b="1" lang="en" sz="1500"/>
              <a:t>Thus Gradient Boosting Regression(GridSearchCV) and Random forest(GridSearchCv) gives good r2 scores. We can deploy this models.</a:t>
            </a:r>
            <a:endParaRPr b="1"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 type="body"/>
          </p:nvPr>
        </p:nvSpPr>
        <p:spPr>
          <a:xfrm>
            <a:off x="311700" y="458575"/>
            <a:ext cx="8520600" cy="41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dk1"/>
                </a:solidFill>
              </a:rPr>
              <a:t>THANK YOU</a:t>
            </a:r>
            <a:endParaRPr b="1" sz="4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b="1" lang="en" sz="3000"/>
              <a:t>Work Flow :</a:t>
            </a:r>
            <a:endParaRPr sz="3000"/>
          </a:p>
        </p:txBody>
      </p:sp>
      <p:sp>
        <p:nvSpPr>
          <p:cNvPr id="70" name="Google Shape;70;p15"/>
          <p:cNvSpPr txBox="1"/>
          <p:nvPr>
            <p:ph idx="1" type="body"/>
          </p:nvPr>
        </p:nvSpPr>
        <p:spPr>
          <a:xfrm>
            <a:off x="249725" y="929550"/>
            <a:ext cx="8520600" cy="327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
              <a:t>So we will divide our work flow into following steps.</a:t>
            </a:r>
            <a:endParaRPr/>
          </a:p>
        </p:txBody>
      </p:sp>
      <p:sp>
        <p:nvSpPr>
          <p:cNvPr id="71" name="Google Shape;71;p15"/>
          <p:cNvSpPr/>
          <p:nvPr/>
        </p:nvSpPr>
        <p:spPr>
          <a:xfrm>
            <a:off x="793200" y="1592650"/>
            <a:ext cx="1722900" cy="979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Data Collection &amp; Understanding</a:t>
            </a:r>
            <a:endParaRPr b="1" sz="1500"/>
          </a:p>
        </p:txBody>
      </p:sp>
      <p:sp>
        <p:nvSpPr>
          <p:cNvPr id="72" name="Google Shape;72;p15"/>
          <p:cNvSpPr/>
          <p:nvPr/>
        </p:nvSpPr>
        <p:spPr>
          <a:xfrm>
            <a:off x="3521338" y="1592650"/>
            <a:ext cx="1722900" cy="979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500">
                <a:solidFill>
                  <a:schemeClr val="accent2"/>
                </a:solidFill>
              </a:rPr>
              <a:t>Data Wrangling &amp; Feature Engineering</a:t>
            </a:r>
            <a:endParaRPr/>
          </a:p>
        </p:txBody>
      </p:sp>
      <p:sp>
        <p:nvSpPr>
          <p:cNvPr id="73" name="Google Shape;73;p15"/>
          <p:cNvSpPr/>
          <p:nvPr/>
        </p:nvSpPr>
        <p:spPr>
          <a:xfrm>
            <a:off x="6249475" y="1592650"/>
            <a:ext cx="1722900" cy="979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500">
                <a:solidFill>
                  <a:schemeClr val="accent2"/>
                </a:solidFill>
              </a:rPr>
              <a:t>EDA</a:t>
            </a:r>
            <a:endParaRPr/>
          </a:p>
        </p:txBody>
      </p:sp>
      <p:sp>
        <p:nvSpPr>
          <p:cNvPr id="74" name="Google Shape;74;p15"/>
          <p:cNvSpPr/>
          <p:nvPr/>
        </p:nvSpPr>
        <p:spPr>
          <a:xfrm>
            <a:off x="793200" y="3591800"/>
            <a:ext cx="1722900" cy="979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500">
                <a:solidFill>
                  <a:schemeClr val="accent2"/>
                </a:solidFill>
              </a:rPr>
              <a:t>Conclusions</a:t>
            </a:r>
            <a:endParaRPr/>
          </a:p>
        </p:txBody>
      </p:sp>
      <p:sp>
        <p:nvSpPr>
          <p:cNvPr id="75" name="Google Shape;75;p15"/>
          <p:cNvSpPr/>
          <p:nvPr/>
        </p:nvSpPr>
        <p:spPr>
          <a:xfrm>
            <a:off x="3521350" y="3591800"/>
            <a:ext cx="1722900" cy="979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500">
                <a:solidFill>
                  <a:schemeClr val="accent2"/>
                </a:solidFill>
              </a:rPr>
              <a:t>Model Selection and Evaluation</a:t>
            </a:r>
            <a:endParaRPr/>
          </a:p>
        </p:txBody>
      </p:sp>
      <p:sp>
        <p:nvSpPr>
          <p:cNvPr id="76" name="Google Shape;76;p15"/>
          <p:cNvSpPr/>
          <p:nvPr/>
        </p:nvSpPr>
        <p:spPr>
          <a:xfrm>
            <a:off x="6249500" y="3591800"/>
            <a:ext cx="1722900" cy="979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500">
                <a:solidFill>
                  <a:schemeClr val="accent2"/>
                </a:solidFill>
              </a:rPr>
              <a:t>Preparation of data for model building.</a:t>
            </a:r>
            <a:endParaRPr/>
          </a:p>
        </p:txBody>
      </p:sp>
      <p:sp>
        <p:nvSpPr>
          <p:cNvPr id="77" name="Google Shape;77;p15"/>
          <p:cNvSpPr/>
          <p:nvPr/>
        </p:nvSpPr>
        <p:spPr>
          <a:xfrm>
            <a:off x="2659325" y="1784800"/>
            <a:ext cx="718800" cy="594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5387463" y="1838050"/>
            <a:ext cx="718800" cy="594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6751525" y="2784375"/>
            <a:ext cx="718800" cy="594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10800000">
            <a:off x="5387475" y="3783950"/>
            <a:ext cx="718800" cy="594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10800000">
            <a:off x="2659325" y="3783950"/>
            <a:ext cx="718800" cy="594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0" y="0"/>
            <a:ext cx="8520600" cy="5082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Data Collection and Understanding :</a:t>
            </a:r>
            <a:endParaRPr b="1"/>
          </a:p>
        </p:txBody>
      </p:sp>
      <p:sp>
        <p:nvSpPr>
          <p:cNvPr id="87" name="Google Shape;87;p16"/>
          <p:cNvSpPr txBox="1"/>
          <p:nvPr>
            <p:ph idx="1" type="body"/>
          </p:nvPr>
        </p:nvSpPr>
        <p:spPr>
          <a:xfrm>
            <a:off x="0" y="508200"/>
            <a:ext cx="9144000" cy="3951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accent2"/>
              </a:buClr>
              <a:buSzPts val="1500"/>
              <a:buChar char="❏"/>
            </a:pPr>
            <a:r>
              <a:rPr lang="en" sz="1500"/>
              <a:t>We had a Seoul Bike Data for our analysis and model building</a:t>
            </a:r>
            <a:endParaRPr sz="1500"/>
          </a:p>
          <a:p>
            <a:pPr indent="-323850" lvl="0" marL="457200" rtl="0" algn="l">
              <a:lnSpc>
                <a:spcPct val="100000"/>
              </a:lnSpc>
              <a:spcBef>
                <a:spcPts val="0"/>
              </a:spcBef>
              <a:spcAft>
                <a:spcPts val="0"/>
              </a:spcAft>
              <a:buClr>
                <a:schemeClr val="accent2"/>
              </a:buClr>
              <a:buSzPts val="1500"/>
              <a:buChar char="❏"/>
            </a:pPr>
            <a:r>
              <a:rPr lang="en" sz="1500"/>
              <a:t>The dataset contains weather information (Temperature, Humidity, Wind speed, Visibility, Dew point, Solar radiation, Snowfall, Rainfall), the number of bikes rented per hour and date information.</a:t>
            </a:r>
            <a:endParaRPr sz="1500"/>
          </a:p>
          <a:p>
            <a:pPr indent="-323850" lvl="0" marL="457200" rtl="0" algn="l">
              <a:lnSpc>
                <a:spcPct val="100000"/>
              </a:lnSpc>
              <a:spcBef>
                <a:spcPts val="0"/>
              </a:spcBef>
              <a:spcAft>
                <a:spcPts val="0"/>
              </a:spcAft>
              <a:buClr>
                <a:schemeClr val="accent2"/>
              </a:buClr>
              <a:buSzPts val="1500"/>
              <a:buChar char="❏"/>
            </a:pPr>
            <a:r>
              <a:rPr lang="en" sz="1500"/>
              <a:t>In this we had total 8760 observations and 14 features including target variable.</a:t>
            </a:r>
            <a:endParaRPr sz="1500"/>
          </a:p>
          <a:p>
            <a:pPr indent="-323850" lvl="0" marL="457200" rtl="0" algn="l">
              <a:lnSpc>
                <a:spcPct val="60000"/>
              </a:lnSpc>
              <a:spcBef>
                <a:spcPts val="0"/>
              </a:spcBef>
              <a:spcAft>
                <a:spcPts val="0"/>
              </a:spcAft>
              <a:buSzPts val="1500"/>
              <a:buChar char="❏"/>
            </a:pPr>
            <a:r>
              <a:t/>
            </a:r>
            <a:endParaRPr sz="1500"/>
          </a:p>
          <a:p>
            <a:pPr indent="0" lvl="0" marL="0" rtl="0" algn="l">
              <a:lnSpc>
                <a:spcPct val="60000"/>
              </a:lnSpc>
              <a:spcBef>
                <a:spcPts val="0"/>
              </a:spcBef>
              <a:spcAft>
                <a:spcPts val="0"/>
              </a:spcAft>
              <a:buNone/>
            </a:pPr>
            <a:r>
              <a:rPr b="1" lang="en" sz="1500"/>
              <a:t>Data Description :</a:t>
            </a:r>
            <a:endParaRPr b="1" sz="1500"/>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Date : year-month-day</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Rented Bike count - Count of bikes rented at each hour</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Hour - Hour of the day</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Temperature-Temperature in Celsius</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Humidity - %</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Windspeed - m/s</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Visibility - m</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Dew point temperature - Celsius</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Solar radiation - MJ/m2</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Rainfall - mm</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Snowfall - cm</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Seasons - Winter, Spring, Summer, Autumn</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Holiday - Holiday/No holiday</a:t>
            </a:r>
            <a:endParaRPr sz="1500">
              <a:solidFill>
                <a:srgbClr val="212121"/>
              </a:solidFill>
              <a:highlight>
                <a:srgbClr val="FFFFFF"/>
              </a:highlight>
              <a:latin typeface="Roboto"/>
              <a:ea typeface="Roboto"/>
              <a:cs typeface="Roboto"/>
              <a:sym typeface="Roboto"/>
            </a:endParaRPr>
          </a:p>
          <a:p>
            <a:pPr indent="-323850" lvl="0" marL="457200" rtl="0" algn="l">
              <a:lnSpc>
                <a:spcPct val="65000"/>
              </a:lnSpc>
              <a:spcBef>
                <a:spcPts val="600"/>
              </a:spcBef>
              <a:spcAft>
                <a:spcPts val="0"/>
              </a:spcAft>
              <a:buClr>
                <a:srgbClr val="212121"/>
              </a:buClr>
              <a:buSzPts val="1500"/>
              <a:buFont typeface="Roboto"/>
              <a:buChar char="●"/>
            </a:pPr>
            <a:r>
              <a:rPr lang="en" sz="1500">
                <a:solidFill>
                  <a:srgbClr val="212121"/>
                </a:solidFill>
                <a:highlight>
                  <a:srgbClr val="FFFFFF"/>
                </a:highlight>
                <a:latin typeface="Roboto"/>
                <a:ea typeface="Roboto"/>
                <a:cs typeface="Roboto"/>
                <a:sym typeface="Roboto"/>
              </a:rPr>
              <a:t>Functional Day - NoFunc(Non Functional Hours), Fun(Functional hours)</a:t>
            </a:r>
            <a:endParaRPr sz="1500">
              <a:solidFill>
                <a:srgbClr val="212121"/>
              </a:solidFill>
              <a:highlight>
                <a:srgbClr val="FFFFFF"/>
              </a:highlight>
              <a:latin typeface="Roboto"/>
              <a:ea typeface="Roboto"/>
              <a:cs typeface="Roboto"/>
              <a:sym typeface="Roboto"/>
            </a:endParaRPr>
          </a:p>
          <a:p>
            <a:pPr indent="0" lvl="0" marL="457200" rtl="0" algn="l">
              <a:lnSpc>
                <a:spcPct val="100000"/>
              </a:lnSpc>
              <a:spcBef>
                <a:spcPts val="600"/>
              </a:spcBef>
              <a:spcAft>
                <a:spcPts val="0"/>
              </a:spcAft>
              <a:buNone/>
            </a:pPr>
            <a:r>
              <a:t/>
            </a:r>
            <a:endParaRPr sz="1500">
              <a:solidFill>
                <a:srgbClr val="212121"/>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Data Wrangling and Feature Engineering :</a:t>
            </a:r>
            <a:endParaRPr b="1"/>
          </a:p>
        </p:txBody>
      </p:sp>
      <p:sp>
        <p:nvSpPr>
          <p:cNvPr id="93" name="Google Shape;93;p17"/>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As we know we had 8760 observations and 14 features.</a:t>
            </a:r>
            <a:endParaRPr sz="1400"/>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rPr>
              <a:t>Categorical Features:</a:t>
            </a:r>
            <a:r>
              <a:rPr lang="en" sz="1400">
                <a:solidFill>
                  <a:srgbClr val="212121"/>
                </a:solidFill>
                <a:highlight>
                  <a:srgbClr val="FFFFFF"/>
                </a:highlight>
              </a:rPr>
              <a:t> Seasons, Holiday and Functioning day.</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b="1" lang="en" sz="1400">
                <a:solidFill>
                  <a:srgbClr val="212121"/>
                </a:solidFill>
                <a:highlight>
                  <a:srgbClr val="FFFFFF"/>
                </a:highlight>
              </a:rPr>
              <a:t>Numerical Columns:</a:t>
            </a:r>
            <a:r>
              <a:rPr lang="en" sz="1400">
                <a:solidFill>
                  <a:srgbClr val="212121"/>
                </a:solidFill>
                <a:highlight>
                  <a:srgbClr val="FFFFFF"/>
                </a:highlight>
              </a:rPr>
              <a:t> Date, Hour, Temperature, Humidity, Wind speed, Visibility, Dew point temperature, Solar radiation, Rainfall, Snowfall, Rented Bike count.</a:t>
            </a:r>
            <a:endParaRPr sz="1400">
              <a:solidFill>
                <a:srgbClr val="212121"/>
              </a:solidFill>
              <a:highlight>
                <a:srgbClr val="FFFFFF"/>
              </a:highlight>
            </a:endParaRPr>
          </a:p>
          <a:p>
            <a:pPr indent="0" lvl="0" marL="0" rtl="0" algn="l">
              <a:spcBef>
                <a:spcPts val="0"/>
              </a:spcBef>
              <a:spcAft>
                <a:spcPts val="0"/>
              </a:spcAft>
              <a:buClr>
                <a:schemeClr val="accent2"/>
              </a:buClr>
              <a:buSzPts val="1100"/>
              <a:buFont typeface="Arial"/>
              <a:buNone/>
            </a:pPr>
            <a:r>
              <a:t/>
            </a:r>
            <a:endParaRPr sz="1400"/>
          </a:p>
          <a:p>
            <a:pPr indent="0" lvl="0" marL="0" rtl="0" algn="l">
              <a:spcBef>
                <a:spcPts val="0"/>
              </a:spcBef>
              <a:spcAft>
                <a:spcPts val="0"/>
              </a:spcAft>
              <a:buClr>
                <a:schemeClr val="accent2"/>
              </a:buClr>
              <a:buSzPts val="1100"/>
              <a:buFont typeface="Arial"/>
              <a:buNone/>
            </a:pPr>
            <a:r>
              <a:rPr b="1" lang="en" sz="1400"/>
              <a:t>Rename Columns:</a:t>
            </a:r>
            <a:r>
              <a:rPr lang="en" sz="1400"/>
              <a:t> We renamed columns because they had units mentioned in brackets and was difficult to copy the feature name while working.</a:t>
            </a:r>
            <a:endParaRPr sz="1400"/>
          </a:p>
          <a:p>
            <a:pPr indent="0" lvl="0" marL="0" rtl="0" algn="l">
              <a:spcBef>
                <a:spcPts val="0"/>
              </a:spcBef>
              <a:spcAft>
                <a:spcPts val="0"/>
              </a:spcAft>
              <a:buNone/>
            </a:pPr>
            <a:r>
              <a:t/>
            </a:r>
            <a:endParaRPr/>
          </a:p>
        </p:txBody>
      </p:sp>
      <p:pic>
        <p:nvPicPr>
          <p:cNvPr id="94" name="Google Shape;94;p17"/>
          <p:cNvPicPr preferRelativeResize="0"/>
          <p:nvPr/>
        </p:nvPicPr>
        <p:blipFill>
          <a:blip r:embed="rId3">
            <a:alphaModFix/>
          </a:blip>
          <a:stretch>
            <a:fillRect/>
          </a:stretch>
        </p:blipFill>
        <p:spPr>
          <a:xfrm>
            <a:off x="-50" y="2657500"/>
            <a:ext cx="9144097" cy="198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Data Wrangling and Feature Engineering </a:t>
            </a:r>
            <a:r>
              <a:rPr b="1" lang="en"/>
              <a:t>:</a:t>
            </a:r>
            <a:endParaRPr b="1"/>
          </a:p>
        </p:txBody>
      </p:sp>
      <p:sp>
        <p:nvSpPr>
          <p:cNvPr id="100" name="Google Shape;100;p1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12121"/>
              </a:buClr>
              <a:buSzPts val="1400"/>
              <a:buChar char="❏"/>
            </a:pPr>
            <a:r>
              <a:rPr lang="en" sz="1400">
                <a:solidFill>
                  <a:srgbClr val="212121"/>
                </a:solidFill>
              </a:rPr>
              <a:t>We had zero null values in our dataset.</a:t>
            </a:r>
            <a:endParaRPr sz="1400">
              <a:solidFill>
                <a:srgbClr val="212121"/>
              </a:solidFill>
            </a:endParaRPr>
          </a:p>
          <a:p>
            <a:pPr indent="-317500" lvl="0" marL="457200" rtl="0" algn="l">
              <a:spcBef>
                <a:spcPts val="0"/>
              </a:spcBef>
              <a:spcAft>
                <a:spcPts val="0"/>
              </a:spcAft>
              <a:buClr>
                <a:srgbClr val="212121"/>
              </a:buClr>
              <a:buSzPts val="1400"/>
              <a:buChar char="❏"/>
            </a:pPr>
            <a:r>
              <a:rPr lang="en" sz="1400">
                <a:solidFill>
                  <a:srgbClr val="212121"/>
                </a:solidFill>
              </a:rPr>
              <a:t>Zero Duplicate entries found.</a:t>
            </a:r>
            <a:endParaRPr sz="1400">
              <a:solidFill>
                <a:srgbClr val="212121"/>
              </a:solidFill>
            </a:endParaRPr>
          </a:p>
          <a:p>
            <a:pPr indent="-317500" lvl="0" marL="457200" rtl="0" algn="l">
              <a:spcBef>
                <a:spcPts val="0"/>
              </a:spcBef>
              <a:spcAft>
                <a:spcPts val="0"/>
              </a:spcAft>
              <a:buClr>
                <a:srgbClr val="212121"/>
              </a:buClr>
              <a:buSzPts val="1400"/>
              <a:buChar char="❏"/>
            </a:pPr>
            <a:r>
              <a:rPr lang="en" sz="1400">
                <a:solidFill>
                  <a:srgbClr val="212121"/>
                </a:solidFill>
              </a:rPr>
              <a:t>We changed the data type of Date column from ‘object’ to ‘datetime64[ns]’. This was done for feature engineering.</a:t>
            </a:r>
            <a:endParaRPr sz="1400">
              <a:solidFill>
                <a:srgbClr val="212121"/>
              </a:solidFill>
            </a:endParaRPr>
          </a:p>
          <a:p>
            <a:pPr indent="-317500" lvl="0" marL="457200" rtl="0" algn="l">
              <a:spcBef>
                <a:spcPts val="0"/>
              </a:spcBef>
              <a:spcAft>
                <a:spcPts val="0"/>
              </a:spcAft>
              <a:buClr>
                <a:srgbClr val="212121"/>
              </a:buClr>
              <a:buSzPts val="1400"/>
              <a:buChar char="❏"/>
            </a:pPr>
            <a:r>
              <a:rPr lang="en" sz="1400">
                <a:solidFill>
                  <a:srgbClr val="212121"/>
                </a:solidFill>
              </a:rPr>
              <a:t>We Created two new columns with the help of Date column ‘Month’ and ‘Day’. Which were further used for EDA. And later we dropped Date column.</a:t>
            </a:r>
            <a:endParaRPr sz="1400">
              <a:solidFill>
                <a:srgbClr val="21212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260250" y="2200050"/>
            <a:ext cx="2876723" cy="2807125"/>
          </a:xfrm>
          <a:prstGeom prst="rect">
            <a:avLst/>
          </a:prstGeom>
          <a:noFill/>
          <a:ln>
            <a:noFill/>
          </a:ln>
        </p:spPr>
      </p:pic>
      <p:pic>
        <p:nvPicPr>
          <p:cNvPr id="102" name="Google Shape;102;p18"/>
          <p:cNvPicPr preferRelativeResize="0"/>
          <p:nvPr/>
        </p:nvPicPr>
        <p:blipFill>
          <a:blip r:embed="rId4">
            <a:alphaModFix/>
          </a:blip>
          <a:stretch>
            <a:fillRect/>
          </a:stretch>
        </p:blipFill>
        <p:spPr>
          <a:xfrm>
            <a:off x="3525625" y="3766825"/>
            <a:ext cx="5372100" cy="794150"/>
          </a:xfrm>
          <a:prstGeom prst="rect">
            <a:avLst/>
          </a:prstGeom>
          <a:noFill/>
          <a:ln>
            <a:noFill/>
          </a:ln>
        </p:spPr>
      </p:pic>
      <p:pic>
        <p:nvPicPr>
          <p:cNvPr id="103" name="Google Shape;103;p18"/>
          <p:cNvPicPr preferRelativeResize="0"/>
          <p:nvPr/>
        </p:nvPicPr>
        <p:blipFill>
          <a:blip r:embed="rId5">
            <a:alphaModFix/>
          </a:blip>
          <a:stretch>
            <a:fillRect/>
          </a:stretch>
        </p:blipFill>
        <p:spPr>
          <a:xfrm>
            <a:off x="3525625" y="2590903"/>
            <a:ext cx="5372100" cy="5343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Data Wrangling and Feature Engineering :</a:t>
            </a:r>
            <a:r>
              <a:rPr lang="en">
                <a:solidFill>
                  <a:srgbClr val="212121"/>
                </a:solidFill>
              </a:rPr>
              <a:t>.</a:t>
            </a:r>
            <a:endParaRPr>
              <a:solidFill>
                <a:srgbClr val="212121"/>
              </a:solidFill>
            </a:endParaRPr>
          </a:p>
        </p:txBody>
      </p:sp>
      <p:sp>
        <p:nvSpPr>
          <p:cNvPr id="109" name="Google Shape;109;p19"/>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10" name="Google Shape;110;p19"/>
          <p:cNvPicPr preferRelativeResize="0"/>
          <p:nvPr/>
        </p:nvPicPr>
        <p:blipFill>
          <a:blip r:embed="rId3">
            <a:alphaModFix/>
          </a:blip>
          <a:stretch>
            <a:fillRect/>
          </a:stretch>
        </p:blipFill>
        <p:spPr>
          <a:xfrm>
            <a:off x="352425" y="1457250"/>
            <a:ext cx="6325125" cy="3686250"/>
          </a:xfrm>
          <a:prstGeom prst="rect">
            <a:avLst/>
          </a:prstGeom>
          <a:noFill/>
          <a:ln>
            <a:noFill/>
          </a:ln>
        </p:spPr>
      </p:pic>
      <p:pic>
        <p:nvPicPr>
          <p:cNvPr id="111" name="Google Shape;111;p19"/>
          <p:cNvPicPr preferRelativeResize="0"/>
          <p:nvPr/>
        </p:nvPicPr>
        <p:blipFill>
          <a:blip r:embed="rId4">
            <a:alphaModFix/>
          </a:blip>
          <a:stretch>
            <a:fillRect/>
          </a:stretch>
        </p:blipFill>
        <p:spPr>
          <a:xfrm>
            <a:off x="352413" y="719700"/>
            <a:ext cx="4219575"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EDA(Exploratory Data Analysis)</a:t>
            </a:r>
            <a:r>
              <a:rPr b="1" lang="en"/>
              <a:t> :</a:t>
            </a:r>
            <a:endParaRPr b="1"/>
          </a:p>
        </p:txBody>
      </p:sp>
      <p:sp>
        <p:nvSpPr>
          <p:cNvPr id="117" name="Google Shape;117;p20"/>
          <p:cNvSpPr txBox="1"/>
          <p:nvPr>
            <p:ph idx="1" type="body"/>
          </p:nvPr>
        </p:nvSpPr>
        <p:spPr>
          <a:xfrm>
            <a:off x="4647750" y="572700"/>
            <a:ext cx="44961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Relation of rented bike count with categorical features: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Summer season had the highest Bike Rent Count. People are more likely to take rented bikes in summer. Bike rentals in winter is very less compared to other seasons.</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accent2"/>
              </a:buClr>
              <a:buSzPts val="1100"/>
              <a:buFont typeface="Arial"/>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accent2"/>
              </a:buClr>
              <a:buSzPts val="1100"/>
              <a:buFont typeface="Arial"/>
              <a:buNone/>
            </a:pPr>
            <a:r>
              <a:rPr lang="en" sz="1600"/>
              <a:t>From March Bike Rent Count started increasing and it was highest in June.It was lowest in January and February.</a:t>
            </a:r>
            <a:endParaRPr sz="16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18" name="Google Shape;118;p20"/>
          <p:cNvPicPr preferRelativeResize="0"/>
          <p:nvPr/>
        </p:nvPicPr>
        <p:blipFill>
          <a:blip r:embed="rId3">
            <a:alphaModFix/>
          </a:blip>
          <a:stretch>
            <a:fillRect/>
          </a:stretch>
        </p:blipFill>
        <p:spPr>
          <a:xfrm>
            <a:off x="0" y="765100"/>
            <a:ext cx="4657375" cy="2076450"/>
          </a:xfrm>
          <a:prstGeom prst="rect">
            <a:avLst/>
          </a:prstGeom>
          <a:noFill/>
          <a:ln>
            <a:noFill/>
          </a:ln>
        </p:spPr>
      </p:pic>
      <p:pic>
        <p:nvPicPr>
          <p:cNvPr id="119" name="Google Shape;119;p20"/>
          <p:cNvPicPr preferRelativeResize="0"/>
          <p:nvPr/>
        </p:nvPicPr>
        <p:blipFill>
          <a:blip r:embed="rId4">
            <a:alphaModFix/>
          </a:blip>
          <a:stretch>
            <a:fillRect/>
          </a:stretch>
        </p:blipFill>
        <p:spPr>
          <a:xfrm>
            <a:off x="0" y="2903525"/>
            <a:ext cx="4507750" cy="20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0" y="0"/>
            <a:ext cx="8520600" cy="572700"/>
          </a:xfrm>
          <a:prstGeom prst="rect">
            <a:avLst/>
          </a:prstGeom>
          <a:gradFill>
            <a:gsLst>
              <a:gs pos="0">
                <a:srgbClr val="424242"/>
              </a:gs>
              <a:gs pos="100000">
                <a:srgbClr val="010101"/>
              </a:gs>
            </a:gsLst>
            <a:lin ang="5400012" scaled="0"/>
          </a:gradFill>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a:t>EDA(Exploratory Data Analysis) :</a:t>
            </a:r>
            <a:endParaRPr/>
          </a:p>
        </p:txBody>
      </p:sp>
      <p:sp>
        <p:nvSpPr>
          <p:cNvPr id="125" name="Google Shape;125;p21"/>
          <p:cNvSpPr txBox="1"/>
          <p:nvPr>
            <p:ph idx="1" type="body"/>
          </p:nvPr>
        </p:nvSpPr>
        <p:spPr>
          <a:xfrm>
            <a:off x="4734500" y="572700"/>
            <a:ext cx="44094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2"/>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Zero Bikes were rented on no functioning day. More than 700 bikes rented on functioning day.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More than 700 </a:t>
            </a:r>
            <a:r>
              <a:rPr lang="en" sz="1400"/>
              <a:t>bikes were rented on No Holidays and almost 500 bikes were rented on Holidays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accent2"/>
              </a:buClr>
              <a:buSzPts val="1100"/>
              <a:buFont typeface="Arial"/>
              <a:buNone/>
            </a:pPr>
            <a:r>
              <a:rPr lang="en" sz="1400"/>
              <a:t>More than 700 bikes were rented on weekdays. On weekends, almost 650 bikes were rented.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pic>
        <p:nvPicPr>
          <p:cNvPr id="126" name="Google Shape;126;p21"/>
          <p:cNvPicPr preferRelativeResize="0"/>
          <p:nvPr/>
        </p:nvPicPr>
        <p:blipFill>
          <a:blip r:embed="rId3">
            <a:alphaModFix/>
          </a:blip>
          <a:stretch>
            <a:fillRect/>
          </a:stretch>
        </p:blipFill>
        <p:spPr>
          <a:xfrm>
            <a:off x="182725" y="703475"/>
            <a:ext cx="4624750" cy="2878350"/>
          </a:xfrm>
          <a:prstGeom prst="rect">
            <a:avLst/>
          </a:prstGeom>
          <a:noFill/>
          <a:ln>
            <a:noFill/>
          </a:ln>
        </p:spPr>
      </p:pic>
      <p:pic>
        <p:nvPicPr>
          <p:cNvPr id="127" name="Google Shape;127;p21"/>
          <p:cNvPicPr preferRelativeResize="0"/>
          <p:nvPr/>
        </p:nvPicPr>
        <p:blipFill>
          <a:blip r:embed="rId4">
            <a:alphaModFix/>
          </a:blip>
          <a:stretch>
            <a:fillRect/>
          </a:stretch>
        </p:blipFill>
        <p:spPr>
          <a:xfrm>
            <a:off x="182725" y="3581825"/>
            <a:ext cx="4551775" cy="152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000000"/>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