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4"/>
    <p:sldMasterId id="214748365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c60efed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c60efed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txBox="1"/>
          <p:nvPr>
            <p:ph idx="1" type="body"/>
          </p:nvPr>
        </p:nvSpPr>
        <p:spPr>
          <a:xfrm>
            <a:off x="1" y="2632472"/>
            <a:ext cx="9143999" cy="758985"/>
          </a:xfrm>
          <a:prstGeom prst="rect">
            <a:avLst/>
          </a:prstGeom>
          <a:solidFill>
            <a:srgbClr val="8592BC"/>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00"/>
              <a:buNone/>
              <a:defRPr sz="100">
                <a:solidFill>
                  <a:schemeClr val="lt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p2"/>
          <p:cNvSpPr txBox="1"/>
          <p:nvPr>
            <p:ph type="ctrTitle"/>
          </p:nvPr>
        </p:nvSpPr>
        <p:spPr>
          <a:xfrm>
            <a:off x="1143000" y="841772"/>
            <a:ext cx="6858000" cy="1226344"/>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SzPts val="1100"/>
              <a:buNone/>
              <a:defRPr b="1" sz="3600">
                <a:solidFill>
                  <a:schemeClr val="lt1"/>
                </a:solidFill>
                <a:latin typeface="Georgia"/>
                <a:ea typeface="Georgia"/>
                <a:cs typeface="Georgia"/>
                <a:sym typeface="Georgia"/>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8" name="Google Shape;18;p2"/>
          <p:cNvSpPr txBox="1"/>
          <p:nvPr>
            <p:ph idx="2" type="subTitle"/>
          </p:nvPr>
        </p:nvSpPr>
        <p:spPr>
          <a:xfrm>
            <a:off x="451624" y="2840960"/>
            <a:ext cx="4834054" cy="381169"/>
          </a:xfrm>
          <a:prstGeom prst="rect">
            <a:avLst/>
          </a:prstGeom>
          <a:noFill/>
          <a:ln>
            <a:noFill/>
          </a:ln>
        </p:spPr>
        <p:txBody>
          <a:bodyPr anchorCtr="0" anchor="t" bIns="34275" lIns="68575" spcFirstLastPara="1" rIns="68575" wrap="square" tIns="34275">
            <a:normAutofit/>
          </a:bodyPr>
          <a:lstStyle>
            <a:lvl1pPr lvl="0" marR="0" algn="l">
              <a:lnSpc>
                <a:spcPct val="90000"/>
              </a:lnSpc>
              <a:spcBef>
                <a:spcPts val="300"/>
              </a:spcBef>
              <a:spcAft>
                <a:spcPts val="0"/>
              </a:spcAft>
              <a:buClr>
                <a:srgbClr val="0C2577"/>
              </a:buClr>
              <a:buSzPts val="1800"/>
              <a:buFont typeface="Arial"/>
              <a:buNone/>
              <a:defRPr sz="1800">
                <a:solidFill>
                  <a:schemeClr val="lt1"/>
                </a:solidFill>
                <a:latin typeface="Georgia"/>
                <a:ea typeface="Georgia"/>
                <a:cs typeface="Georgia"/>
                <a:sym typeface="Georgia"/>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9" name="Google Shape;19;p2"/>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4"/>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 name="Google Shape;30;p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31" name="Google Shape;31;p4"/>
          <p:cNvSpPr txBox="1"/>
          <p:nvPr>
            <p:ph idx="10" type="dt"/>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4"/>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4"/>
          <p:cNvSpPr txBox="1"/>
          <p:nvPr>
            <p:ph idx="12" type="sldNum"/>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44" name="Google Shape;44;p6"/>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6"/>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6"/>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7"/>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49" name="Google Shape;49;p7"/>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0" name="Google Shape;50;p7"/>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7"/>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7"/>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55" name="Google Shape;55;p8"/>
          <p:cNvSpPr txBox="1"/>
          <p:nvPr>
            <p:ph idx="1" type="body"/>
          </p:nvPr>
        </p:nvSpPr>
        <p:spPr>
          <a:xfrm rot="5400000">
            <a:off x="2940249" y="-942380"/>
            <a:ext cx="3263503" cy="78867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6" name="Google Shape;56;p8"/>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8"/>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8"/>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2400">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1" name="Google Shape;61;p9"/>
          <p:cNvSpPr/>
          <p:nvPr>
            <p:ph idx="2" type="pic"/>
          </p:nvPr>
        </p:nvSpPr>
        <p:spPr>
          <a:xfrm>
            <a:off x="3887391" y="740569"/>
            <a:ext cx="4629150" cy="3655219"/>
          </a:xfrm>
          <a:prstGeom prst="rect">
            <a:avLst/>
          </a:prstGeom>
          <a:noFill/>
          <a:ln>
            <a:noFill/>
          </a:ln>
        </p:spPr>
      </p:sp>
      <p:sp>
        <p:nvSpPr>
          <p:cNvPr id="62" name="Google Shape;62;p9"/>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200"/>
              <a:buNone/>
              <a:defRPr sz="1200">
                <a:solidFill>
                  <a:srgbClr val="002060"/>
                </a:solidFill>
              </a:defRPr>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3" name="Google Shape;63;p9"/>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9"/>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9"/>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2400">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8" name="Google Shape;68;p10"/>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rgbClr val="002060"/>
              </a:buClr>
              <a:buSzPts val="2400"/>
              <a:buChar char="•"/>
              <a:defRPr sz="2400">
                <a:solidFill>
                  <a:srgbClr val="002060"/>
                </a:solidFill>
              </a:defRPr>
            </a:lvl1pPr>
            <a:lvl2pPr indent="-361950" lvl="1" marL="914400" algn="l">
              <a:lnSpc>
                <a:spcPct val="90000"/>
              </a:lnSpc>
              <a:spcBef>
                <a:spcPts val="400"/>
              </a:spcBef>
              <a:spcAft>
                <a:spcPts val="0"/>
              </a:spcAft>
              <a:buClr>
                <a:srgbClr val="002060"/>
              </a:buClr>
              <a:buSzPts val="2100"/>
              <a:buChar char="•"/>
              <a:defRPr sz="2100">
                <a:solidFill>
                  <a:srgbClr val="002060"/>
                </a:solidFill>
              </a:defRPr>
            </a:lvl2pPr>
            <a:lvl3pPr indent="-342900" lvl="2" marL="1371600" algn="l">
              <a:lnSpc>
                <a:spcPct val="90000"/>
              </a:lnSpc>
              <a:spcBef>
                <a:spcPts val="400"/>
              </a:spcBef>
              <a:spcAft>
                <a:spcPts val="0"/>
              </a:spcAft>
              <a:buClr>
                <a:srgbClr val="002060"/>
              </a:buClr>
              <a:buSzPts val="1800"/>
              <a:buChar char="•"/>
              <a:defRPr sz="1800">
                <a:solidFill>
                  <a:srgbClr val="002060"/>
                </a:solidFill>
              </a:defRPr>
            </a:lvl3pPr>
            <a:lvl4pPr indent="-323850" lvl="3" marL="1828800" algn="l">
              <a:lnSpc>
                <a:spcPct val="90000"/>
              </a:lnSpc>
              <a:spcBef>
                <a:spcPts val="400"/>
              </a:spcBef>
              <a:spcAft>
                <a:spcPts val="0"/>
              </a:spcAft>
              <a:buClr>
                <a:srgbClr val="002060"/>
              </a:buClr>
              <a:buSzPts val="1500"/>
              <a:buChar char="•"/>
              <a:defRPr sz="1500">
                <a:solidFill>
                  <a:srgbClr val="002060"/>
                </a:solidFill>
              </a:defRPr>
            </a:lvl4pPr>
            <a:lvl5pPr indent="-323850" lvl="4" marL="2286000" algn="l">
              <a:lnSpc>
                <a:spcPct val="90000"/>
              </a:lnSpc>
              <a:spcBef>
                <a:spcPts val="400"/>
              </a:spcBef>
              <a:spcAft>
                <a:spcPts val="0"/>
              </a:spcAft>
              <a:buClr>
                <a:srgbClr val="002060"/>
              </a:buClr>
              <a:buSzPts val="1500"/>
              <a:buChar char="•"/>
              <a:defRPr sz="1500">
                <a:solidFill>
                  <a:srgbClr val="002060"/>
                </a:solidFill>
              </a:defRPr>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9" name="Google Shape;69;p10"/>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200"/>
              <a:buNone/>
              <a:defRPr sz="1200">
                <a:solidFill>
                  <a:srgbClr val="002060"/>
                </a:solidFill>
              </a:defRPr>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0" name="Google Shape;70;p10"/>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0"/>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0"/>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11"/>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75" name="Google Shape;75;p11"/>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800"/>
              <a:buNone/>
              <a:defRPr b="1" sz="1800">
                <a:solidFill>
                  <a:srgbClr val="002060"/>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6" name="Google Shape;76;p11"/>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1"/>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800"/>
              <a:buNone/>
              <a:defRPr b="1" sz="1800">
                <a:solidFill>
                  <a:srgbClr val="002060"/>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8" name="Google Shape;78;p11"/>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1"/>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1"/>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1"/>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2" name="Shape 82"/>
        <p:cNvGrpSpPr/>
        <p:nvPr/>
      </p:nvGrpSpPr>
      <p:grpSpPr>
        <a:xfrm>
          <a:off x="0" y="0"/>
          <a:ext cx="0" cy="0"/>
          <a:chOff x="0" y="0"/>
          <a:chExt cx="0" cy="0"/>
        </a:xfrm>
      </p:grpSpPr>
      <p:sp>
        <p:nvSpPr>
          <p:cNvPr id="83" name="Google Shape;83;p1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84" name="Google Shape;84;p12"/>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2"/>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2"/>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theme" Target="../theme/theme2.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7" name="Google Shape;7;p1"/>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8" name="Google Shape;8;p1"/>
          <p:cNvSpPr txBox="1"/>
          <p:nvPr/>
        </p:nvSpPr>
        <p:spPr>
          <a:xfrm>
            <a:off x="0" y="0"/>
            <a:ext cx="9144000" cy="2632472"/>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Georgia"/>
              <a:buNone/>
            </a:pPr>
            <a:r>
              <a:rPr b="0" i="0" lang="en" sz="100" u="none" cap="none" strike="noStrike">
                <a:solidFill>
                  <a:srgbClr val="0C2577"/>
                </a:solidFill>
                <a:latin typeface="Georgia"/>
                <a:ea typeface="Georgia"/>
                <a:cs typeface="Georgia"/>
                <a:sym typeface="Georgia"/>
              </a:rPr>
              <a:t>..</a:t>
            </a:r>
            <a:endParaRPr b="0" i="0" sz="1100" u="none" cap="none" strike="noStrike">
              <a:solidFill>
                <a:srgbClr val="000000"/>
              </a:solidFill>
              <a:latin typeface="Arial"/>
              <a:ea typeface="Arial"/>
              <a:cs typeface="Arial"/>
              <a:sym typeface="Arial"/>
            </a:endParaRPr>
          </a:p>
        </p:txBody>
      </p:sp>
      <p:pic>
        <p:nvPicPr>
          <p:cNvPr id="9" name="Google Shape;9;p1"/>
          <p:cNvPicPr preferRelativeResize="0"/>
          <p:nvPr/>
        </p:nvPicPr>
        <p:blipFill rotWithShape="1">
          <a:blip r:embed="rId1">
            <a:alphaModFix/>
          </a:blip>
          <a:srcRect b="0" l="0" r="0" t="0"/>
          <a:stretch/>
        </p:blipFill>
        <p:spPr>
          <a:xfrm>
            <a:off x="113109" y="3639740"/>
            <a:ext cx="933450" cy="933450"/>
          </a:xfrm>
          <a:prstGeom prst="rect">
            <a:avLst/>
          </a:prstGeom>
          <a:noFill/>
          <a:ln>
            <a:noFill/>
          </a:ln>
        </p:spPr>
      </p:pic>
      <p:sp>
        <p:nvSpPr>
          <p:cNvPr id="10" name="Google Shape;10;p1"/>
          <p:cNvSpPr txBox="1"/>
          <p:nvPr/>
        </p:nvSpPr>
        <p:spPr>
          <a:xfrm>
            <a:off x="1214438" y="3759994"/>
            <a:ext cx="4169569" cy="69294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98A"/>
              </a:buClr>
              <a:buSzPts val="1400"/>
              <a:buFont typeface="Georgia"/>
              <a:buNone/>
            </a:pPr>
            <a:r>
              <a:rPr b="1" i="0" lang="en" sz="1400" u="none" cap="none" strike="noStrike">
                <a:solidFill>
                  <a:srgbClr val="23298A"/>
                </a:solidFill>
                <a:latin typeface="Georgia"/>
                <a:ea typeface="Georgia"/>
                <a:cs typeface="Georgia"/>
                <a:sym typeface="Georgia"/>
              </a:rPr>
              <a:t>Dr. Shyama Prasad Mukherjee International Institute of Information Technology, Naya Raipur </a:t>
            </a:r>
            <a:endParaRPr b="0" i="0" sz="1100" u="none" cap="none" strike="noStrike">
              <a:solidFill>
                <a:srgbClr val="000000"/>
              </a:solidFill>
              <a:latin typeface="Arial"/>
              <a:ea typeface="Arial"/>
              <a:cs typeface="Arial"/>
              <a:sym typeface="Arial"/>
            </a:endParaRPr>
          </a:p>
        </p:txBody>
      </p:sp>
      <p:sp>
        <p:nvSpPr>
          <p:cNvPr id="11" name="Google Shape;11;p1"/>
          <p:cNvSpPr txBox="1"/>
          <p:nvPr/>
        </p:nvSpPr>
        <p:spPr>
          <a:xfrm>
            <a:off x="6280547" y="2840831"/>
            <a:ext cx="2378869" cy="320278"/>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1500"/>
              <a:buFont typeface="Georgia"/>
              <a:buNone/>
            </a:pPr>
            <a:r>
              <a:rPr b="0" i="0" lang="en" sz="1500" u="none" cap="none" strike="noStrike">
                <a:solidFill>
                  <a:schemeClr val="lt1"/>
                </a:solidFill>
                <a:latin typeface="Georgia"/>
                <a:ea typeface="Georgia"/>
                <a:cs typeface="Georgia"/>
                <a:sym typeface="Georgia"/>
              </a:rPr>
              <a:t>Date:</a:t>
            </a:r>
            <a:endParaRPr b="0" i="0" sz="1100" u="none" cap="none" strike="noStrike">
              <a:solidFill>
                <a:srgbClr val="000000"/>
              </a:solidFill>
              <a:latin typeface="Arial"/>
              <a:ea typeface="Arial"/>
              <a:cs typeface="Arial"/>
              <a:sym typeface="Arial"/>
            </a:endParaRPr>
          </a:p>
        </p:txBody>
      </p:sp>
      <p:sp>
        <p:nvSpPr>
          <p:cNvPr id="12" name="Google Shape;12;p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3" name="Google Shape;13;p1"/>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3"/>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2" name="Google Shape;22;p3"/>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23" name="Google Shape;23;p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24" name="Google Shape;24;p3"/>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5" name="Google Shape;25;p3"/>
          <p:cNvSpPr txBox="1"/>
          <p:nvPr>
            <p:ph idx="10" type="dt"/>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6" name="Google Shape;26;p3"/>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7" name="Google Shape;27;p3"/>
          <p:cNvSpPr txBox="1"/>
          <p:nvPr>
            <p:ph idx="12" type="sldNum"/>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 name="Google Shape;36;p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37" name="Google Shape;37;p5"/>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8" name="Google Shape;38;p5"/>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pic>
        <p:nvPicPr>
          <p:cNvPr id="40" name="Google Shape;40;p5"/>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41" name="Google Shape;41;p5"/>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idx="1" type="body"/>
          </p:nvPr>
        </p:nvSpPr>
        <p:spPr>
          <a:xfrm>
            <a:off x="0" y="2632472"/>
            <a:ext cx="9144000" cy="758428"/>
          </a:xfrm>
          <a:prstGeom prst="rect">
            <a:avLst/>
          </a:prstGeom>
          <a:solidFill>
            <a:srgbClr val="8592BC"/>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2"/>
              </a:buClr>
              <a:buSzPts val="100"/>
              <a:buNone/>
            </a:pPr>
            <a:r>
              <a:t/>
            </a:r>
            <a:endParaRPr sz="100">
              <a:solidFill>
                <a:schemeClr val="lt2"/>
              </a:solidFill>
            </a:endParaRPr>
          </a:p>
        </p:txBody>
      </p:sp>
      <p:sp>
        <p:nvSpPr>
          <p:cNvPr id="92" name="Google Shape;92;p13"/>
          <p:cNvSpPr txBox="1"/>
          <p:nvPr>
            <p:ph type="ctrTitle"/>
          </p:nvPr>
        </p:nvSpPr>
        <p:spPr>
          <a:xfrm>
            <a:off x="1143000" y="255522"/>
            <a:ext cx="6858000" cy="1226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600"/>
              <a:buFont typeface="Georgia"/>
              <a:buNone/>
            </a:pPr>
            <a:r>
              <a:rPr lang="en" sz="2600"/>
              <a:t>PID Controller Design for an Inverted Pendulum on a Moving Cart</a:t>
            </a:r>
            <a:endParaRPr sz="2600"/>
          </a:p>
        </p:txBody>
      </p:sp>
      <p:sp>
        <p:nvSpPr>
          <p:cNvPr id="93" name="Google Shape;93;p13"/>
          <p:cNvSpPr txBox="1"/>
          <p:nvPr>
            <p:ph idx="2" type="subTitle"/>
          </p:nvPr>
        </p:nvSpPr>
        <p:spPr>
          <a:xfrm>
            <a:off x="6682725" y="2284400"/>
            <a:ext cx="2821200" cy="1226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800"/>
              <a:buNone/>
            </a:pPr>
            <a:r>
              <a:t/>
            </a:r>
            <a:endParaRPr/>
          </a:p>
          <a:p>
            <a:pPr indent="0" lvl="0" marL="0" rtl="0" algn="l">
              <a:lnSpc>
                <a:spcPct val="90000"/>
              </a:lnSpc>
              <a:spcBef>
                <a:spcPts val="600"/>
              </a:spcBef>
              <a:spcAft>
                <a:spcPts val="0"/>
              </a:spcAft>
              <a:buSzPts val="1800"/>
              <a:buNone/>
            </a:pPr>
            <a:r>
              <a:rPr b="0" i="0" lang="en" sz="1400" u="none">
                <a:solidFill>
                  <a:schemeClr val="lt1"/>
                </a:solidFill>
                <a:latin typeface="Georgia"/>
                <a:ea typeface="Georgia"/>
                <a:cs typeface="Georgia"/>
                <a:sym typeface="Georgia"/>
              </a:rPr>
              <a:t>Amitesh Singh(211010214)</a:t>
            </a:r>
            <a:endParaRPr sz="1400"/>
          </a:p>
          <a:p>
            <a:pPr indent="0" lvl="0" marL="0" rtl="0" algn="l">
              <a:lnSpc>
                <a:spcPct val="90000"/>
              </a:lnSpc>
              <a:spcBef>
                <a:spcPts val="600"/>
              </a:spcBef>
              <a:spcAft>
                <a:spcPts val="0"/>
              </a:spcAft>
              <a:buSzPts val="1800"/>
              <a:buNone/>
            </a:pPr>
            <a:r>
              <a:rPr b="0" i="0" lang="en" sz="1400" u="none">
                <a:solidFill>
                  <a:schemeClr val="lt1"/>
                </a:solidFill>
                <a:latin typeface="Georgia"/>
                <a:ea typeface="Georgia"/>
                <a:cs typeface="Georgia"/>
                <a:sym typeface="Georgia"/>
              </a:rPr>
              <a:t>Bhavesh Balendra(211010221)</a:t>
            </a:r>
            <a:endParaRPr b="0" i="0" sz="1400" u="none">
              <a:solidFill>
                <a:schemeClr val="lt1"/>
              </a:solidFill>
              <a:latin typeface="Georgia"/>
              <a:ea typeface="Georgia"/>
              <a:cs typeface="Georgia"/>
              <a:sym typeface="Georgia"/>
            </a:endParaRPr>
          </a:p>
          <a:p>
            <a:pPr indent="0" lvl="0" marL="0" rtl="0" algn="l">
              <a:lnSpc>
                <a:spcPct val="90000"/>
              </a:lnSpc>
              <a:spcBef>
                <a:spcPts val="600"/>
              </a:spcBef>
              <a:spcAft>
                <a:spcPts val="0"/>
              </a:spcAft>
              <a:buSzPts val="1800"/>
              <a:buNone/>
            </a:pPr>
            <a:r>
              <a:rPr lang="en" sz="1400"/>
              <a:t>Paras (211010240) </a:t>
            </a:r>
            <a:endParaRPr sz="1400"/>
          </a:p>
          <a:p>
            <a:pPr indent="0" lvl="0" marL="0" rtl="0" algn="ctr">
              <a:lnSpc>
                <a:spcPct val="90000"/>
              </a:lnSpc>
              <a:spcBef>
                <a:spcPts val="600"/>
              </a:spcBef>
              <a:spcAft>
                <a:spcPts val="0"/>
              </a:spcAft>
              <a:buSzPts val="1800"/>
              <a:buNone/>
            </a:pPr>
            <a:r>
              <a:t/>
            </a:r>
            <a:endParaRPr/>
          </a:p>
          <a:p>
            <a:pPr indent="0" lvl="0" marL="0" marR="0" rtl="0" algn="l">
              <a:lnSpc>
                <a:spcPct val="90000"/>
              </a:lnSpc>
              <a:spcBef>
                <a:spcPts val="600"/>
              </a:spcBef>
              <a:spcAft>
                <a:spcPts val="0"/>
              </a:spcAft>
              <a:buClr>
                <a:srgbClr val="0C2577"/>
              </a:buClr>
              <a:buSzPts val="1800"/>
              <a:buFont typeface="Arial"/>
              <a:buNone/>
            </a:pPr>
            <a:r>
              <a:t/>
            </a:r>
            <a:endParaRPr b="0" i="0" sz="1800" u="none">
              <a:solidFill>
                <a:schemeClr val="lt1"/>
              </a:solidFill>
              <a:latin typeface="Georgia"/>
              <a:ea typeface="Georgia"/>
              <a:cs typeface="Georgia"/>
              <a:sym typeface="Georgia"/>
            </a:endParaRPr>
          </a:p>
        </p:txBody>
      </p:sp>
      <p:sp>
        <p:nvSpPr>
          <p:cNvPr id="94" name="Google Shape;94;p13"/>
          <p:cNvSpPr txBox="1"/>
          <p:nvPr/>
        </p:nvSpPr>
        <p:spPr>
          <a:xfrm>
            <a:off x="2257425" y="4869656"/>
            <a:ext cx="4504134" cy="27384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lt1"/>
              </a:buClr>
              <a:buSzPts val="1200"/>
              <a:buFont typeface="Georgia"/>
              <a:buNone/>
            </a:pPr>
            <a:r>
              <a:rPr b="0" i="0" lang="en" sz="1200" u="none" cap="none" strike="noStrike">
                <a:solidFill>
                  <a:schemeClr val="lt1"/>
                </a:solidFill>
                <a:latin typeface="Georgia"/>
                <a:ea typeface="Georgia"/>
                <a:cs typeface="Georgia"/>
                <a:sym typeface="Georgia"/>
              </a:rPr>
              <a:t>International Institute of Information Technology, Naya Raipur</a:t>
            </a:r>
            <a:endParaRPr b="0" i="0" sz="1100" u="none" cap="none" strike="noStrike">
              <a:solidFill>
                <a:srgbClr val="000000"/>
              </a:solidFill>
              <a:latin typeface="Arial"/>
              <a:ea typeface="Arial"/>
              <a:cs typeface="Arial"/>
              <a:sym typeface="Arial"/>
            </a:endParaRPr>
          </a:p>
        </p:txBody>
      </p:sp>
      <p:sp>
        <p:nvSpPr>
          <p:cNvPr id="95" name="Google Shape;95;p13"/>
          <p:cNvSpPr txBox="1"/>
          <p:nvPr/>
        </p:nvSpPr>
        <p:spPr>
          <a:xfrm>
            <a:off x="842850" y="2697500"/>
            <a:ext cx="4201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Calibri"/>
                <a:ea typeface="Calibri"/>
                <a:cs typeface="Calibri"/>
                <a:sym typeface="Calibri"/>
              </a:rPr>
              <a:t>Guided By : Dr Debanjan Das</a:t>
            </a:r>
            <a:endParaRPr b="0" i="0" sz="25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100"/>
              <a:buNone/>
            </a:pPr>
            <a:r>
              <a:rPr lang="en" sz="2800"/>
              <a:t>Root locus plot:</a:t>
            </a:r>
            <a:endParaRPr/>
          </a:p>
        </p:txBody>
      </p:sp>
      <p:pic>
        <p:nvPicPr>
          <p:cNvPr id="152" name="Google Shape;152;p22"/>
          <p:cNvPicPr preferRelativeResize="0"/>
          <p:nvPr/>
        </p:nvPicPr>
        <p:blipFill rotWithShape="1">
          <a:blip r:embed="rId3">
            <a:alphaModFix/>
          </a:blip>
          <a:srcRect b="0" l="0" r="0" t="0"/>
          <a:stretch/>
        </p:blipFill>
        <p:spPr>
          <a:xfrm>
            <a:off x="1756166" y="1025912"/>
            <a:ext cx="5631668" cy="372450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628650" y="251542"/>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100"/>
              <a:buNone/>
            </a:pPr>
            <a:r>
              <a:rPr lang="en" sz="2800"/>
              <a:t>Bode plot :</a:t>
            </a:r>
            <a:endParaRPr/>
          </a:p>
        </p:txBody>
      </p:sp>
      <p:pic>
        <p:nvPicPr>
          <p:cNvPr id="158" name="Google Shape;158;p23"/>
          <p:cNvPicPr preferRelativeResize="0"/>
          <p:nvPr/>
        </p:nvPicPr>
        <p:blipFill rotWithShape="1">
          <a:blip r:embed="rId3">
            <a:alphaModFix/>
          </a:blip>
          <a:srcRect b="0" l="0" r="0" t="0"/>
          <a:stretch/>
        </p:blipFill>
        <p:spPr>
          <a:xfrm>
            <a:off x="2888347" y="670448"/>
            <a:ext cx="3664342" cy="415985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628650" y="251541"/>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100"/>
              <a:buNone/>
            </a:pPr>
            <a:r>
              <a:rPr lang="en" sz="2800"/>
              <a:t>Nyquist plot:</a:t>
            </a:r>
            <a:endParaRPr/>
          </a:p>
        </p:txBody>
      </p:sp>
      <p:pic>
        <p:nvPicPr>
          <p:cNvPr id="164" name="Google Shape;164;p24"/>
          <p:cNvPicPr preferRelativeResize="0"/>
          <p:nvPr/>
        </p:nvPicPr>
        <p:blipFill>
          <a:blip r:embed="rId3">
            <a:alphaModFix/>
          </a:blip>
          <a:stretch>
            <a:fillRect/>
          </a:stretch>
        </p:blipFill>
        <p:spPr>
          <a:xfrm>
            <a:off x="2209800" y="1017113"/>
            <a:ext cx="4471074" cy="35929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0" y="2381"/>
            <a:ext cx="9144000" cy="3545681"/>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Georgia"/>
              <a:buNone/>
            </a:pPr>
            <a:r>
              <a:rPr b="0" i="0" lang="en" sz="100" u="none" cap="none" strike="noStrike">
                <a:solidFill>
                  <a:srgbClr val="0C2577"/>
                </a:solidFill>
                <a:latin typeface="Georgia"/>
                <a:ea typeface="Georgia"/>
                <a:cs typeface="Georgia"/>
                <a:sym typeface="Georgia"/>
              </a:rPr>
              <a:t>..</a:t>
            </a:r>
            <a:endParaRPr b="0" i="0" sz="1100" u="none" cap="none" strike="noStrike">
              <a:solidFill>
                <a:srgbClr val="000000"/>
              </a:solidFill>
              <a:latin typeface="Arial"/>
              <a:ea typeface="Arial"/>
              <a:cs typeface="Arial"/>
              <a:sym typeface="Arial"/>
            </a:endParaRPr>
          </a:p>
        </p:txBody>
      </p:sp>
      <p:sp>
        <p:nvSpPr>
          <p:cNvPr id="170" name="Google Shape;170;p25"/>
          <p:cNvSpPr txBox="1"/>
          <p:nvPr>
            <p:ph type="title"/>
          </p:nvPr>
        </p:nvSpPr>
        <p:spPr>
          <a:xfrm>
            <a:off x="698896" y="1152525"/>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Georgia"/>
              <a:buNone/>
            </a:pPr>
            <a:r>
              <a:rPr b="1" i="0" lang="en" sz="3300" u="none">
                <a:solidFill>
                  <a:schemeClr val="lt1"/>
                </a:solidFill>
                <a:latin typeface="Georgia"/>
                <a:ea typeface="Georgia"/>
                <a:cs typeface="Georgia"/>
                <a:sym typeface="Georgia"/>
              </a:rPr>
              <a:t>Thank you</a:t>
            </a:r>
            <a:endParaRPr/>
          </a:p>
        </p:txBody>
      </p:sp>
      <p:pic>
        <p:nvPicPr>
          <p:cNvPr id="171" name="Google Shape;171;p25"/>
          <p:cNvPicPr preferRelativeResize="0"/>
          <p:nvPr/>
        </p:nvPicPr>
        <p:blipFill rotWithShape="1">
          <a:blip r:embed="rId3">
            <a:alphaModFix/>
          </a:blip>
          <a:srcRect b="0" l="0" r="0" t="0"/>
          <a:stretch/>
        </p:blipFill>
        <p:spPr>
          <a:xfrm>
            <a:off x="161925" y="3751659"/>
            <a:ext cx="933450" cy="933450"/>
          </a:xfrm>
          <a:prstGeom prst="rect">
            <a:avLst/>
          </a:prstGeom>
          <a:noFill/>
          <a:ln>
            <a:noFill/>
          </a:ln>
        </p:spPr>
      </p:pic>
      <p:sp>
        <p:nvSpPr>
          <p:cNvPr id="172" name="Google Shape;172;p25"/>
          <p:cNvSpPr txBox="1"/>
          <p:nvPr/>
        </p:nvSpPr>
        <p:spPr>
          <a:xfrm>
            <a:off x="1239440" y="3871913"/>
            <a:ext cx="4169569" cy="69294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98A"/>
              </a:buClr>
              <a:buSzPts val="1400"/>
              <a:buFont typeface="Georgia"/>
              <a:buNone/>
            </a:pPr>
            <a:r>
              <a:rPr b="1" i="0" lang="en" sz="1400" u="none" cap="none" strike="noStrike">
                <a:solidFill>
                  <a:srgbClr val="23298A"/>
                </a:solidFill>
                <a:latin typeface="Georgia"/>
                <a:ea typeface="Georgia"/>
                <a:cs typeface="Georgia"/>
                <a:sym typeface="Georgia"/>
              </a:rPr>
              <a:t>Dr. Shyama Prasad Mukherjee International Institute of Information Technology, Naya Raipur </a:t>
            </a:r>
            <a:endParaRPr b="0" i="0" sz="1100" u="none" cap="none" strike="noStrike">
              <a:solidFill>
                <a:srgbClr val="000000"/>
              </a:solidFill>
              <a:latin typeface="Arial"/>
              <a:ea typeface="Arial"/>
              <a:cs typeface="Arial"/>
              <a:sym typeface="Arial"/>
            </a:endParaRPr>
          </a:p>
        </p:txBody>
      </p:sp>
      <p:sp>
        <p:nvSpPr>
          <p:cNvPr id="173" name="Google Shape;173;p25"/>
          <p:cNvSpPr txBox="1"/>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74" name="Google Shape;174;p25"/>
          <p:cNvSpPr txBox="1"/>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cap="none" strike="noStrike">
                <a:solidFill>
                  <a:schemeClr val="lt1"/>
                </a:solidFill>
                <a:latin typeface="Calibri"/>
                <a:ea typeface="Calibri"/>
                <a:cs typeface="Calibri"/>
                <a:sym typeface="Calibri"/>
              </a:rPr>
              <a:t>‹#›</a:t>
            </a:fld>
            <a:endParaRPr b="0" i="0" sz="1100" u="none" cap="none" strike="noStrike">
              <a:solidFill>
                <a:srgbClr val="000000"/>
              </a:solidFill>
              <a:latin typeface="Arial"/>
              <a:ea typeface="Arial"/>
              <a:cs typeface="Arial"/>
              <a:sym typeface="Arial"/>
            </a:endParaRPr>
          </a:p>
        </p:txBody>
      </p:sp>
      <p:sp>
        <p:nvSpPr>
          <p:cNvPr id="175" name="Google Shape;175;p25"/>
          <p:cNvSpPr txBox="1"/>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cap="none" strike="noStrike">
                <a:solidFill>
                  <a:schemeClr val="lt1"/>
                </a:solidFill>
                <a:latin typeface="Georgia"/>
                <a:ea typeface="Georgia"/>
                <a:cs typeface="Georgia"/>
                <a:sym typeface="Georgia"/>
              </a:rPr>
              <a:t>International Institute of Information Technology, Naya Raipur</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169">
                                            <p:txEl>
                                              <p:pRg end="0" st="0"/>
                                            </p:txEl>
                                          </p:spTgt>
                                        </p:tgtEl>
                                        <p:attrNameLst>
                                          <p:attrName>style.visibility</p:attrName>
                                        </p:attrNameLst>
                                      </p:cBhvr>
                                      <p:to>
                                        <p:strVal val="visible"/>
                                      </p:to>
                                    </p:set>
                                    <p:anim calcmode="lin" valueType="num">
                                      <p:cBhvr additive="base">
                                        <p:cTn dur="1000"/>
                                        <p:tgtEl>
                                          <p:spTgt spid="16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latin typeface="Arial"/>
                <a:ea typeface="Arial"/>
                <a:cs typeface="Arial"/>
                <a:sym typeface="Arial"/>
              </a:rPr>
              <a:t>The inverted pendulum on a moving cart system is a classic control problem that is commonly used to teach and test control theory. In this system, the cart moves along a track and has an inverted pendulum mounted on top. The goal is to balance the pendulum in the upright position using a control input to the cart.</a:t>
            </a:r>
            <a:endParaRPr>
              <a:solidFill>
                <a:schemeClr val="dk2"/>
              </a:solidFill>
            </a:endParaRPr>
          </a:p>
        </p:txBody>
      </p:sp>
      <p:sp>
        <p:nvSpPr>
          <p:cNvPr id="101" name="Google Shape;101;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b="1" lang="en" sz="2800">
                <a:solidFill>
                  <a:schemeClr val="dk2"/>
                </a:solidFill>
                <a:latin typeface="Arial"/>
                <a:ea typeface="Arial"/>
                <a:cs typeface="Arial"/>
                <a:sym typeface="Arial"/>
              </a:rPr>
              <a:t>Objective</a:t>
            </a:r>
            <a:endParaRPr b="1">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idx="1" type="body"/>
          </p:nvPr>
        </p:nvSpPr>
        <p:spPr>
          <a:xfrm>
            <a:off x="628651" y="1369219"/>
            <a:ext cx="5266628" cy="3263503"/>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0"/>
              </a:spcBef>
              <a:spcAft>
                <a:spcPts val="0"/>
              </a:spcAft>
              <a:buSzPts val="2100"/>
              <a:buChar char="•"/>
            </a:pPr>
            <a:r>
              <a:rPr b="0" i="0" lang="en" sz="1200" u="none" strike="noStrike">
                <a:solidFill>
                  <a:srgbClr val="595959"/>
                </a:solidFill>
                <a:latin typeface="Arial"/>
                <a:ea typeface="Arial"/>
                <a:cs typeface="Arial"/>
                <a:sym typeface="Arial"/>
              </a:rPr>
              <a:t>The model should include the state variables (position and angle of the pendulum), the input (cart acceleration), and the parameters of the system (mass, length, etc.).</a:t>
            </a:r>
            <a:endParaRPr b="0" sz="1200"/>
          </a:p>
          <a:p>
            <a:pPr indent="-361950" lvl="0" marL="457200" rtl="0" algn="l">
              <a:lnSpc>
                <a:spcPct val="90000"/>
              </a:lnSpc>
              <a:spcBef>
                <a:spcPts val="1200"/>
              </a:spcBef>
              <a:spcAft>
                <a:spcPts val="0"/>
              </a:spcAft>
              <a:buSzPts val="2100"/>
              <a:buChar char="•"/>
            </a:pPr>
            <a:r>
              <a:rPr b="0" i="0" lang="en" sz="1200" u="none" strike="noStrike">
                <a:solidFill>
                  <a:srgbClr val="595959"/>
                </a:solidFill>
                <a:latin typeface="Arial"/>
                <a:ea typeface="Arial"/>
                <a:cs typeface="Arial"/>
                <a:sym typeface="Arial"/>
              </a:rPr>
              <a:t>Linearize the model: The next step is to linearize the model around the equilibrium point (upright position of the pendulum). This can be done using linearization techniques such as Taylor series expansion or Jacobian matrix.</a:t>
            </a:r>
            <a:endParaRPr b="0" sz="1200"/>
          </a:p>
          <a:p>
            <a:pPr indent="-361950" lvl="0" marL="457200" rtl="0" algn="l">
              <a:lnSpc>
                <a:spcPct val="90000"/>
              </a:lnSpc>
              <a:spcBef>
                <a:spcPts val="1200"/>
              </a:spcBef>
              <a:spcAft>
                <a:spcPts val="0"/>
              </a:spcAft>
              <a:buSzPts val="2100"/>
              <a:buChar char="•"/>
            </a:pPr>
            <a:r>
              <a:rPr b="0" i="0" lang="en" sz="1200" u="none" strike="noStrike">
                <a:solidFill>
                  <a:srgbClr val="595959"/>
                </a:solidFill>
                <a:latin typeface="Arial"/>
                <a:ea typeface="Arial"/>
                <a:cs typeface="Arial"/>
                <a:sym typeface="Arial"/>
              </a:rPr>
              <a:t>Design the controller: Once the linearized model is obtained, you can design the PID controller. The PID controller consists of three terms: Proportional, Integral, and Derivative. The Proportional term is proportional to the error (difference between the desired and actual position), the Integral term is proportional to the integral of the error, and the Derivative term is proportional to the rate of change of the error. The controller gains (Kp, Ki, Kd) need to be tuned to achieve the desired performance</a:t>
            </a:r>
            <a:endParaRPr b="0" sz="1200"/>
          </a:p>
          <a:p>
            <a:pPr indent="0" lvl="0" marL="95250" rtl="0" algn="l">
              <a:lnSpc>
                <a:spcPct val="90000"/>
              </a:lnSpc>
              <a:spcBef>
                <a:spcPts val="2000"/>
              </a:spcBef>
              <a:spcAft>
                <a:spcPts val="0"/>
              </a:spcAft>
              <a:buSzPts val="2100"/>
              <a:buNone/>
            </a:pPr>
            <a:br>
              <a:rPr lang="en" sz="1200"/>
            </a:br>
            <a:endParaRPr sz="1200"/>
          </a:p>
        </p:txBody>
      </p:sp>
      <p:sp>
        <p:nvSpPr>
          <p:cNvPr id="107" name="Google Shape;107;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100"/>
              <a:buNone/>
            </a:pPr>
            <a:r>
              <a:rPr lang="en" sz="2800"/>
              <a:t>Mathematical modelling</a:t>
            </a:r>
            <a:endParaRPr/>
          </a:p>
        </p:txBody>
      </p:sp>
      <p:pic>
        <p:nvPicPr>
          <p:cNvPr id="108" name="Google Shape;108;p15"/>
          <p:cNvPicPr preferRelativeResize="0"/>
          <p:nvPr/>
        </p:nvPicPr>
        <p:blipFill rotWithShape="1">
          <a:blip r:embed="rId3">
            <a:alphaModFix/>
          </a:blip>
          <a:srcRect b="0" l="0" r="0" t="0"/>
          <a:stretch/>
        </p:blipFill>
        <p:spPr>
          <a:xfrm>
            <a:off x="5906306" y="1278204"/>
            <a:ext cx="2981325" cy="304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501188" y="83117"/>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100"/>
              <a:buNone/>
            </a:pPr>
            <a:r>
              <a:rPr b="1" lang="en"/>
              <a:t>System block diagram</a:t>
            </a:r>
            <a:endParaRPr b="1"/>
          </a:p>
        </p:txBody>
      </p:sp>
      <p:pic>
        <p:nvPicPr>
          <p:cNvPr id="114" name="Google Shape;114;p16"/>
          <p:cNvPicPr preferRelativeResize="0"/>
          <p:nvPr/>
        </p:nvPicPr>
        <p:blipFill rotWithShape="1">
          <a:blip r:embed="rId3">
            <a:alphaModFix/>
          </a:blip>
          <a:srcRect b="0" l="0" r="0" t="0"/>
          <a:stretch/>
        </p:blipFill>
        <p:spPr>
          <a:xfrm>
            <a:off x="1042400" y="1099625"/>
            <a:ext cx="6804276" cy="3570650"/>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nvSpPr>
        <p:spPr>
          <a:xfrm>
            <a:off x="-111512" y="1467099"/>
            <a:ext cx="8839200" cy="327397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
        <p:nvSpPr>
          <p:cNvPr id="120" name="Google Shape;120;p17"/>
          <p:cNvSpPr txBox="1"/>
          <p:nvPr/>
        </p:nvSpPr>
        <p:spPr>
          <a:xfrm>
            <a:off x="929277" y="735975"/>
            <a:ext cx="5754000" cy="52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n" sz="3100" u="none" cap="none" strike="noStrike">
                <a:solidFill>
                  <a:srgbClr val="002060"/>
                </a:solidFill>
                <a:latin typeface="Calibri"/>
                <a:ea typeface="Calibri"/>
                <a:cs typeface="Calibri"/>
                <a:sym typeface="Calibri"/>
              </a:rPr>
              <a:t>Transfer function of </a:t>
            </a:r>
            <a:r>
              <a:rPr b="1" lang="en" sz="3100">
                <a:solidFill>
                  <a:srgbClr val="002060"/>
                </a:solidFill>
                <a:latin typeface="Calibri"/>
                <a:ea typeface="Calibri"/>
                <a:cs typeface="Calibri"/>
                <a:sym typeface="Calibri"/>
              </a:rPr>
              <a:t>Pendulum</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idx="1" type="body"/>
          </p:nvPr>
        </p:nvSpPr>
        <p:spPr>
          <a:xfrm>
            <a:off x="375889" y="1770663"/>
            <a:ext cx="7886700" cy="3263503"/>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361950" lvl="0" marL="457200" rtl="0" algn="l">
              <a:lnSpc>
                <a:spcPct val="90000"/>
              </a:lnSpc>
              <a:spcBef>
                <a:spcPts val="800"/>
              </a:spcBef>
              <a:spcAft>
                <a:spcPts val="0"/>
              </a:spcAft>
              <a:buClr>
                <a:srgbClr val="002060"/>
              </a:buClr>
              <a:buSzPts val="2100"/>
              <a:buChar char="•"/>
            </a:pPr>
            <a:r>
              <a:rPr lang="en"/>
              <a:t> </a:t>
            </a:r>
            <a:endParaRPr/>
          </a:p>
        </p:txBody>
      </p:sp>
      <p:sp>
        <p:nvSpPr>
          <p:cNvPr id="126" name="Google Shape;126;p18"/>
          <p:cNvSpPr txBox="1"/>
          <p:nvPr/>
        </p:nvSpPr>
        <p:spPr>
          <a:xfrm flipH="1">
            <a:off x="841172" y="617035"/>
            <a:ext cx="4801345"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300" u="none" cap="none" strike="noStrike">
                <a:solidFill>
                  <a:srgbClr val="002060"/>
                </a:solidFill>
                <a:latin typeface="Calibri"/>
                <a:ea typeface="Calibri"/>
                <a:cs typeface="Calibri"/>
                <a:sym typeface="Calibri"/>
              </a:rPr>
              <a:t>Transfer function of cart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100"/>
              <a:buNone/>
            </a:pPr>
            <a:r>
              <a:rPr lang="en" sz="2800"/>
              <a:t>Closed loop characteristic  equation of pendulum</a:t>
            </a:r>
            <a:endParaRPr/>
          </a:p>
        </p:txBody>
      </p:sp>
      <p:pic>
        <p:nvPicPr>
          <p:cNvPr id="132" name="Google Shape;132;p19"/>
          <p:cNvPicPr preferRelativeResize="0"/>
          <p:nvPr/>
        </p:nvPicPr>
        <p:blipFill rotWithShape="1">
          <a:blip r:embed="rId3">
            <a:alphaModFix/>
          </a:blip>
          <a:srcRect b="0" l="0" r="0" t="0"/>
          <a:stretch/>
        </p:blipFill>
        <p:spPr>
          <a:xfrm>
            <a:off x="1375317" y="1260586"/>
            <a:ext cx="5067739" cy="2606266"/>
          </a:xfrm>
          <a:prstGeom prst="rect">
            <a:avLst/>
          </a:prstGeom>
          <a:noFill/>
          <a:ln>
            <a:noFill/>
          </a:ln>
        </p:spPr>
      </p:pic>
      <p:sp>
        <p:nvSpPr>
          <p:cNvPr id="133" name="Google Shape;133;p19"/>
          <p:cNvSpPr txBox="1"/>
          <p:nvPr/>
        </p:nvSpPr>
        <p:spPr>
          <a:xfrm>
            <a:off x="1267530" y="4047493"/>
            <a:ext cx="6151754" cy="307777"/>
          </a:xfrm>
          <a:prstGeom prst="rect">
            <a:avLst/>
          </a:prstGeom>
          <a:blipFill rotWithShape="1">
            <a:blip r:embed="rId4">
              <a:alphaModFix/>
            </a:blip>
            <a:stretch>
              <a:fillRect b="-19998" l="-296" r="0" t="-399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Step Response</a:t>
            </a:r>
            <a:endParaRPr/>
          </a:p>
        </p:txBody>
      </p:sp>
      <p:pic>
        <p:nvPicPr>
          <p:cNvPr id="139" name="Google Shape;139;p20"/>
          <p:cNvPicPr preferRelativeResize="0"/>
          <p:nvPr/>
        </p:nvPicPr>
        <p:blipFill>
          <a:blip r:embed="rId3">
            <a:alphaModFix/>
          </a:blip>
          <a:stretch>
            <a:fillRect/>
          </a:stretch>
        </p:blipFill>
        <p:spPr>
          <a:xfrm>
            <a:off x="1844775" y="1268044"/>
            <a:ext cx="4717548" cy="35706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100"/>
              <a:buNone/>
            </a:pPr>
            <a:r>
              <a:rPr lang="en" sz="2800"/>
              <a:t>Closed loop characteristic equation of cart</a:t>
            </a:r>
            <a:endParaRPr/>
          </a:p>
        </p:txBody>
      </p:sp>
      <p:pic>
        <p:nvPicPr>
          <p:cNvPr id="145" name="Google Shape;145;p21"/>
          <p:cNvPicPr preferRelativeResize="0"/>
          <p:nvPr/>
        </p:nvPicPr>
        <p:blipFill rotWithShape="1">
          <a:blip r:embed="rId3">
            <a:alphaModFix/>
          </a:blip>
          <a:srcRect b="0" l="0" r="0" t="0"/>
          <a:stretch/>
        </p:blipFill>
        <p:spPr>
          <a:xfrm>
            <a:off x="1599678" y="1194946"/>
            <a:ext cx="5662151" cy="2248095"/>
          </a:xfrm>
          <a:prstGeom prst="rect">
            <a:avLst/>
          </a:prstGeom>
          <a:noFill/>
          <a:ln>
            <a:noFill/>
          </a:ln>
        </p:spPr>
      </p:pic>
      <p:sp>
        <p:nvSpPr>
          <p:cNvPr id="146" name="Google Shape;146;p21"/>
          <p:cNvSpPr txBox="1"/>
          <p:nvPr/>
        </p:nvSpPr>
        <p:spPr>
          <a:xfrm>
            <a:off x="1460818" y="3838670"/>
            <a:ext cx="6129447" cy="307777"/>
          </a:xfrm>
          <a:prstGeom prst="rect">
            <a:avLst/>
          </a:prstGeom>
          <a:blipFill rotWithShape="1">
            <a:blip r:embed="rId4">
              <a:alphaModFix/>
            </a:blip>
            <a:stretch>
              <a:fillRect b="-19998" l="-298" r="0" t="-399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